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75" r:id="rId5"/>
    <p:sldId id="260" r:id="rId6"/>
    <p:sldId id="261" r:id="rId7"/>
    <p:sldId id="279" r:id="rId8"/>
    <p:sldId id="278" r:id="rId9"/>
    <p:sldId id="262" r:id="rId10"/>
    <p:sldId id="263" r:id="rId11"/>
    <p:sldId id="264" r:id="rId12"/>
    <p:sldId id="276" r:id="rId13"/>
    <p:sldId id="277" r:id="rId14"/>
    <p:sldId id="267" r:id="rId15"/>
    <p:sldId id="268" r:id="rId16"/>
    <p:sldId id="269" r:id="rId17"/>
    <p:sldId id="270" r:id="rId18"/>
    <p:sldId id="273" r:id="rId19"/>
    <p:sldId id="274"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1" autoAdjust="0"/>
  </p:normalViewPr>
  <p:slideViewPr>
    <p:cSldViewPr snapToGrid="0">
      <p:cViewPr>
        <p:scale>
          <a:sx n="96" d="100"/>
          <a:sy n="96" d="100"/>
        </p:scale>
        <p:origin x="420" y="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f4b55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f4b5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20da30fa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20da30fa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20da30fa2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20da30fa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20da30fa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a20da30fa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b9a3abe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b9a3ab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20da30fa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20da30fa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22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4400e73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20da30fa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20da30fa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9c40d9f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20da30fa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20da30fa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20da30fa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20da30fa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20da30fa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20da30fa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idx="4294967295"/>
          </p:nvPr>
        </p:nvSpPr>
        <p:spPr>
          <a:xfrm>
            <a:off x="619750" y="642950"/>
            <a:ext cx="4117902" cy="20370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US" sz="3600" b="1" dirty="0">
                <a:latin typeface="Times New Roman" panose="02020603050405020304" pitchFamily="18" charset="0"/>
                <a:cs typeface="Times New Roman" panose="02020603050405020304" pitchFamily="18" charset="0"/>
              </a:rPr>
              <a:t>Online Book Store Application</a:t>
            </a:r>
            <a:endParaRPr sz="3600" b="1" dirty="0">
              <a:latin typeface="Times New Roman" panose="02020603050405020304" pitchFamily="18" charset="0"/>
              <a:cs typeface="Times New Roman" panose="02020603050405020304" pitchFamily="18" charset="0"/>
            </a:endParaRPr>
          </a:p>
        </p:txBody>
      </p:sp>
      <p:pic>
        <p:nvPicPr>
          <p:cNvPr id="105" name="Google Shape;105;p25"/>
          <p:cNvPicPr preferRelativeResize="0"/>
          <p:nvPr/>
        </p:nvPicPr>
        <p:blipFill rotWithShape="1">
          <a:blip r:embed="rId3">
            <a:alphaModFix/>
          </a:blip>
          <a:srcRect r="37826"/>
          <a:stretch/>
        </p:blipFill>
        <p:spPr>
          <a:xfrm>
            <a:off x="4334155" y="0"/>
            <a:ext cx="4595550" cy="5143500"/>
          </a:xfrm>
          <a:prstGeom prst="rect">
            <a:avLst/>
          </a:prstGeom>
          <a:noFill/>
          <a:ln>
            <a:noFill/>
          </a:ln>
        </p:spPr>
      </p:pic>
      <p:sp>
        <p:nvSpPr>
          <p:cNvPr id="106" name="Google Shape;106;p25"/>
          <p:cNvSpPr txBox="1"/>
          <p:nvPr/>
        </p:nvSpPr>
        <p:spPr>
          <a:xfrm>
            <a:off x="619750" y="3629900"/>
            <a:ext cx="3415500" cy="10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Group-16:</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-Eravelly Ashwitha</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-Chenreddy Joshnavi</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-Thileti Sai Sruthi</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-Singireddy Sahithi</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Functionality Highlights:</a:t>
            </a:r>
            <a:endParaRPr sz="3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600" dirty="0">
              <a:latin typeface="Times New Roman" panose="02020603050405020304" pitchFamily="18" charset="0"/>
              <a:cs typeface="Times New Roman" panose="02020603050405020304" pitchFamily="18" charset="0"/>
            </a:endParaRPr>
          </a:p>
        </p:txBody>
      </p:sp>
      <p:sp>
        <p:nvSpPr>
          <p:cNvPr id="162" name="Google Shape;162;p33"/>
          <p:cNvSpPr txBox="1">
            <a:spLocks noGrp="1"/>
          </p:cNvSpPr>
          <p:nvPr>
            <p:ph type="body" idx="1"/>
          </p:nvPr>
        </p:nvSpPr>
        <p:spPr>
          <a:xfrm>
            <a:off x="311700" y="1798225"/>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Listing and Reviewing Books: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Allows users to list all books and review individual books.</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ListBooksForm and ReviewForm facilitate these functionalities.</a:t>
            </a:r>
            <a:endParaRPr sz="18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91440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22B1-DD17-7AD0-5025-66F074A3B2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 diagram</a:t>
            </a:r>
          </a:p>
        </p:txBody>
      </p:sp>
      <p:sp>
        <p:nvSpPr>
          <p:cNvPr id="3" name="Text Placeholder 2">
            <a:extLst>
              <a:ext uri="{FF2B5EF4-FFF2-40B4-BE49-F238E27FC236}">
                <a16:creationId xmlns:a16="http://schemas.microsoft.com/office/drawing/2014/main" id="{FD36256B-0490-8C5E-5442-93925FD540C6}"/>
              </a:ext>
            </a:extLst>
          </p:cNvPr>
          <p:cNvSpPr>
            <a:spLocks noGrp="1"/>
          </p:cNvSpPr>
          <p:nvPr>
            <p:ph type="body" idx="1"/>
          </p:nvPr>
        </p:nvSpPr>
        <p:spPr/>
        <p:txBody>
          <a:bodyPr/>
          <a:lstStyle/>
          <a:p>
            <a:endParaRPr lang="en-US" dirty="0"/>
          </a:p>
        </p:txBody>
      </p:sp>
      <p:pic>
        <p:nvPicPr>
          <p:cNvPr id="4" name="Picture 3" descr="A diagram of a product&#10;&#10;Description automatically generated">
            <a:extLst>
              <a:ext uri="{FF2B5EF4-FFF2-40B4-BE49-F238E27FC236}">
                <a16:creationId xmlns:a16="http://schemas.microsoft.com/office/drawing/2014/main" id="{0CF797F2-5437-D7E7-5B52-78EEEFDFC962}"/>
              </a:ext>
            </a:extLst>
          </p:cNvPr>
          <p:cNvPicPr>
            <a:picLocks noChangeAspect="1"/>
          </p:cNvPicPr>
          <p:nvPr/>
        </p:nvPicPr>
        <p:blipFill>
          <a:blip r:embed="rId2"/>
          <a:stretch>
            <a:fillRect/>
          </a:stretch>
        </p:blipFill>
        <p:spPr>
          <a:xfrm>
            <a:off x="516835" y="1078810"/>
            <a:ext cx="6977269" cy="3714750"/>
          </a:xfrm>
          <a:prstGeom prst="rect">
            <a:avLst/>
          </a:prstGeom>
        </p:spPr>
      </p:pic>
    </p:spTree>
    <p:extLst>
      <p:ext uri="{BB962C8B-B14F-4D97-AF65-F5344CB8AC3E}">
        <p14:creationId xmlns:p14="http://schemas.microsoft.com/office/powerpoint/2010/main" val="304786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2FB5-FC77-0598-3D19-1A30FF74A3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 diagram</a:t>
            </a:r>
          </a:p>
        </p:txBody>
      </p:sp>
      <p:sp>
        <p:nvSpPr>
          <p:cNvPr id="3" name="Text Placeholder 2">
            <a:extLst>
              <a:ext uri="{FF2B5EF4-FFF2-40B4-BE49-F238E27FC236}">
                <a16:creationId xmlns:a16="http://schemas.microsoft.com/office/drawing/2014/main" id="{EBB54A09-62CB-83DC-4E64-918A6C0D8B4E}"/>
              </a:ext>
            </a:extLst>
          </p:cNvPr>
          <p:cNvSpPr>
            <a:spLocks noGrp="1"/>
          </p:cNvSpPr>
          <p:nvPr>
            <p:ph type="body" idx="1"/>
          </p:nvPr>
        </p:nvSpPr>
        <p:spPr/>
        <p:txBody>
          <a:bodyPr/>
          <a:lstStyle/>
          <a:p>
            <a:endParaRPr lang="en-US" dirty="0"/>
          </a:p>
        </p:txBody>
      </p:sp>
      <p:pic>
        <p:nvPicPr>
          <p:cNvPr id="4" name="Picture 3" descr="A diagram of a program&#10;&#10;Description automatically generated">
            <a:extLst>
              <a:ext uri="{FF2B5EF4-FFF2-40B4-BE49-F238E27FC236}">
                <a16:creationId xmlns:a16="http://schemas.microsoft.com/office/drawing/2014/main" id="{11164658-6468-49B9-FFFC-9D287552B71A}"/>
              </a:ext>
            </a:extLst>
          </p:cNvPr>
          <p:cNvPicPr>
            <a:picLocks noChangeAspect="1"/>
          </p:cNvPicPr>
          <p:nvPr/>
        </p:nvPicPr>
        <p:blipFill>
          <a:blip r:embed="rId2"/>
          <a:stretch>
            <a:fillRect/>
          </a:stretch>
        </p:blipFill>
        <p:spPr>
          <a:xfrm>
            <a:off x="311699" y="1273175"/>
            <a:ext cx="8567257" cy="3245816"/>
          </a:xfrm>
          <a:prstGeom prst="rect">
            <a:avLst/>
          </a:prstGeom>
        </p:spPr>
      </p:pic>
    </p:spTree>
    <p:extLst>
      <p:ext uri="{BB962C8B-B14F-4D97-AF65-F5344CB8AC3E}">
        <p14:creationId xmlns:p14="http://schemas.microsoft.com/office/powerpoint/2010/main" val="49541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 Book Selling Process In Detail</a:t>
            </a:r>
            <a:endParaRPr sz="3600" dirty="0">
              <a:latin typeface="Times New Roman" panose="02020603050405020304" pitchFamily="18" charset="0"/>
              <a:cs typeface="Times New Roman" panose="02020603050405020304" pitchFamily="18" charset="0"/>
            </a:endParaRPr>
          </a:p>
        </p:txBody>
      </p:sp>
      <p:sp>
        <p:nvSpPr>
          <p:cNvPr id="182" name="Google Shape;182;p36"/>
          <p:cNvSpPr txBox="1">
            <a:spLocks noGrp="1"/>
          </p:cNvSpPr>
          <p:nvPr>
            <p:ph type="body" idx="1"/>
          </p:nvPr>
        </p:nvSpPr>
        <p:spPr>
          <a:xfrm>
            <a:off x="311700" y="1413912"/>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Sell Book Button:</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Utilizes the "Sell Book" button to initiate the book selling process.</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Validates user inputs, including sell quantity and amount paid.</a:t>
            </a:r>
            <a:endParaRPr sz="1800"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Stock Verification</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AutoNum type="alphaLcPeriod"/>
            </a:pPr>
            <a:r>
              <a:rPr lang="en" sz="1800" dirty="0">
                <a:solidFill>
                  <a:schemeClr val="accent2"/>
                </a:solidFill>
                <a:latin typeface="Times New Roman" panose="02020603050405020304" pitchFamily="18" charset="0"/>
                <a:cs typeface="Times New Roman" panose="02020603050405020304" pitchFamily="18" charset="0"/>
              </a:rPr>
              <a:t>Checks if there is enough quantity in stock to fulfill the sale.</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AutoNum type="alphaLcPeriod"/>
            </a:pPr>
            <a:r>
              <a:rPr lang="en" sz="1800" dirty="0">
                <a:solidFill>
                  <a:schemeClr val="accent2"/>
                </a:solidFill>
                <a:latin typeface="Times New Roman" panose="02020603050405020304" pitchFamily="18" charset="0"/>
                <a:cs typeface="Times New Roman" panose="02020603050405020304" pitchFamily="18" charset="0"/>
              </a:rPr>
              <a:t>Prevents sales that exceed available stock.</a:t>
            </a:r>
            <a:endParaRPr sz="1800" b="1" dirty="0">
              <a:solidFill>
                <a:schemeClr val="lt2"/>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91440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 Book Selling Process In Detail</a:t>
            </a:r>
            <a:endParaRPr sz="3600" dirty="0">
              <a:latin typeface="Times New Roman" panose="02020603050405020304" pitchFamily="18" charset="0"/>
              <a:cs typeface="Times New Roman" panose="02020603050405020304" pitchFamily="18" charset="0"/>
            </a:endParaRPr>
          </a:p>
        </p:txBody>
      </p:sp>
      <p:sp>
        <p:nvSpPr>
          <p:cNvPr id="188" name="Google Shape;188;p37"/>
          <p:cNvSpPr txBox="1">
            <a:spLocks noGrp="1"/>
          </p:cNvSpPr>
          <p:nvPr>
            <p:ph type="body" idx="1"/>
          </p:nvPr>
        </p:nvSpPr>
        <p:spPr>
          <a:xfrm>
            <a:off x="311700" y="1530350"/>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Quantity and Amount Calculation</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AutoNum type="alphaLcPeriod"/>
            </a:pPr>
            <a:r>
              <a:rPr lang="en" sz="1800" dirty="0">
                <a:solidFill>
                  <a:schemeClr val="accent2"/>
                </a:solidFill>
                <a:latin typeface="Times New Roman" panose="02020603050405020304" pitchFamily="18" charset="0"/>
                <a:cs typeface="Times New Roman" panose="02020603050405020304" pitchFamily="18" charset="0"/>
              </a:rPr>
              <a:t>Updates the quantity of the selected book after a successful sale.</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AutoNum type="alphaLcPeriod"/>
            </a:pPr>
            <a:r>
              <a:rPr lang="en" sz="1800" dirty="0">
                <a:solidFill>
                  <a:schemeClr val="accent2"/>
                </a:solidFill>
                <a:latin typeface="Times New Roman" panose="02020603050405020304" pitchFamily="18" charset="0"/>
                <a:cs typeface="Times New Roman" panose="02020603050405020304" pitchFamily="18" charset="0"/>
              </a:rPr>
              <a:t>  - Calculates the remaining amount based on the sale.</a:t>
            </a:r>
            <a:endParaRPr sz="1800" dirty="0">
              <a:solidFill>
                <a:schemeClr val="accent2"/>
              </a:solidFill>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Sale Details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Font typeface="Arial"/>
              <a:buAutoNum type="alphaLcPeriod"/>
            </a:pPr>
            <a:r>
              <a:rPr lang="en" sz="1800" dirty="0">
                <a:latin typeface="Times New Roman" panose="02020603050405020304" pitchFamily="18" charset="0"/>
                <a:cs typeface="Times New Roman" panose="02020603050405020304" pitchFamily="18" charset="0"/>
              </a:rPr>
              <a:t>Displays a message box with detailed sale information, including the buyer's name and remaining amount.</a:t>
            </a:r>
            <a:endParaRPr sz="18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  Review and Feedback System</a:t>
            </a:r>
            <a:endParaRPr sz="3600" dirty="0">
              <a:latin typeface="Times New Roman" panose="02020603050405020304" pitchFamily="18" charset="0"/>
              <a:cs typeface="Times New Roman" panose="02020603050405020304" pitchFamily="18" charset="0"/>
            </a:endParaRPr>
          </a:p>
        </p:txBody>
      </p:sp>
      <p:sp>
        <p:nvSpPr>
          <p:cNvPr id="194" name="Google Shape;194;p38"/>
          <p:cNvSpPr txBox="1">
            <a:spLocks noGrp="1"/>
          </p:cNvSpPr>
          <p:nvPr>
            <p:ph type="body" idx="1"/>
          </p:nvPr>
        </p:nvSpPr>
        <p:spPr>
          <a:xfrm>
            <a:off x="311700" y="1476775"/>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Char char="●"/>
            </a:pPr>
            <a:r>
              <a:rPr lang="en" b="1" dirty="0">
                <a:solidFill>
                  <a:schemeClr val="lt2"/>
                </a:solidFill>
                <a:latin typeface="Times New Roman" panose="02020603050405020304" pitchFamily="18" charset="0"/>
                <a:cs typeface="Times New Roman" panose="02020603050405020304" pitchFamily="18" charset="0"/>
              </a:rPr>
              <a:t>ReviewForm</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Presents the `ReviewForm` that allows users to review and view books.</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Utilizes a ComboBox for book selection, a ListBox for existing reviews, and a TextBox for entering new reviews.</a:t>
            </a:r>
            <a:endParaRPr sz="1800" dirty="0">
              <a:solidFill>
                <a:schemeClr val="accent2"/>
              </a:solidFill>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Char char="●"/>
            </a:pPr>
            <a:r>
              <a:rPr lang="en" b="1" dirty="0">
                <a:solidFill>
                  <a:schemeClr val="lt2"/>
                </a:solidFill>
                <a:latin typeface="Times New Roman" panose="02020603050405020304" pitchFamily="18" charset="0"/>
                <a:cs typeface="Times New Roman" panose="02020603050405020304" pitchFamily="18" charset="0"/>
              </a:rPr>
              <a:t>Save Review Button</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Implements the "Save Review" button to save user reviews.</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Validates input and saves reviews to a text file (`reviews.txt`).</a:t>
            </a:r>
            <a:endParaRPr sz="1800" dirty="0">
              <a:solidFill>
                <a:schemeClr val="accent2"/>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b="1" dirty="0">
              <a:solidFill>
                <a:schemeClr val="lt2"/>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  Review and Feedback System</a:t>
            </a:r>
            <a:endParaRPr sz="3600" dirty="0">
              <a:latin typeface="Times New Roman" panose="02020603050405020304" pitchFamily="18" charset="0"/>
              <a:cs typeface="Times New Roman" panose="02020603050405020304" pitchFamily="18" charset="0"/>
            </a:endParaRPr>
          </a:p>
        </p:txBody>
      </p:sp>
      <p:sp>
        <p:nvSpPr>
          <p:cNvPr id="200" name="Google Shape;200;p39"/>
          <p:cNvSpPr txBox="1">
            <a:spLocks noGrp="1"/>
          </p:cNvSpPr>
          <p:nvPr>
            <p:ph type="body" idx="1"/>
          </p:nvPr>
        </p:nvSpPr>
        <p:spPr>
          <a:xfrm>
            <a:off x="311700" y="1476775"/>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Char char="●"/>
            </a:pPr>
            <a:r>
              <a:rPr lang="en" b="1" dirty="0">
                <a:solidFill>
                  <a:schemeClr val="lt2"/>
                </a:solidFill>
                <a:latin typeface="Times New Roman" panose="02020603050405020304" pitchFamily="18" charset="0"/>
                <a:cs typeface="Times New Roman" panose="02020603050405020304" pitchFamily="18" charset="0"/>
              </a:rPr>
              <a:t>Existing Reviews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Displays existing reviews for the selected book in the `ListBox`.</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Reviews are retrieved from the `reviews.txt` file.</a:t>
            </a:r>
            <a:endParaRPr sz="1800" dirty="0">
              <a:solidFill>
                <a:schemeClr val="accent2"/>
              </a:solidFill>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Char char="●"/>
            </a:pPr>
            <a:r>
              <a:rPr lang="en" b="1" dirty="0">
                <a:solidFill>
                  <a:schemeClr val="lt2"/>
                </a:solidFill>
                <a:latin typeface="Times New Roman" panose="02020603050405020304" pitchFamily="18" charset="0"/>
                <a:cs typeface="Times New Roman" panose="02020603050405020304" pitchFamily="18" charset="0"/>
              </a:rPr>
              <a:t>Feedback Mechanism</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Encourages users to share their thoughts and opinions on books.</a:t>
            </a:r>
            <a:endParaRPr sz="1800" dirty="0">
              <a:solidFill>
                <a:schemeClr val="accen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Clr>
                <a:schemeClr val="accent2"/>
              </a:buClr>
              <a:buSzPts val="1800"/>
              <a:buChar char="○"/>
            </a:pPr>
            <a:r>
              <a:rPr lang="en" sz="1800" dirty="0">
                <a:solidFill>
                  <a:schemeClr val="accent2"/>
                </a:solidFill>
                <a:latin typeface="Times New Roman" panose="02020603050405020304" pitchFamily="18" charset="0"/>
                <a:cs typeface="Times New Roman" panose="02020603050405020304" pitchFamily="18" charset="0"/>
              </a:rPr>
              <a:t>Provides an interactive way for users to engage with the application.</a:t>
            </a:r>
            <a:endParaRPr sz="1800" dirty="0">
              <a:solidFill>
                <a:schemeClr val="accent2"/>
              </a:solidFill>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b="1" dirty="0">
              <a:solidFill>
                <a:schemeClr val="lt2"/>
              </a:solidFill>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2"/>
          <p:cNvSpPr txBox="1">
            <a:spLocks noGrp="1"/>
          </p:cNvSpPr>
          <p:nvPr>
            <p:ph type="title"/>
          </p:nvPr>
        </p:nvSpPr>
        <p:spPr>
          <a:xfrm>
            <a:off x="490250" y="66975"/>
            <a:ext cx="8216100" cy="45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Conclusion</a:t>
            </a:r>
            <a:endParaRPr sz="2400" b="1"/>
          </a:p>
          <a:p>
            <a:pPr marL="0" lvl="0" indent="0" algn="l" rtl="0">
              <a:spcBef>
                <a:spcPts val="0"/>
              </a:spcBef>
              <a:spcAft>
                <a:spcPts val="0"/>
              </a:spcAft>
              <a:buNone/>
            </a:pPr>
            <a:endParaRPr sz="1100"/>
          </a:p>
          <a:p>
            <a:pPr marL="0" lvl="0" indent="0" algn="l" rtl="0">
              <a:spcBef>
                <a:spcPts val="0"/>
              </a:spcBef>
              <a:spcAft>
                <a:spcPts val="0"/>
              </a:spcAft>
              <a:buNone/>
            </a:pPr>
            <a:r>
              <a:rPr lang="en" sz="2100"/>
              <a:t>In conclusion, we've covered a robu</a:t>
            </a:r>
            <a:r>
              <a:rPr lang="en" sz="2100">
                <a:solidFill>
                  <a:schemeClr val="lt1"/>
                </a:solidFill>
              </a:rPr>
              <a:t>st online bookstore application</a:t>
            </a:r>
            <a:r>
              <a:rPr lang="en" sz="2100"/>
              <a:t> with a modular code structure, ensu</a:t>
            </a:r>
            <a:r>
              <a:rPr lang="en" sz="2100">
                <a:solidFill>
                  <a:schemeClr val="lt1"/>
                </a:solidFill>
              </a:rPr>
              <a:t>ring easy maintenance and</a:t>
            </a:r>
            <a:r>
              <a:rPr lang="en" sz="2100"/>
              <a:t> scalability. The user-centric features,</a:t>
            </a:r>
            <a:r>
              <a:rPr lang="en" sz="2100">
                <a:solidFill>
                  <a:schemeClr val="lt1"/>
                </a:solidFill>
              </a:rPr>
              <a:t> like book reviews, provide a </a:t>
            </a:r>
            <a:r>
              <a:rPr lang="en" sz="2100"/>
              <a:t>dynamic and engaging experience.</a:t>
            </a:r>
            <a:r>
              <a:rPr lang="en" sz="2100">
                <a:solidFill>
                  <a:schemeClr val="lt1"/>
                </a:solidFill>
              </a:rPr>
              <a:t> Looking ahead, there are</a:t>
            </a:r>
            <a:r>
              <a:rPr lang="en" sz="2100"/>
              <a:t> exciting opportunities for improvement</a:t>
            </a:r>
            <a:r>
              <a:rPr lang="en" sz="2100">
                <a:solidFill>
                  <a:schemeClr val="lt1"/>
                </a:solidFill>
              </a:rPr>
              <a:t>—integrating a database, user </a:t>
            </a:r>
            <a:r>
              <a:rPr lang="en" sz="2100"/>
              <a:t>authentication, UI enhancements, data </a:t>
            </a:r>
            <a:r>
              <a:rPr lang="en" sz="2100">
                <a:solidFill>
                  <a:schemeClr val="lt1"/>
                </a:solidFill>
              </a:rPr>
              <a:t>analytics, and mobile</a:t>
            </a:r>
            <a:r>
              <a:rPr lang="en" sz="2100"/>
              <a:t> adaptation. This application serves as </a:t>
            </a:r>
            <a:r>
              <a:rPr lang="en" sz="2100">
                <a:solidFill>
                  <a:schemeClr val="lt1"/>
                </a:solidFill>
              </a:rPr>
              <a:t>a strong foundation for </a:t>
            </a:r>
            <a:r>
              <a:rPr lang="en" sz="2100"/>
              <a:t>continuous growth. Thank you for joini</a:t>
            </a:r>
            <a:r>
              <a:rPr lang="en" sz="2100">
                <a:solidFill>
                  <a:schemeClr val="lt1"/>
                </a:solidFill>
              </a:rPr>
              <a:t>ng us on this journey, and we</a:t>
            </a:r>
            <a:r>
              <a:rPr lang="en" sz="2100"/>
              <a:t> welcome any questions or feedback.</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3"/>
          <p:cNvSpPr txBox="1">
            <a:spLocks noGrp="1"/>
          </p:cNvSpPr>
          <p:nvPr>
            <p:ph type="title"/>
          </p:nvPr>
        </p:nvSpPr>
        <p:spPr>
          <a:xfrm>
            <a:off x="2652125" y="549175"/>
            <a:ext cx="6335700" cy="400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b="1"/>
              <a:t>Thank you:)</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Introduction</a:t>
            </a:r>
            <a:endParaRPr sz="3600" b="1" dirty="0">
              <a:latin typeface="Times New Roman" panose="02020603050405020304" pitchFamily="18" charset="0"/>
              <a:cs typeface="Times New Roman" panose="02020603050405020304" pitchFamily="18" charset="0"/>
            </a:endParaRPr>
          </a:p>
        </p:txBody>
      </p:sp>
      <p:sp>
        <p:nvSpPr>
          <p:cNvPr id="112" name="Google Shape;112;p26"/>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285750" indent="-285750">
              <a:spcBef>
                <a:spcPts val="1600"/>
              </a:spcBef>
              <a:spcAft>
                <a:spcPts val="1600"/>
              </a:spcAft>
            </a:pPr>
            <a:r>
              <a:rPr lang="en-US" sz="1600" dirty="0">
                <a:solidFill>
                  <a:schemeClr val="tx1"/>
                </a:solidFill>
                <a:effectLst/>
                <a:latin typeface="Times New Roman" panose="02020603050405020304" pitchFamily="18" charset="0"/>
                <a:ea typeface="Calibri" panose="020F0502020204030204" pitchFamily="34" charset="0"/>
              </a:rPr>
              <a:t>The </a:t>
            </a:r>
            <a:r>
              <a:rPr lang="en-US" sz="1600" dirty="0">
                <a:solidFill>
                  <a:schemeClr val="tx1"/>
                </a:solidFill>
                <a:latin typeface="Times New Roman" panose="02020603050405020304" pitchFamily="18" charset="0"/>
                <a:ea typeface="Calibri" panose="020F0502020204030204" pitchFamily="34" charset="0"/>
              </a:rPr>
              <a:t>Online </a:t>
            </a:r>
            <a:r>
              <a:rPr lang="en-US" sz="1600" dirty="0">
                <a:solidFill>
                  <a:schemeClr val="tx1"/>
                </a:solidFill>
                <a:effectLst/>
                <a:latin typeface="Times New Roman" panose="02020603050405020304" pitchFamily="18" charset="0"/>
                <a:ea typeface="Calibri" panose="020F0502020204030204" pitchFamily="34" charset="0"/>
              </a:rPr>
              <a:t>Bookstore application is a powerful tool for bookstore managers seeking to efficiently manage book inventory</a:t>
            </a:r>
            <a:r>
              <a:rPr lang="en-US" sz="1600" dirty="0">
                <a:solidFill>
                  <a:schemeClr val="tx1"/>
                </a:solidFill>
                <a:latin typeface="Times New Roman" panose="02020603050405020304" pitchFamily="18" charset="0"/>
                <a:ea typeface="Calibri" panose="020F0502020204030204" pitchFamily="34" charset="0"/>
              </a:rPr>
              <a:t>.</a:t>
            </a:r>
            <a:r>
              <a:rPr lang="en-US" sz="1600" dirty="0">
                <a:effectLst/>
                <a:latin typeface="Times New Roman" panose="02020603050405020304" pitchFamily="18" charset="0"/>
                <a:ea typeface="Calibri" panose="020F0502020204030204" pitchFamily="34" charset="0"/>
              </a:rPr>
              <a:t> </a:t>
            </a:r>
          </a:p>
          <a:p>
            <a:pPr marL="285750" indent="-285750">
              <a:spcBef>
                <a:spcPts val="1600"/>
              </a:spcBef>
              <a:spcAft>
                <a:spcPts val="1600"/>
              </a:spcAft>
            </a:pPr>
            <a:r>
              <a:rPr lang="en-US" sz="1600" dirty="0">
                <a:solidFill>
                  <a:schemeClr val="tx1"/>
                </a:solidFill>
                <a:latin typeface="Times New Roman" panose="02020603050405020304" pitchFamily="18" charset="0"/>
                <a:ea typeface="Calibri" panose="020F0502020204030204" pitchFamily="34" charset="0"/>
              </a:rPr>
              <a:t>I</a:t>
            </a:r>
            <a:r>
              <a:rPr lang="en-US" sz="1600" dirty="0">
                <a:solidFill>
                  <a:schemeClr val="tx1"/>
                </a:solidFill>
                <a:effectLst/>
                <a:latin typeface="Times New Roman" panose="02020603050405020304" pitchFamily="18" charset="0"/>
                <a:ea typeface="Calibri" panose="020F0502020204030204" pitchFamily="34" charset="0"/>
              </a:rPr>
              <a:t>t seamlessly integrates a book </a:t>
            </a:r>
            <a:r>
              <a:rPr lang="en-US" sz="1600" dirty="0">
                <a:solidFill>
                  <a:schemeClr val="tx1"/>
                </a:solidFill>
                <a:latin typeface="Times New Roman" panose="02020603050405020304" pitchFamily="18" charset="0"/>
                <a:ea typeface="Calibri" panose="020F0502020204030204" pitchFamily="34" charset="0"/>
              </a:rPr>
              <a:t>r</a:t>
            </a:r>
            <a:r>
              <a:rPr lang="en-US" sz="1600" dirty="0">
                <a:solidFill>
                  <a:schemeClr val="tx1"/>
                </a:solidFill>
                <a:effectLst/>
                <a:latin typeface="Times New Roman" panose="02020603050405020304" pitchFamily="18" charset="0"/>
                <a:ea typeface="Calibri" panose="020F0502020204030204" pitchFamily="34" charset="0"/>
              </a:rPr>
              <a:t>eview feature, allowing managers to gain valuable insights into customer views regarding the available books. </a:t>
            </a:r>
          </a:p>
          <a:p>
            <a:pPr marL="285750" indent="-285750">
              <a:spcBef>
                <a:spcPts val="1600"/>
              </a:spcBef>
              <a:spcAft>
                <a:spcPts val="1600"/>
              </a:spcAft>
            </a:pPr>
            <a:r>
              <a:rPr lang="en-US" sz="1600" dirty="0">
                <a:solidFill>
                  <a:schemeClr val="tx1"/>
                </a:solidFill>
                <a:effectLst/>
                <a:latin typeface="Times New Roman" panose="02020603050405020304" pitchFamily="18" charset="0"/>
                <a:ea typeface="Calibri" panose="020F0502020204030204" pitchFamily="34" charset="0"/>
              </a:rPr>
              <a:t>Through this application, managers can efficiently track and record sales transactions while maintaining accurate inventory data. </a:t>
            </a:r>
            <a:endParaRPr sz="21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6FCECD-6924-75AD-A052-D5F3A5083339}"/>
              </a:ext>
            </a:extLst>
          </p:cNvPr>
          <p:cNvSpPr>
            <a:spLocks noGrp="1"/>
          </p:cNvSpPr>
          <p:nvPr>
            <p:ph type="body" idx="1"/>
          </p:nvPr>
        </p:nvSpPr>
        <p:spPr/>
        <p:txBody>
          <a:bodyPr/>
          <a:lstStyle/>
          <a:p>
            <a:pPr marL="114300" indent="0">
              <a:buNone/>
            </a:pPr>
            <a:r>
              <a:rPr lang="en-US" sz="2000" b="1" dirty="0">
                <a:solidFill>
                  <a:schemeClr val="tx1"/>
                </a:solidFill>
                <a:latin typeface="Times New Roman" panose="02020603050405020304" pitchFamily="18" charset="0"/>
                <a:cs typeface="Times New Roman" panose="02020603050405020304" pitchFamily="18" charset="0"/>
              </a:rPr>
              <a:t>Actors</a:t>
            </a:r>
            <a:endParaRPr lang="en-US" sz="2000" b="1" dirty="0">
              <a:solidFill>
                <a:schemeClr val="tx1"/>
              </a:solidFill>
              <a:highlight>
                <a:schemeClr val="lt1"/>
              </a:highlight>
              <a:latin typeface="Times New Roman" panose="02020603050405020304" pitchFamily="18" charset="0"/>
              <a:ea typeface="Roboto"/>
              <a:cs typeface="Times New Roman" panose="02020603050405020304" pitchFamily="18" charset="0"/>
              <a:sym typeface="Roboto"/>
            </a:endParaRPr>
          </a:p>
          <a:p>
            <a:pPr>
              <a:buFont typeface="Wingdings" panose="05000000000000000000" pitchFamily="2" charset="2"/>
              <a:buChar char="Ø"/>
            </a:pPr>
            <a:r>
              <a:rPr lang="en-US" sz="1800" dirty="0">
                <a:solidFill>
                  <a:schemeClr val="tx1"/>
                </a:solidFill>
                <a:highlight>
                  <a:schemeClr val="lt1"/>
                </a:highlight>
                <a:latin typeface="Times New Roman" panose="02020603050405020304" pitchFamily="18" charset="0"/>
                <a:ea typeface="Roboto"/>
                <a:cs typeface="Times New Roman" panose="02020603050405020304" pitchFamily="18" charset="0"/>
                <a:sym typeface="Roboto"/>
              </a:rPr>
              <a:t>Store Manager</a:t>
            </a:r>
          </a:p>
          <a:p>
            <a:pPr marL="11430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Their primary goal is to streamline inventory management and sales processes effectively.</a:t>
            </a:r>
          </a:p>
          <a:p>
            <a:pPr>
              <a:buFont typeface="Wingdings" panose="05000000000000000000" pitchFamily="2" charset="2"/>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Customers</a:t>
            </a:r>
          </a:p>
          <a:p>
            <a:pPr marL="11430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Customers are able to give the reviews on the books they have purchased.</a:t>
            </a:r>
          </a:p>
          <a:p>
            <a:pPr>
              <a:buFont typeface="Wingdings" panose="05000000000000000000" pitchFamily="2" charset="2"/>
              <a:buChar char="Ø"/>
            </a:pP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Review Analyst</a:t>
            </a:r>
          </a:p>
          <a:p>
            <a:pPr marL="11430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primary goal of the review analyst is to have a look at all the reviews and analyze them.</a:t>
            </a:r>
          </a:p>
          <a:p>
            <a:pPr marL="114300" indent="0">
              <a:buNone/>
            </a:pPr>
            <a:endParaRPr lang="en-US" sz="1800" dirty="0">
              <a:solidFill>
                <a:schemeClr val="tx1"/>
              </a:solidFill>
              <a:effectLst/>
              <a:latin typeface="Times New Roman" panose="02020603050405020304" pitchFamily="18" charset="0"/>
              <a:ea typeface="Calibri" panose="020F0502020204030204" pitchFamily="34" charset="0"/>
            </a:endParaRPr>
          </a:p>
          <a:p>
            <a:pPr marL="114300" indent="0">
              <a:buNone/>
            </a:pPr>
            <a:endParaRPr lang="en-US" dirty="0">
              <a:solidFill>
                <a:schemeClr val="tx1"/>
              </a:solidFill>
            </a:endParaRPr>
          </a:p>
        </p:txBody>
      </p:sp>
    </p:spTree>
    <p:extLst>
      <p:ext uri="{BB962C8B-B14F-4D97-AF65-F5344CB8AC3E}">
        <p14:creationId xmlns:p14="http://schemas.microsoft.com/office/powerpoint/2010/main" val="139097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624200" y="405800"/>
            <a:ext cx="5797500" cy="84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solidFill>
                  <a:schemeClr val="lt2"/>
                </a:solidFill>
                <a:latin typeface="Times New Roman" panose="02020603050405020304" pitchFamily="18" charset="0"/>
                <a:cs typeface="Times New Roman" panose="02020603050405020304" pitchFamily="18" charset="0"/>
              </a:rPr>
              <a:t>Classes</a:t>
            </a:r>
            <a:endParaRPr sz="3600" b="1" dirty="0">
              <a:solidFill>
                <a:schemeClr val="lt2"/>
              </a:solidFill>
              <a:latin typeface="Times New Roman" panose="02020603050405020304" pitchFamily="18" charset="0"/>
              <a:cs typeface="Times New Roman" panose="02020603050405020304" pitchFamily="18" charset="0"/>
            </a:endParaRPr>
          </a:p>
        </p:txBody>
      </p:sp>
      <p:sp>
        <p:nvSpPr>
          <p:cNvPr id="133" name="Google Shape;133;p29"/>
          <p:cNvSpPr txBox="1"/>
          <p:nvPr/>
        </p:nvSpPr>
        <p:spPr>
          <a:xfrm>
            <a:off x="174125" y="1526975"/>
            <a:ext cx="2812800" cy="329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Book Class</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Represents a book with properties such as Title, Author, Price, and Quantity.</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Overrides the ToString method for formatted book representation.</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r>
              <a:rPr lang="en" sz="1800" dirty="0">
                <a:solidFill>
                  <a:schemeClr val="accent3"/>
                </a:solidFill>
                <a:latin typeface="Times New Roman" panose="02020603050405020304" pitchFamily="18" charset="0"/>
                <a:ea typeface="Proxima Nova"/>
                <a:cs typeface="Times New Roman" panose="02020603050405020304" pitchFamily="18" charset="0"/>
                <a:sym typeface="Proxima Nova"/>
              </a:rPr>
              <a:t>   </a:t>
            </a: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endParaRPr sz="1800" dirty="0">
              <a:solidFill>
                <a:schemeClr val="accent3"/>
              </a:solidFill>
              <a:latin typeface="Times New Roman" panose="02020603050405020304" pitchFamily="18" charset="0"/>
              <a:ea typeface="Proxima Nova"/>
              <a:cs typeface="Times New Roman" panose="02020603050405020304" pitchFamily="18" charset="0"/>
              <a:sym typeface="Proxima Nova"/>
            </a:endParaRPr>
          </a:p>
        </p:txBody>
      </p:sp>
      <p:sp>
        <p:nvSpPr>
          <p:cNvPr id="134" name="Google Shape;134;p29"/>
          <p:cNvSpPr txBox="1"/>
          <p:nvPr/>
        </p:nvSpPr>
        <p:spPr>
          <a:xfrm>
            <a:off x="3629925" y="1714500"/>
            <a:ext cx="2330700" cy="29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35" name="Google Shape;135;p29"/>
          <p:cNvSpPr txBox="1"/>
          <p:nvPr/>
        </p:nvSpPr>
        <p:spPr>
          <a:xfrm>
            <a:off x="3094075" y="1245800"/>
            <a:ext cx="2424300" cy="32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457200" lvl="0"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    ListBooksForm</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Displays a list of available books.</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Implements a ListBox for book information and buttons for interaction.</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p:txBody>
      </p:sp>
      <p:sp>
        <p:nvSpPr>
          <p:cNvPr id="136" name="Google Shape;136;p29"/>
          <p:cNvSpPr txBox="1"/>
          <p:nvPr/>
        </p:nvSpPr>
        <p:spPr>
          <a:xfrm>
            <a:off x="6308825" y="1433225"/>
            <a:ext cx="2129700" cy="27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37" name="Google Shape;137;p29"/>
          <p:cNvSpPr txBox="1"/>
          <p:nvPr/>
        </p:nvSpPr>
        <p:spPr>
          <a:xfrm>
            <a:off x="5759725" y="1526975"/>
            <a:ext cx="2759400" cy="2250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 ReviewForm</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Allows users to review and view books.</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Utilizes ComboBox for book selection, ListBox for existing reviews, and TextBox for entering new reviews.</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0" lvl="0" indent="0" algn="l" rtl="0">
              <a:spcBef>
                <a:spcPts val="0"/>
              </a:spcBef>
              <a:spcAft>
                <a:spcPts val="0"/>
              </a:spcAft>
              <a:buNone/>
            </a:pP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817125" y="683125"/>
            <a:ext cx="3335100" cy="35361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lt2"/>
              </a:buClr>
              <a:buSzPts val="2300"/>
              <a:buFont typeface="Proxima Nova"/>
              <a:buChar char="●"/>
            </a:pPr>
            <a:r>
              <a:rPr lang="en" sz="1800" b="1" dirty="0">
                <a:solidFill>
                  <a:schemeClr val="lt2"/>
                </a:solidFill>
                <a:latin typeface="Times New Roman" panose="02020603050405020304" pitchFamily="18" charset="0"/>
                <a:ea typeface="Proxima Nova"/>
                <a:cs typeface="Times New Roman" panose="02020603050405020304" pitchFamily="18" charset="0"/>
                <a:sym typeface="Proxima Nova"/>
              </a:rPr>
              <a:t>UI Initialization</a:t>
            </a:r>
            <a:endParaRPr sz="1800" b="1" dirty="0">
              <a:solidFill>
                <a:schemeClr val="lt2"/>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The UI elements, including labels, textboxes, buttons, etc., are created and styled in the `InitializeUI` method.</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a:p>
            <a:pPr marL="914400" lvl="1" indent="-342900" algn="l" rtl="0">
              <a:spcBef>
                <a:spcPts val="0"/>
              </a:spcBef>
              <a:spcAft>
                <a:spcPts val="0"/>
              </a:spcAft>
              <a:buClr>
                <a:schemeClr val="lt1"/>
              </a:buClr>
              <a:buSzPts val="1800"/>
              <a:buFont typeface="Proxima Nova"/>
              <a:buChar char="○"/>
            </a:pPr>
            <a:r>
              <a:rPr lang="en" sz="1800" dirty="0">
                <a:solidFill>
                  <a:schemeClr val="lt1"/>
                </a:solidFill>
                <a:latin typeface="Times New Roman" panose="02020603050405020304" pitchFamily="18" charset="0"/>
                <a:ea typeface="Proxima Nova"/>
                <a:cs typeface="Times New Roman" panose="02020603050405020304" pitchFamily="18" charset="0"/>
                <a:sym typeface="Proxima Nova"/>
              </a:rPr>
              <a:t> Background image enhances the visual appeal of the application.</a:t>
            </a:r>
            <a:endParaRPr sz="1800" dirty="0">
              <a:solidFill>
                <a:schemeClr val="lt1"/>
              </a:solidFill>
              <a:latin typeface="Times New Roman" panose="02020603050405020304" pitchFamily="18" charset="0"/>
              <a:ea typeface="Proxima Nova"/>
              <a:cs typeface="Times New Roman" panose="02020603050405020304" pitchFamily="18" charset="0"/>
              <a:sym typeface="Proxima Nova"/>
            </a:endParaRPr>
          </a:p>
        </p:txBody>
      </p:sp>
      <p:sp>
        <p:nvSpPr>
          <p:cNvPr id="143" name="Google Shape;143;p30"/>
          <p:cNvSpPr txBox="1"/>
          <p:nvPr/>
        </p:nvSpPr>
        <p:spPr>
          <a:xfrm>
            <a:off x="3629925" y="1714500"/>
            <a:ext cx="2330700" cy="29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44" name="Google Shape;144;p30"/>
          <p:cNvSpPr txBox="1"/>
          <p:nvPr/>
        </p:nvSpPr>
        <p:spPr>
          <a:xfrm>
            <a:off x="4982700" y="683125"/>
            <a:ext cx="2799600" cy="329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2"/>
              </a:buClr>
              <a:buSzPts val="1800"/>
              <a:buFont typeface="Proxima Nova"/>
              <a:buChar char="●"/>
            </a:pPr>
            <a:r>
              <a:rPr lang="en-US" sz="1800" b="1" dirty="0">
                <a:solidFill>
                  <a:schemeClr val="lt2"/>
                </a:solidFill>
                <a:latin typeface="Times New Roman" panose="02020603050405020304" pitchFamily="18" charset="0"/>
                <a:ea typeface="Proxima Nova"/>
                <a:cs typeface="Times New Roman" panose="02020603050405020304" pitchFamily="18" charset="0"/>
                <a:sym typeface="Proxima Nova"/>
              </a:rPr>
              <a:t> Code Organization</a:t>
            </a:r>
          </a:p>
          <a:p>
            <a:pPr marL="914400" lvl="1" indent="-342900" algn="l" rtl="0">
              <a:spcBef>
                <a:spcPts val="0"/>
              </a:spcBef>
              <a:spcAft>
                <a:spcPts val="0"/>
              </a:spcAft>
              <a:buClr>
                <a:schemeClr val="lt1"/>
              </a:buClr>
              <a:buSzPts val="1800"/>
              <a:buFont typeface="Proxima Nova"/>
              <a:buChar char="○"/>
            </a:pPr>
            <a:r>
              <a:rPr lang="en-US" sz="1800" dirty="0">
                <a:solidFill>
                  <a:schemeClr val="lt1"/>
                </a:solidFill>
                <a:latin typeface="Times New Roman" panose="02020603050405020304" pitchFamily="18" charset="0"/>
                <a:ea typeface="Proxima Nova"/>
                <a:cs typeface="Times New Roman" panose="02020603050405020304" pitchFamily="18" charset="0"/>
                <a:sym typeface="Proxima Nova"/>
              </a:rPr>
              <a:t> Emphasizes modular and organized code structure, enhancing readability and maintainability.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267D-B99C-D03E-036F-B80BF16E1B3E}"/>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Target Audience</a:t>
            </a:r>
            <a:br>
              <a:rPr lang="en-US" sz="1800" dirty="0">
                <a:effectLst/>
                <a:latin typeface="Times New Roman" panose="02020603050405020304" pitchFamily="18" charset="0"/>
                <a:ea typeface="Calibri" panose="020F0502020204030204" pitchFamily="34" charset="0"/>
              </a:rPr>
            </a:br>
            <a:endParaRPr lang="en-US" dirty="0"/>
          </a:p>
        </p:txBody>
      </p:sp>
      <p:sp>
        <p:nvSpPr>
          <p:cNvPr id="3" name="Text Placeholder 2">
            <a:extLst>
              <a:ext uri="{FF2B5EF4-FFF2-40B4-BE49-F238E27FC236}">
                <a16:creationId xmlns:a16="http://schemas.microsoft.com/office/drawing/2014/main" id="{CA6258C2-2264-A10B-03C9-0C7130AEEC3E}"/>
              </a:ext>
            </a:extLst>
          </p:cNvPr>
          <p:cNvSpPr>
            <a:spLocks noGrp="1"/>
          </p:cNvSpPr>
          <p:nvPr>
            <p:ph type="body" idx="1"/>
          </p:nvPr>
        </p:nvSpPr>
        <p:spPr/>
        <p:txBody>
          <a:bodyPr/>
          <a:lstStyle/>
          <a:p>
            <a:pPr marL="114300" indent="0">
              <a:buNone/>
            </a:pPr>
            <a:r>
              <a:rPr lang="en-US" sz="1800" dirty="0">
                <a:solidFill>
                  <a:schemeClr val="tx1"/>
                </a:solidFill>
                <a:effectLst/>
                <a:latin typeface="Times New Roman" panose="02020603050405020304" pitchFamily="18" charset="0"/>
                <a:ea typeface="Calibri" panose="020F0502020204030204" pitchFamily="34" charset="0"/>
              </a:rPr>
              <a:t>The primary user of the Amazon Bookstore application is the bookstore manager. This application empowers them with the capability to manage the entire inventory efficiently, keeping book data accurate, and streamlining sales processes.</a:t>
            </a:r>
          </a:p>
          <a:p>
            <a:pPr marL="114300" indent="0">
              <a:buNone/>
            </a:pPr>
            <a:endParaRPr lang="en-US" dirty="0"/>
          </a:p>
        </p:txBody>
      </p:sp>
    </p:spTree>
    <p:extLst>
      <p:ext uri="{BB962C8B-B14F-4D97-AF65-F5344CB8AC3E}">
        <p14:creationId xmlns:p14="http://schemas.microsoft.com/office/powerpoint/2010/main" val="186831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672C-9BFF-BAA5-B57E-68C3DDA54307}"/>
              </a:ext>
            </a:extLst>
          </p:cNvPr>
          <p:cNvSpPr>
            <a:spLocks noGrp="1"/>
          </p:cNvSpPr>
          <p:nvPr>
            <p:ph type="title"/>
          </p:nvPr>
        </p:nvSpPr>
        <p:spPr/>
        <p:txBody>
          <a:bodyPr/>
          <a:lstStyle/>
          <a:p>
            <a:r>
              <a:rPr lang="en" dirty="0"/>
              <a:t>An overview of the interface:</a:t>
            </a:r>
            <a:endParaRPr lang="en-US" dirty="0"/>
          </a:p>
        </p:txBody>
      </p:sp>
      <p:sp>
        <p:nvSpPr>
          <p:cNvPr id="3" name="Text Placeholder 2">
            <a:extLst>
              <a:ext uri="{FF2B5EF4-FFF2-40B4-BE49-F238E27FC236}">
                <a16:creationId xmlns:a16="http://schemas.microsoft.com/office/drawing/2014/main" id="{9DC979BA-FD25-832C-1DDE-B4A4F7259DE6}"/>
              </a:ext>
            </a:extLst>
          </p:cNvPr>
          <p:cNvSpPr>
            <a:spLocks noGrp="1"/>
          </p:cNvSpPr>
          <p:nvPr>
            <p:ph type="body" idx="1"/>
          </p:nvPr>
        </p:nvSpPr>
        <p:spPr/>
        <p:txBody>
          <a:bodyPr/>
          <a:lstStyle/>
          <a:p>
            <a:endParaRPr lang="en-US" dirty="0"/>
          </a:p>
        </p:txBody>
      </p:sp>
      <p:pic>
        <p:nvPicPr>
          <p:cNvPr id="4" name="Google Shape;119;p27">
            <a:extLst>
              <a:ext uri="{FF2B5EF4-FFF2-40B4-BE49-F238E27FC236}">
                <a16:creationId xmlns:a16="http://schemas.microsoft.com/office/drawing/2014/main" id="{CBF2CB66-E6C3-4DCB-9AD2-9E9DF1CCD6D5}"/>
              </a:ext>
            </a:extLst>
          </p:cNvPr>
          <p:cNvPicPr preferRelativeResize="0"/>
          <p:nvPr/>
        </p:nvPicPr>
        <p:blipFill>
          <a:blip r:embed="rId2">
            <a:alphaModFix/>
          </a:blip>
          <a:stretch>
            <a:fillRect/>
          </a:stretch>
        </p:blipFill>
        <p:spPr>
          <a:xfrm>
            <a:off x="245165" y="1152475"/>
            <a:ext cx="8587134" cy="3606750"/>
          </a:xfrm>
          <a:prstGeom prst="rect">
            <a:avLst/>
          </a:prstGeom>
          <a:noFill/>
          <a:ln>
            <a:noFill/>
          </a:ln>
        </p:spPr>
      </p:pic>
    </p:spTree>
    <p:extLst>
      <p:ext uri="{BB962C8B-B14F-4D97-AF65-F5344CB8AC3E}">
        <p14:creationId xmlns:p14="http://schemas.microsoft.com/office/powerpoint/2010/main" val="146538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Functionality Highlights:</a:t>
            </a:r>
            <a:endParaRPr sz="3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600" dirty="0">
              <a:latin typeface="Times New Roman" panose="02020603050405020304" pitchFamily="18" charset="0"/>
              <a:cs typeface="Times New Roman" panose="02020603050405020304" pitchFamily="18" charset="0"/>
            </a:endParaRPr>
          </a:p>
        </p:txBody>
      </p:sp>
      <p:sp>
        <p:nvSpPr>
          <p:cNvPr id="150" name="Google Shape;150;p31"/>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Reading Book Data:</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Utilizes the InitializeBooksFromTxt method to read book data from a text file (books.txt).</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Ensures graceful handling of file exceptions.</a:t>
            </a:r>
            <a:endParaRPr sz="1800"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UI Elements: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Dynamically creates and styles UI elements in the InitializeUI method.</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Background image sourced from [URL] enhances the aesthetic appeal.</a:t>
            </a:r>
            <a:endParaRPr sz="1800"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Functionality Highlights:</a:t>
            </a:r>
            <a:endParaRPr sz="3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600" dirty="0">
              <a:latin typeface="Times New Roman" panose="02020603050405020304" pitchFamily="18" charset="0"/>
              <a:cs typeface="Times New Roman" panose="02020603050405020304" pitchFamily="18" charset="0"/>
            </a:endParaRPr>
          </a:p>
        </p:txBody>
      </p:sp>
      <p:sp>
        <p:nvSpPr>
          <p:cNvPr id="156" name="Google Shape;156;p32"/>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Book Operations: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Implements functionality for adding, updating, and deleting books with corresponding buttons.</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Validates and parses user input for accuracy.</a:t>
            </a:r>
            <a:endParaRPr sz="1800" dirty="0">
              <a:latin typeface="Times New Roman" panose="02020603050405020304" pitchFamily="18" charset="0"/>
              <a:cs typeface="Times New Roman" panose="02020603050405020304" pitchFamily="18" charset="0"/>
            </a:endParaRPr>
          </a:p>
          <a:p>
            <a:pPr marL="457200" lvl="0" indent="-368300" algn="l" rtl="0">
              <a:spcBef>
                <a:spcPts val="0"/>
              </a:spcBef>
              <a:spcAft>
                <a:spcPts val="0"/>
              </a:spcAft>
              <a:buClr>
                <a:schemeClr val="lt2"/>
              </a:buClr>
              <a:buSzPts val="2200"/>
              <a:buAutoNum type="arabicPeriod"/>
            </a:pPr>
            <a:r>
              <a:rPr lang="en" b="1" dirty="0">
                <a:solidFill>
                  <a:schemeClr val="lt2"/>
                </a:solidFill>
                <a:latin typeface="Times New Roman" panose="02020603050405020304" pitchFamily="18" charset="0"/>
                <a:cs typeface="Times New Roman" panose="02020603050405020304" pitchFamily="18" charset="0"/>
              </a:rPr>
              <a:t>Selling Books:</a:t>
            </a:r>
            <a:endParaRPr b="1" dirty="0">
              <a:solidFill>
                <a:schemeClr val="lt2"/>
              </a:solidFill>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Enables the sale of books with quantity and amount validation.</a:t>
            </a:r>
            <a:endParaRPr sz="1800" dirty="0">
              <a:latin typeface="Times New Roman" panose="02020603050405020304" pitchFamily="18" charset="0"/>
              <a:cs typeface="Times New Roman" panose="02020603050405020304" pitchFamily="18" charset="0"/>
            </a:endParaRPr>
          </a:p>
          <a:p>
            <a:pPr marL="914400" lvl="1" indent="-342900" algn="l" rtl="0">
              <a:spcBef>
                <a:spcPts val="0"/>
              </a:spcBef>
              <a:spcAft>
                <a:spcPts val="0"/>
              </a:spcAft>
              <a:buSzPts val="1800"/>
              <a:buAutoNum type="alphaLcPeriod"/>
            </a:pPr>
            <a:r>
              <a:rPr lang="en" sz="1800" dirty="0">
                <a:latin typeface="Times New Roman" panose="02020603050405020304" pitchFamily="18" charset="0"/>
                <a:cs typeface="Times New Roman" panose="02020603050405020304" pitchFamily="18" charset="0"/>
              </a:rPr>
              <a:t>Updates book quantities and provides sale details.</a:t>
            </a:r>
            <a:endParaRPr sz="1800" dirty="0">
              <a:latin typeface="Times New Roman" panose="02020603050405020304" pitchFamily="18" charset="0"/>
              <a:cs typeface="Times New Roman" panose="02020603050405020304" pitchFamily="18" charset="0"/>
            </a:endParaRPr>
          </a:p>
          <a:p>
            <a:pPr marL="91440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779</Words>
  <Application>Microsoft Office PowerPoint</Application>
  <PresentationFormat>On-screen Show (16:9)</PresentationFormat>
  <Paragraphs>95</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Wingdings</vt:lpstr>
      <vt:lpstr>Times New Roman</vt:lpstr>
      <vt:lpstr>Proxima Nova</vt:lpstr>
      <vt:lpstr>Simple Light</vt:lpstr>
      <vt:lpstr>Spearmint</vt:lpstr>
      <vt:lpstr>Online Book Store Application</vt:lpstr>
      <vt:lpstr>Introduction</vt:lpstr>
      <vt:lpstr>PowerPoint Presentation</vt:lpstr>
      <vt:lpstr>Classes</vt:lpstr>
      <vt:lpstr>PowerPoint Presentation</vt:lpstr>
      <vt:lpstr>Target Audience </vt:lpstr>
      <vt:lpstr>An overview of the interface:</vt:lpstr>
      <vt:lpstr>Functionality Highlights: </vt:lpstr>
      <vt:lpstr>Functionality Highlights: </vt:lpstr>
      <vt:lpstr>Functionality Highlights: </vt:lpstr>
      <vt:lpstr>Use case diagram</vt:lpstr>
      <vt:lpstr>Class diagram</vt:lpstr>
      <vt:lpstr> Book Selling Process In Detail</vt:lpstr>
      <vt:lpstr> Book Selling Process In Detail</vt:lpstr>
      <vt:lpstr>  Review and Feedback System</vt:lpstr>
      <vt:lpstr>  Review and Feedback System</vt:lpstr>
      <vt:lpstr>Conclusion  In conclusion, we've covered a robust online bookstore application with a modular code structure, ensuring easy maintenance and scalability. The user-centric features, like book reviews, provide a dynamic and engaging experience. Looking ahead, there are exciting opportunities for improvement—integrating a database, user authentication, UI enhancements, data analytics, and mobile adaptation. This application serves as a strong foundation for continuous growth. Thank you for joining us on this journey, and we welcome any questions or feedback.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Bookstore Application</dc:title>
  <cp:lastModifiedBy>Sahithi, Singireddy (Contractor)</cp:lastModifiedBy>
  <cp:revision>10</cp:revision>
  <dcterms:modified xsi:type="dcterms:W3CDTF">2023-12-06T00:34:45Z</dcterms:modified>
</cp:coreProperties>
</file>