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6" r:id="rId5"/>
    <p:sldId id="270" r:id="rId6"/>
    <p:sldId id="267" r:id="rId7"/>
    <p:sldId id="264" r:id="rId8"/>
    <p:sldId id="265" r:id="rId9"/>
    <p:sldId id="271" r:id="rId10"/>
    <p:sldId id="272" r:id="rId11"/>
    <p:sldId id="273" r:id="rId12"/>
    <p:sldId id="275" r:id="rId13"/>
    <p:sldId id="263" r:id="rId14"/>
    <p:sldId id="276" r:id="rId15"/>
    <p:sldId id="274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86470" autoAdjust="0"/>
  </p:normalViewPr>
  <p:slideViewPr>
    <p:cSldViewPr showGuides="1">
      <p:cViewPr varScale="1">
        <p:scale>
          <a:sx n="73" d="100"/>
          <a:sy n="73" d="100"/>
        </p:scale>
        <p:origin x="208" y="92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E:\6345w18\FinalProject\HousingData1_editable8p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06F155C-757C-7A48-841B-FE580E716F2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0711BB0-F660-B441-9FF9-A2D45C888DC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545-4040-9FC4-7AC8885E86D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5E25B3C-F7B8-5F4E-BBF5-8C9CF250025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C9F6BD2-F9B9-4F47-A73E-62F776E6A93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545-4040-9FC4-7AC8885E86D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A28D2A7-596A-374E-A120-608D2AAC910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E1F2F6B1-DF36-5B4D-B334-E9B3A0B8CAF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545-4040-9FC4-7AC8885E86D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117CAAB-B994-A842-BB38-45911FDC71E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75B0884-9F19-5548-B5E4-A37D51B5DF7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545-4040-9FC4-7AC8885E86D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575B4A2-7365-3149-947F-139B2226AE5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EDE1AB4-4246-7941-B080-5EDD6E42BA6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545-4040-9FC4-7AC8885E86D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BA6D4E4-6505-7543-96E3-3010AA00F24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B8E34F0-2D1C-8845-BF46-7BDDA9C4D70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545-4040-9FC4-7AC8885E86D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8903A53-3685-B643-AB9A-E6CE41B3192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B8A5FC9-1848-744A-94B9-619C9B2D862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545-4040-9FC4-7AC8885E86D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4066DDE-AC0F-7E48-91B4-E93C386DCF0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B54EEBA-113D-1349-A23F-1B6183105E9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545-4040-9FC4-7AC8885E86D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391325A-0BE3-3C42-9C30-39D84A184E0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7209025-A1BA-6F43-A578-3E0734574D4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545-4040-9FC4-7AC8885E86D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86CC18B-474C-7745-88E5-8786671889E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921D02C-B0DB-CD46-9370-58649D6BD8D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545-4040-9FC4-7AC8885E86DA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5F72526-F9F4-8D41-9181-2E2F2FC033C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4C6A27A-F634-B149-93BE-E8DE6D3BA97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545-4040-9FC4-7AC8885E86DA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9E6A002-8829-0645-895F-5E30AB12702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DA47DEE-B0A8-0148-92C3-65AEEB86688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545-4040-9FC4-7AC8885E86DA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F64480D-AFA5-6448-B820-FB4623457E79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8A4F2FA-AA02-174F-B675-2AED5A4AD43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545-4040-9FC4-7AC8885E86DA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30F1DE7-037F-0C45-BF76-FF0D49BB49D9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9D1E1D7-D5EF-5A46-973D-68B734CFEAD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545-4040-9FC4-7AC8885E86DA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9693845-6CFC-FE45-B1E8-1C924267ABB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0891662-A3CC-1149-8512-FD022EDFF7E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545-4040-9FC4-7AC8885E86D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8E4E606-FE22-1C43-9FB5-78DFDFA470F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B6F08A78-FEDB-6545-96FD-4D3978EAD0C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545-4040-9FC4-7AC8885E86D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58C87191-A257-8A49-838B-F50174A0A3E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9D0435B-E6A2-4F4B-9EF9-9D9833A775B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545-4040-9FC4-7AC8885E86DA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FC0A78C-6E78-C94E-8021-C7C63F9EB20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B8CE2B9-BD9A-FB4D-9535-15730E7B378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545-4040-9FC4-7AC8885E86DA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9A1BBE02-9FC2-5647-A37F-90A7A93D111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3768B3A-3DE5-9F48-B23A-D6789F431DD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545-4040-9FC4-7AC8885E86D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B940055-FE83-3C4C-B8B4-C60583BA0B2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0CF2856-2489-BC46-86EB-A179AFFB314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545-4040-9FC4-7AC8885E86DA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5B00BFE2-55C0-3B4C-83D2-06F6494A802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5786F8C-2F56-E94F-A3E8-FF7F41FC9B63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545-4040-9FC4-7AC8885E86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SUMMARY STATS-HOMEOVERVIEW'!$E$3:$E$23</c:f>
              <c:strCache>
                <c:ptCount val="21"/>
                <c:pt idx="0">
                  <c:v>Wellston</c:v>
                </c:pt>
                <c:pt idx="1">
                  <c:v>Valley Park</c:v>
                </c:pt>
                <c:pt idx="2">
                  <c:v>Brentwood</c:v>
                </c:pt>
                <c:pt idx="3">
                  <c:v>Clayton</c:v>
                </c:pt>
                <c:pt idx="4">
                  <c:v>Hancock</c:v>
                </c:pt>
                <c:pt idx="5">
                  <c:v>Maplewood/Richmond Hts</c:v>
                </c:pt>
                <c:pt idx="6">
                  <c:v>Bayless</c:v>
                </c:pt>
                <c:pt idx="7">
                  <c:v>Jennings</c:v>
                </c:pt>
                <c:pt idx="8">
                  <c:v>Ladue</c:v>
                </c:pt>
                <c:pt idx="9">
                  <c:v>Affton</c:v>
                </c:pt>
                <c:pt idx="10">
                  <c:v>University City</c:v>
                </c:pt>
                <c:pt idx="11">
                  <c:v>Webster</c:v>
                </c:pt>
                <c:pt idx="12">
                  <c:v>Kirkwood</c:v>
                </c:pt>
                <c:pt idx="13">
                  <c:v>Normandy</c:v>
                </c:pt>
                <c:pt idx="14">
                  <c:v>Pattonville</c:v>
                </c:pt>
                <c:pt idx="15">
                  <c:v>Lindbergh</c:v>
                </c:pt>
                <c:pt idx="16">
                  <c:v>Rockwood</c:v>
                </c:pt>
                <c:pt idx="17">
                  <c:v>Mehlville</c:v>
                </c:pt>
                <c:pt idx="18">
                  <c:v>Ferguson/Florissant</c:v>
                </c:pt>
                <c:pt idx="19">
                  <c:v>Parkway</c:v>
                </c:pt>
                <c:pt idx="20">
                  <c:v>Hazelwood</c:v>
                </c:pt>
              </c:strCache>
            </c:strRef>
          </c:cat>
          <c:val>
            <c:numRef>
              <c:f>'FULL SUMMARY STATS-HOMEOVERVIEW'!$G$3:$G$23</c:f>
              <c:numCache>
                <c:formatCode>0.0%</c:formatCode>
                <c:ptCount val="21"/>
                <c:pt idx="0">
                  <c:v>3.7562348238470507E-3</c:v>
                </c:pt>
                <c:pt idx="1">
                  <c:v>4.672282756383846E-3</c:v>
                </c:pt>
                <c:pt idx="2">
                  <c:v>8.9544781156587223E-3</c:v>
                </c:pt>
                <c:pt idx="3">
                  <c:v>1.064193483348966E-2</c:v>
                </c:pt>
                <c:pt idx="4">
                  <c:v>1.4091359345003813E-2</c:v>
                </c:pt>
                <c:pt idx="5">
                  <c:v>1.9166878511882326E-2</c:v>
                </c:pt>
                <c:pt idx="6">
                  <c:v>2.1108549488503381E-2</c:v>
                </c:pt>
                <c:pt idx="7">
                  <c:v>2.8178335685545727E-2</c:v>
                </c:pt>
                <c:pt idx="8">
                  <c:v>3.4003348615408893E-2</c:v>
                </c:pt>
                <c:pt idx="9">
                  <c:v>3.5699571342163623E-2</c:v>
                </c:pt>
                <c:pt idx="10">
                  <c:v>4.5035370846007519E-2</c:v>
                </c:pt>
                <c:pt idx="11">
                  <c:v>4.6920062764623897E-2</c:v>
                </c:pt>
                <c:pt idx="12">
                  <c:v>4.8239347107655359E-2</c:v>
                </c:pt>
                <c:pt idx="13">
                  <c:v>4.8581221455683443E-2</c:v>
                </c:pt>
                <c:pt idx="14">
                  <c:v>4.8655732531535718E-2</c:v>
                </c:pt>
                <c:pt idx="15">
                  <c:v>6.0879931975770754E-2</c:v>
                </c:pt>
                <c:pt idx="16">
                  <c:v>8.1111880571894418E-2</c:v>
                </c:pt>
                <c:pt idx="17">
                  <c:v>9.2016795673097992E-2</c:v>
                </c:pt>
                <c:pt idx="18">
                  <c:v>9.9020836803211859E-2</c:v>
                </c:pt>
                <c:pt idx="19">
                  <c:v>0.11303330206790151</c:v>
                </c:pt>
                <c:pt idx="20">
                  <c:v>0.13623254468473048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'FULL SUMMARY STATS-HOMEOVERVIEW'!$F$3:$F$23</c15:f>
                <c15:dlblRangeCache>
                  <c:ptCount val="21"/>
                  <c:pt idx="0">
                    <c:v>857</c:v>
                  </c:pt>
                  <c:pt idx="1">
                    <c:v>1,066</c:v>
                  </c:pt>
                  <c:pt idx="2">
                    <c:v>2,043</c:v>
                  </c:pt>
                  <c:pt idx="3">
                    <c:v>2,428</c:v>
                  </c:pt>
                  <c:pt idx="4">
                    <c:v>3,215</c:v>
                  </c:pt>
                  <c:pt idx="5">
                    <c:v>4,373</c:v>
                  </c:pt>
                  <c:pt idx="6">
                    <c:v>4,816</c:v>
                  </c:pt>
                  <c:pt idx="7">
                    <c:v>6,429</c:v>
                  </c:pt>
                  <c:pt idx="8">
                    <c:v>7,758</c:v>
                  </c:pt>
                  <c:pt idx="9">
                    <c:v>8,145</c:v>
                  </c:pt>
                  <c:pt idx="10">
                    <c:v>10,275</c:v>
                  </c:pt>
                  <c:pt idx="11">
                    <c:v>10,705</c:v>
                  </c:pt>
                  <c:pt idx="12">
                    <c:v>11,006</c:v>
                  </c:pt>
                  <c:pt idx="13">
                    <c:v>11,084</c:v>
                  </c:pt>
                  <c:pt idx="14">
                    <c:v>11,101</c:v>
                  </c:pt>
                  <c:pt idx="15">
                    <c:v>13,890</c:v>
                  </c:pt>
                  <c:pt idx="16">
                    <c:v>18,506</c:v>
                  </c:pt>
                  <c:pt idx="17">
                    <c:v>20,994</c:v>
                  </c:pt>
                  <c:pt idx="18">
                    <c:v>22,592</c:v>
                  </c:pt>
                  <c:pt idx="19">
                    <c:v>25,789</c:v>
                  </c:pt>
                  <c:pt idx="20">
                    <c:v>31,082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5-6545-4040-9FC4-7AC8885E8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8"/>
        <c:axId val="1516886032"/>
        <c:axId val="1516891280"/>
      </c:barChart>
      <c:catAx>
        <c:axId val="151688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516891280"/>
        <c:crosses val="autoZero"/>
        <c:auto val="1"/>
        <c:lblAlgn val="ctr"/>
        <c:lblOffset val="100"/>
        <c:noMultiLvlLbl val="0"/>
      </c:catAx>
      <c:valAx>
        <c:axId val="151689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88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6/20/19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6/20/19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2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25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9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32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6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0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1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0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5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venue.stlouisco.com/ia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St. Louis Housing Appraisal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Shruthi</a:t>
            </a:r>
            <a:r>
              <a:rPr lang="en-US" sz="2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Sreenivasa</a:t>
            </a:r>
            <a:r>
              <a:rPr lang="en-US" sz="20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Murthy</a:t>
            </a:r>
          </a:p>
          <a:p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Methodology</a:t>
            </a:r>
            <a:b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158" y="1447800"/>
            <a:ext cx="8594429" cy="444116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0013" y="2133600"/>
            <a:ext cx="396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158" y="1524000"/>
            <a:ext cx="8594429" cy="451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Ran all models, fit the data with the logic of the model and compared the estimated values to the actuals.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Reviewed outliers to understand cause </a:t>
            </a:r>
          </a:p>
          <a:p>
            <a:r>
              <a:rPr lang="en-US" sz="1801" dirty="0">
                <a:latin typeface="Helvetica" panose="020B0604020202020204" pitchFamily="34" charset="0"/>
                <a:cs typeface="Helvetica" panose="020B0604020202020204" pitchFamily="34" charset="0"/>
              </a:rPr>
              <a:t>Outlier: Homes that were either more than 20% over or more than 20% less than the recorded appraised value.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Modeling Results</a:t>
            </a:r>
            <a:b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158" y="1447800"/>
            <a:ext cx="8594429" cy="444116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0013" y="2133600"/>
            <a:ext cx="396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158" y="1524000"/>
            <a:ext cx="8594429" cy="451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Comprehensive Model</a:t>
            </a:r>
          </a:p>
          <a:p>
            <a:pPr lvl="1"/>
            <a:r>
              <a:rPr lang="en-US" sz="1801" dirty="0">
                <a:latin typeface="Helvetica" panose="020B0604020202020204" pitchFamily="34" charset="0"/>
                <a:cs typeface="Helvetica" panose="020B0604020202020204" pitchFamily="34" charset="0"/>
              </a:rPr>
              <a:t>25.9% of homes (59,135) were outliers, more than +/- 20% difference in the estimated vs appraised value.</a:t>
            </a:r>
          </a:p>
          <a:p>
            <a:pPr lvl="1"/>
            <a:r>
              <a:rPr lang="en-US" sz="1801" dirty="0">
                <a:latin typeface="Helvetica" panose="020B0604020202020204" pitchFamily="34" charset="0"/>
                <a:cs typeface="Helvetica" panose="020B0604020202020204" pitchFamily="34" charset="0"/>
              </a:rPr>
              <a:t>74.1% of homes (169,021) were within 20% of the appraised price.</a:t>
            </a:r>
          </a:p>
          <a:p>
            <a:pPr marL="457063" lvl="1" indent="0">
              <a:buNone/>
            </a:pPr>
            <a:endParaRPr lang="en-US" sz="180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School District Specific Model</a:t>
            </a:r>
          </a:p>
          <a:p>
            <a:pPr lvl="1"/>
            <a:r>
              <a:rPr lang="en-US" sz="1801" dirty="0">
                <a:latin typeface="Helvetica" panose="020B0604020202020204" pitchFamily="34" charset="0"/>
                <a:cs typeface="Helvetica" panose="020B0604020202020204" pitchFamily="34" charset="0"/>
              </a:rPr>
              <a:t>15.9% of homes (36,378) were outliers, more than +/- 20% difference in the estimated vs appraised value.</a:t>
            </a:r>
          </a:p>
          <a:p>
            <a:pPr lvl="1"/>
            <a:r>
              <a:rPr lang="en-US" sz="1801" dirty="0">
                <a:latin typeface="Helvetica" panose="020B0604020202020204" pitchFamily="34" charset="0"/>
                <a:cs typeface="Helvetica" panose="020B0604020202020204" pitchFamily="34" charset="0"/>
              </a:rPr>
              <a:t>84.1% of homes (191,778) were within 20% of the appraised value.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School District specific models </a:t>
            </a:r>
            <a:r>
              <a:rPr lang="en-US" sz="1800" i="1" dirty="0">
                <a:latin typeface="Helvetica" panose="020B0604020202020204" pitchFamily="34" charset="0"/>
                <a:cs typeface="Helvetica" panose="020B0604020202020204" pitchFamily="34" charset="0"/>
              </a:rPr>
              <a:t>reduced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 the number outliers by 38.5%, reducing the total% of outliers from 25.9% to 15.9%. </a:t>
            </a:r>
          </a:p>
          <a:p>
            <a:endParaRPr lang="en-US" sz="180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sz="180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0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Modeling Results</a:t>
            </a:r>
            <a:b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158" y="1447800"/>
            <a:ext cx="8594429" cy="444116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0013" y="2133600"/>
            <a:ext cx="396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158" y="1524000"/>
            <a:ext cx="8594429" cy="451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49" y="1393163"/>
            <a:ext cx="6969327" cy="54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270000"/>
            <a:ext cx="6720775" cy="54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Recommend focusing on top 5 districts that have the highest percentage of outliers.</a:t>
            </a:r>
          </a:p>
          <a:p>
            <a:r>
              <a:rPr lang="en-US" b="1" dirty="0"/>
              <a:t>Ladue</a:t>
            </a:r>
            <a:r>
              <a:rPr lang="en-US" dirty="0"/>
              <a:t>: 12% of outliers (549) were rated Grade A or X.</a:t>
            </a:r>
          </a:p>
          <a:p>
            <a:r>
              <a:rPr lang="en-US" b="1" dirty="0"/>
              <a:t>Wellston</a:t>
            </a:r>
            <a:r>
              <a:rPr lang="en-US" dirty="0"/>
              <a:t>: 32% of outliers (157) were Ranch homes, and 33% (160) had a CDU rating of fair. Of the 157 Ranch homes, 140 of them had a fair rating. </a:t>
            </a:r>
          </a:p>
          <a:p>
            <a:r>
              <a:rPr lang="en-US" b="1" dirty="0"/>
              <a:t>University City: </a:t>
            </a:r>
            <a:r>
              <a:rPr lang="en-US" dirty="0"/>
              <a:t>26% of outliers (840) had basic heat and 17% (536) had a CDU rating of poor. 204 of the homes with basic heat had a rating of poor.</a:t>
            </a:r>
          </a:p>
          <a:p>
            <a:r>
              <a:rPr lang="en-US" b="1" dirty="0"/>
              <a:t>Normandy</a:t>
            </a:r>
            <a:r>
              <a:rPr lang="en-US" dirty="0"/>
              <a:t>: 20% of outliers (641) had a CDU rating of poor or unsound.</a:t>
            </a:r>
          </a:p>
          <a:p>
            <a:r>
              <a:rPr lang="en-US" b="1" dirty="0"/>
              <a:t>Clayton</a:t>
            </a:r>
            <a:r>
              <a:rPr lang="en-US" dirty="0"/>
              <a:t>: There was an even split in characteristics of a home that was in range and out of range. Suggest spot checking some of the outliers as there may be an additional unaccounted for variable causing the discrepancy.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504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1524000"/>
            <a:ext cx="8594429" cy="4364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Project Goal</a:t>
            </a: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</a:p>
          <a:p>
            <a:pPr lvl="1"/>
            <a:r>
              <a:rPr lang="en-US" sz="1900" dirty="0">
                <a:latin typeface="Helvetica" panose="020B0604020202020204" pitchFamily="34" charset="0"/>
                <a:cs typeface="Helvetica" panose="020B0604020202020204" pitchFamily="34" charset="0"/>
              </a:rPr>
              <a:t>Overview</a:t>
            </a:r>
          </a:p>
          <a:p>
            <a:pPr lvl="1"/>
            <a:r>
              <a:rPr lang="en-US" sz="1900" dirty="0">
                <a:latin typeface="Helvetica" panose="020B0604020202020204" pitchFamily="34" charset="0"/>
                <a:cs typeface="Helvetica" panose="020B0604020202020204" pitchFamily="34" charset="0"/>
              </a:rPr>
              <a:t>Variables</a:t>
            </a:r>
            <a:endParaRPr lang="en-US" sz="19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Methodology</a:t>
            </a:r>
          </a:p>
          <a:p>
            <a:pPr lvl="1"/>
            <a:r>
              <a:rPr lang="en-US" sz="1900" dirty="0">
                <a:latin typeface="Helvetica" panose="020B0604020202020204" pitchFamily="34" charset="0"/>
                <a:cs typeface="Helvetica" panose="020B0604020202020204" pitchFamily="34" charset="0"/>
              </a:rPr>
              <a:t>Comprehensive Model</a:t>
            </a:r>
          </a:p>
          <a:p>
            <a:pPr lvl="1"/>
            <a:r>
              <a:rPr lang="en-US" sz="1900" dirty="0">
                <a:latin typeface="Helvetica" panose="020B0604020202020204" pitchFamily="34" charset="0"/>
                <a:cs typeface="Helvetica" panose="020B0604020202020204" pitchFamily="34" charset="0"/>
              </a:rPr>
              <a:t>Individual School District Models</a:t>
            </a: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Modeling Results</a:t>
            </a: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Recommendations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1524000"/>
            <a:ext cx="8594429" cy="4517363"/>
          </a:xfrm>
        </p:spPr>
        <p:txBody>
          <a:bodyPr/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Build a model for St. Louis City homes that generates an appraisal value closest to the actual recorded values. 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Highlight homes whose fitted value from the model is beyond +/- 20% of the recorded appraisal value.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Recommend district(s) with significant outliers that should be re-appraised.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Data: Overview</a:t>
            </a:r>
            <a:b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158" y="1447800"/>
            <a:ext cx="8594429" cy="444116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0013" y="2133600"/>
            <a:ext cx="396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158" y="1524000"/>
            <a:ext cx="8594429" cy="451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Data: St. Louis County Residential Property Assessment Data (2008)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Population: 228,154 homes 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21 School Districts represented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Includes homes built between 1900 to 2008.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Average appraised home value: $192,589.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Average Home Size: 1563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sqft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Average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Lotsize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 9,380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sqft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88% of homes are single story.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60% of homes are Ranch style.</a:t>
            </a:r>
          </a:p>
        </p:txBody>
      </p:sp>
    </p:spTree>
    <p:extLst>
      <p:ext uri="{BB962C8B-B14F-4D97-AF65-F5344CB8AC3E}">
        <p14:creationId xmlns:p14="http://schemas.microsoft.com/office/powerpoint/2010/main" val="7502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Data: Overview</a:t>
            </a:r>
            <a:b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158" y="1447800"/>
            <a:ext cx="8594429" cy="444116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0013" y="2133600"/>
            <a:ext cx="396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158" y="1524000"/>
            <a:ext cx="8594429" cy="451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Average number of bedrooms is 3, and average of total rooms in the home is 6.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93% of homes have Central AC.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96% of homes use gas as their primary fuel source.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87% of homes are rated between fair and very good (fair, average, good, very good) on their physical condition (CDU).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91% of homes are rated as Grade C or D, a measurement of the construction quality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854549"/>
              </p:ext>
            </p:extLst>
          </p:nvPr>
        </p:nvGraphicFramePr>
        <p:xfrm>
          <a:off x="0" y="0"/>
          <a:ext cx="11430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6412" y="4038600"/>
            <a:ext cx="49530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St. Louis County Residential Property Assessment Data (2008)</a:t>
            </a:r>
          </a:p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By School District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0212" y="6072711"/>
            <a:ext cx="4443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Gathered from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http://revenue.stlouisco.com/ias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Data: Variables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of stories (1-3)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Style of the home (Split Foyer, Split Level, Ranch, Contemporary, Old Style,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Bunglow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Colonial,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Capecod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Year home was built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Total number of rooms [and] bedrooms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Total number of bathrooms [and] half bathrooms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Heating Type (none, basic, central AC)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Fuel Type (none, gas, electric, oil, wood, solar)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Heating System (none,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warmair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electric,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hotwater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radiant)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Data: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Wood burning Fireplace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Square footage of home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Grade (X,A,B,C,D,E) – Construction Quality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CDU (unsound, poor, very poor, fair, average, good, very good, excellent) – Condition of the property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Lotsize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21 School Districts (Affton, Bayless, Brentwood, Clayton, Parkway, Rockwood, Ferguson/Florissant, Hancock, Jennings, Kirkwood, Ladue, Maplewood/Richmond Heights, Mehlville, Normandy,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Pattonville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University City, Valley Park, Webster, Wellston, Lindbergh, Hazelwood)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33843" y="2133600"/>
            <a:ext cx="396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Methodology</a:t>
            </a:r>
            <a:b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158" y="1447800"/>
            <a:ext cx="8594429" cy="444116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0013" y="2133600"/>
            <a:ext cx="396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158" y="1524000"/>
            <a:ext cx="8594429" cy="451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Goal: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create a model(s) that provides an appraisal estimate that is the same as, or close, to the actual recorded value. 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Constructed Regression Models to estimate the appraised values using…</a:t>
            </a:r>
          </a:p>
          <a:p>
            <a:pPr lvl="1"/>
            <a:r>
              <a:rPr lang="en-US" sz="1801" dirty="0">
                <a:latin typeface="Helvetica" panose="020B0604020202020204" pitchFamily="34" charset="0"/>
                <a:cs typeface="Helvetica" panose="020B0604020202020204" pitchFamily="34" charset="0"/>
              </a:rPr>
              <a:t>Consolidated Model (All school districts represented in one model)</a:t>
            </a:r>
          </a:p>
          <a:p>
            <a:pPr lvl="1"/>
            <a:r>
              <a:rPr lang="en-US" sz="1801" dirty="0">
                <a:latin typeface="Helvetica" panose="020B0604020202020204" pitchFamily="34" charset="0"/>
                <a:cs typeface="Helvetica" panose="020B0604020202020204" pitchFamily="34" charset="0"/>
              </a:rPr>
              <a:t>School District Specific Model (A single school district represented per model)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Removed variables not included in sample (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 If a school district has no 3 story homes, that variable was removed from that dataset)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Reviewed N-1 variables in model and systematically adjusted for significance to provide the best fit.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063" lvl="1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6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904</Words>
  <Application>Microsoft Macintosh PowerPoint</Application>
  <PresentationFormat>Custom</PresentationFormat>
  <Paragraphs>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Helvetica</vt:lpstr>
      <vt:lpstr>Palatino Linotype</vt:lpstr>
      <vt:lpstr>Trebuchet MS</vt:lpstr>
      <vt:lpstr>Wingdings 3</vt:lpstr>
      <vt:lpstr>Facet</vt:lpstr>
      <vt:lpstr>St. Louis Housing Appraisal Analysis</vt:lpstr>
      <vt:lpstr>Agenda</vt:lpstr>
      <vt:lpstr>Project Goal</vt:lpstr>
      <vt:lpstr>Data: Overview </vt:lpstr>
      <vt:lpstr>Data: Overview </vt:lpstr>
      <vt:lpstr>PowerPoint Presentation</vt:lpstr>
      <vt:lpstr>Data: Variables </vt:lpstr>
      <vt:lpstr>Data: Variables</vt:lpstr>
      <vt:lpstr>Methodology </vt:lpstr>
      <vt:lpstr>Methodology </vt:lpstr>
      <vt:lpstr>Modeling Results </vt:lpstr>
      <vt:lpstr>Modeling Results </vt:lpstr>
      <vt:lpstr>Recommendations</vt:lpstr>
      <vt:lpstr>Recommendations</vt:lpstr>
      <vt:lpstr>Thank you!</vt:lpstr>
    </vt:vector>
  </TitlesOfParts>
  <Company>www.umsl.edu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Housing Appraisal Analysis</dc:title>
  <dc:creator>Cavinder, Tracy L. (UMSL-Student)</dc:creator>
  <cp:lastModifiedBy>Shruthi Sreenivasamurthy</cp:lastModifiedBy>
  <cp:revision>47</cp:revision>
  <dcterms:created xsi:type="dcterms:W3CDTF">2018-04-19T21:59:08Z</dcterms:created>
  <dcterms:modified xsi:type="dcterms:W3CDTF">2019-06-20T16:58:20Z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