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8" r:id="rId20"/>
    <p:sldId id="276" r:id="rId21"/>
    <p:sldId id="279" r:id="rId22"/>
    <p:sldId id="277" r:id="rId23"/>
    <p:sldId id="25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8/18/2024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Lead scoring case study</a:t>
            </a:r>
            <a:endParaRPr lang="en-US" b="1" dirty="0"/>
          </a:p>
        </p:txBody>
      </p:sp>
      <p:sp>
        <p:nvSpPr>
          <p:cNvPr id="3" name="Subtitle 2"/>
          <p:cNvSpPr>
            <a:spLocks noGrp="1"/>
          </p:cNvSpPr>
          <p:nvPr>
            <p:ph type="subTitle" idx="1"/>
          </p:nvPr>
        </p:nvSpPr>
        <p:spPr/>
        <p:txBody>
          <a:bodyPr/>
          <a:lstStyle/>
          <a:p>
            <a:r>
              <a:rPr lang="en-US" sz="2000" b="1" dirty="0"/>
              <a:t>UPGRAD &amp; IIITB, DATA SCIENCE DSC65 – FEB 2024</a:t>
            </a:r>
          </a:p>
          <a:p>
            <a:r>
              <a:rPr lang="en-US" sz="2000" b="1" dirty="0"/>
              <a:t>By G b </a:t>
            </a:r>
            <a:r>
              <a:rPr lang="en-US" sz="2000" b="1" dirty="0" err="1" smtClean="0"/>
              <a:t>shruthI</a:t>
            </a:r>
            <a:r>
              <a:rPr lang="en-US" sz="2000" b="1" dirty="0" smtClean="0"/>
              <a:t> and </a:t>
            </a:r>
            <a:r>
              <a:rPr lang="en-US" sz="2000" b="1" dirty="0" err="1" smtClean="0"/>
              <a:t>shuanshu</a:t>
            </a:r>
            <a:r>
              <a:rPr lang="en-US" sz="2000" b="1" dirty="0" smtClean="0"/>
              <a:t> </a:t>
            </a:r>
            <a:r>
              <a:rPr lang="en-US" sz="2000" b="1" dirty="0" err="1" smtClean="0"/>
              <a:t>tiwari</a:t>
            </a:r>
            <a:endParaRPr lang="en-US" sz="2000" b="1" dirty="0"/>
          </a:p>
          <a:p>
            <a:endParaRPr lang="en-US" dirty="0"/>
          </a:p>
        </p:txBody>
      </p:sp>
    </p:spTree>
    <p:extLst>
      <p:ext uri="{BB962C8B-B14F-4D97-AF65-F5344CB8AC3E}">
        <p14:creationId xmlns:p14="http://schemas.microsoft.com/office/powerpoint/2010/main" val="9371926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0221"/>
          </a:xfrm>
        </p:spPr>
        <p:txBody>
          <a:bodyPr>
            <a:normAutofit fontScale="90000"/>
          </a:bodyPr>
          <a:lstStyle/>
          <a:p>
            <a:r>
              <a:rPr lang="en-US" b="1" dirty="0" smtClean="0"/>
              <a:t>Bivariate analysis</a:t>
            </a:r>
            <a:endParaRPr lang="en-US" b="1" dirty="0"/>
          </a:p>
        </p:txBody>
      </p:sp>
      <p:sp>
        <p:nvSpPr>
          <p:cNvPr id="3" name="Content Placeholder 2"/>
          <p:cNvSpPr>
            <a:spLocks noGrp="1"/>
          </p:cNvSpPr>
          <p:nvPr>
            <p:ph idx="1"/>
          </p:nvPr>
        </p:nvSpPr>
        <p:spPr>
          <a:xfrm>
            <a:off x="685801" y="1322363"/>
            <a:ext cx="10131425" cy="5106572"/>
          </a:xfrm>
        </p:spPr>
        <p:txBody>
          <a:bodyPr>
            <a:normAutofit fontScale="85000" lnSpcReduction="10000"/>
          </a:bodyPr>
          <a:lstStyle/>
          <a:p>
            <a:r>
              <a:rPr lang="en-US" sz="2200" dirty="0" smtClean="0"/>
              <a:t>Between Lead Origin and Converted ; </a:t>
            </a:r>
            <a:r>
              <a:rPr lang="en-US" sz="2200" dirty="0"/>
              <a:t>Between Lead </a:t>
            </a:r>
            <a:r>
              <a:rPr lang="en-US" sz="2200" dirty="0" smtClean="0"/>
              <a:t>Source </a:t>
            </a:r>
            <a:r>
              <a:rPr lang="en-US" sz="2200" dirty="0"/>
              <a:t>and </a:t>
            </a:r>
            <a:r>
              <a:rPr lang="en-US" sz="2200" dirty="0" smtClean="0"/>
              <a:t>Converted</a:t>
            </a:r>
            <a:endParaRPr lang="en-US" sz="22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b="1" dirty="0" smtClean="0"/>
          </a:p>
          <a:p>
            <a:endParaRPr lang="en-US" b="1" dirty="0"/>
          </a:p>
          <a:p>
            <a:r>
              <a:rPr lang="en-US" sz="2200" b="1" dirty="0" smtClean="0"/>
              <a:t>Lead </a:t>
            </a:r>
            <a:r>
              <a:rPr lang="en-US" sz="2200" b="1" dirty="0"/>
              <a:t>Origin:</a:t>
            </a:r>
            <a:r>
              <a:rPr lang="en-US" sz="2200" dirty="0"/>
              <a:t>  Focus should be on </a:t>
            </a:r>
            <a:r>
              <a:rPr lang="en-US" sz="2200" dirty="0" smtClean="0"/>
              <a:t>improving </a:t>
            </a:r>
            <a:r>
              <a:rPr lang="en-US" sz="2200" dirty="0"/>
              <a:t>lead </a:t>
            </a:r>
            <a:r>
              <a:rPr lang="en-US" sz="2200" dirty="0" smtClean="0"/>
              <a:t>conversion </a:t>
            </a:r>
            <a:r>
              <a:rPr lang="en-US" sz="2200" dirty="0"/>
              <a:t>of API and Landing Page Submission origin and generate more leads from Lead Add Form.</a:t>
            </a:r>
          </a:p>
          <a:p>
            <a:r>
              <a:rPr lang="en-US" sz="2200" b="1" dirty="0"/>
              <a:t>Lead Source:</a:t>
            </a:r>
            <a:r>
              <a:rPr lang="en-US" sz="2200" dirty="0"/>
              <a:t> </a:t>
            </a:r>
            <a:r>
              <a:rPr lang="en-US" sz="2200" dirty="0" smtClean="0"/>
              <a:t>Focus should </a:t>
            </a:r>
            <a:r>
              <a:rPr lang="en-US" sz="2200" dirty="0"/>
              <a:t>be on improving lead </a:t>
            </a:r>
            <a:r>
              <a:rPr lang="en-US" sz="2200" dirty="0" smtClean="0"/>
              <a:t>conversion </a:t>
            </a:r>
            <a:r>
              <a:rPr lang="en-US" sz="2200" dirty="0"/>
              <a:t>of </a:t>
            </a:r>
            <a:r>
              <a:rPr lang="en-US" sz="2200" dirty="0" err="1"/>
              <a:t>olark</a:t>
            </a:r>
            <a:r>
              <a:rPr lang="en-US" sz="2200" dirty="0"/>
              <a:t> chat, organic search, direct traffic, and google leads and generate more leads from reference and </a:t>
            </a:r>
            <a:r>
              <a:rPr lang="en-US" sz="2200" dirty="0" err="1"/>
              <a:t>welingak</a:t>
            </a:r>
            <a:r>
              <a:rPr lang="en-US" sz="2200" dirty="0"/>
              <a:t> website</a:t>
            </a:r>
            <a:r>
              <a:rPr lang="en-US" sz="2200" dirty="0" smtClean="0"/>
              <a:t>.</a:t>
            </a:r>
          </a:p>
        </p:txBody>
      </p:sp>
      <p:pic>
        <p:nvPicPr>
          <p:cNvPr id="4" name="Picture 3"/>
          <p:cNvPicPr>
            <a:picLocks noChangeAspect="1"/>
          </p:cNvPicPr>
          <p:nvPr/>
        </p:nvPicPr>
        <p:blipFill>
          <a:blip r:embed="rId2"/>
          <a:stretch>
            <a:fillRect/>
          </a:stretch>
        </p:blipFill>
        <p:spPr>
          <a:xfrm>
            <a:off x="1735187" y="1814731"/>
            <a:ext cx="7751299" cy="3179299"/>
          </a:xfrm>
          <a:prstGeom prst="rect">
            <a:avLst/>
          </a:prstGeom>
        </p:spPr>
      </p:pic>
    </p:spTree>
    <p:extLst>
      <p:ext uri="{BB962C8B-B14F-4D97-AF65-F5344CB8AC3E}">
        <p14:creationId xmlns:p14="http://schemas.microsoft.com/office/powerpoint/2010/main" val="4209245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572086"/>
          </a:xfrm>
        </p:spPr>
        <p:txBody>
          <a:bodyPr>
            <a:normAutofit fontScale="90000"/>
          </a:bodyPr>
          <a:lstStyle/>
          <a:p>
            <a:r>
              <a:rPr lang="en-US" b="1" dirty="0"/>
              <a:t>Bivariate analysis</a:t>
            </a:r>
          </a:p>
        </p:txBody>
      </p:sp>
      <p:sp>
        <p:nvSpPr>
          <p:cNvPr id="3" name="Content Placeholder 2"/>
          <p:cNvSpPr>
            <a:spLocks noGrp="1"/>
          </p:cNvSpPr>
          <p:nvPr>
            <p:ph idx="1"/>
          </p:nvPr>
        </p:nvSpPr>
        <p:spPr>
          <a:xfrm>
            <a:off x="685801" y="1322363"/>
            <a:ext cx="10131425" cy="4586068"/>
          </a:xfrm>
        </p:spPr>
        <p:txBody>
          <a:bodyPr>
            <a:normAutofit fontScale="92500" lnSpcReduction="20000"/>
          </a:bodyPr>
          <a:lstStyle/>
          <a:p>
            <a:r>
              <a:rPr lang="en-US" sz="2200" dirty="0"/>
              <a:t>Between </a:t>
            </a:r>
            <a:r>
              <a:rPr lang="en-US" sz="2200" dirty="0" smtClean="0"/>
              <a:t>Do Not Call </a:t>
            </a:r>
            <a:r>
              <a:rPr lang="en-US" sz="2200" dirty="0"/>
              <a:t>and Converted ; Between </a:t>
            </a:r>
            <a:r>
              <a:rPr lang="en-US" sz="2200" dirty="0" smtClean="0"/>
              <a:t>Do Not Email </a:t>
            </a:r>
            <a:r>
              <a:rPr lang="en-US" sz="2200" dirty="0"/>
              <a:t>and </a:t>
            </a:r>
            <a:r>
              <a:rPr lang="en-US" sz="2200" dirty="0" smtClean="0"/>
              <a:t>Converted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b="1" dirty="0" smtClean="0"/>
          </a:p>
          <a:p>
            <a:r>
              <a:rPr lang="en-US" sz="2200" b="1" dirty="0" smtClean="0"/>
              <a:t>Do </a:t>
            </a:r>
            <a:r>
              <a:rPr lang="en-US" sz="2200" b="1" dirty="0"/>
              <a:t>Not Email:</a:t>
            </a:r>
            <a:r>
              <a:rPr lang="en-US" sz="2200" dirty="0"/>
              <a:t> Most entries are 'No'. No Inference can be drawn with this parameter.</a:t>
            </a:r>
          </a:p>
          <a:p>
            <a:r>
              <a:rPr lang="en-US" sz="2200" b="1" dirty="0"/>
              <a:t>Do Not Call:</a:t>
            </a:r>
            <a:r>
              <a:rPr lang="en-US" sz="2200" dirty="0"/>
              <a:t> Most entries are 'No'. No Inference can be drawn with this parameter.</a:t>
            </a:r>
          </a:p>
          <a:p>
            <a:endParaRPr lang="en-US" dirty="0"/>
          </a:p>
        </p:txBody>
      </p:sp>
      <p:pic>
        <p:nvPicPr>
          <p:cNvPr id="4" name="Picture 3"/>
          <p:cNvPicPr>
            <a:picLocks noChangeAspect="1"/>
          </p:cNvPicPr>
          <p:nvPr/>
        </p:nvPicPr>
        <p:blipFill>
          <a:blip r:embed="rId2"/>
          <a:stretch>
            <a:fillRect/>
          </a:stretch>
        </p:blipFill>
        <p:spPr>
          <a:xfrm>
            <a:off x="2246313" y="1717066"/>
            <a:ext cx="7010400" cy="3108152"/>
          </a:xfrm>
          <a:prstGeom prst="rect">
            <a:avLst/>
          </a:prstGeom>
        </p:spPr>
      </p:pic>
    </p:spTree>
    <p:extLst>
      <p:ext uri="{BB962C8B-B14F-4D97-AF65-F5344CB8AC3E}">
        <p14:creationId xmlns:p14="http://schemas.microsoft.com/office/powerpoint/2010/main" val="74033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28357"/>
          </a:xfrm>
        </p:spPr>
        <p:txBody>
          <a:bodyPr>
            <a:normAutofit fontScale="90000"/>
          </a:bodyPr>
          <a:lstStyle/>
          <a:p>
            <a:r>
              <a:rPr lang="en-US" b="1" dirty="0" smtClean="0"/>
              <a:t>Bivariate analysis</a:t>
            </a:r>
            <a:endParaRPr lang="en-US" b="1" dirty="0"/>
          </a:p>
        </p:txBody>
      </p:sp>
      <p:sp>
        <p:nvSpPr>
          <p:cNvPr id="3" name="Content Placeholder 2"/>
          <p:cNvSpPr>
            <a:spLocks noGrp="1"/>
          </p:cNvSpPr>
          <p:nvPr>
            <p:ph idx="1"/>
          </p:nvPr>
        </p:nvSpPr>
        <p:spPr>
          <a:xfrm>
            <a:off x="685801" y="1237957"/>
            <a:ext cx="10131425" cy="5275384"/>
          </a:xfrm>
        </p:spPr>
        <p:txBody>
          <a:bodyPr>
            <a:normAutofit fontScale="32500" lnSpcReduction="20000"/>
          </a:bodyPr>
          <a:lstStyle/>
          <a:p>
            <a:endParaRPr lang="en-US" dirty="0" smtClean="0"/>
          </a:p>
          <a:p>
            <a:r>
              <a:rPr lang="en-US" sz="6200" dirty="0" smtClean="0"/>
              <a:t>Between </a:t>
            </a:r>
            <a:r>
              <a:rPr lang="en-US" sz="6200" dirty="0"/>
              <a:t>Specialization and Converted ; Between What is your current </a:t>
            </a:r>
            <a:r>
              <a:rPr lang="en-US" sz="6200" dirty="0" smtClean="0"/>
              <a:t>occupation and Converted</a:t>
            </a:r>
          </a:p>
          <a:p>
            <a:endParaRPr lang="en-US" dirty="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sz="6200" b="1" dirty="0" smtClean="0"/>
          </a:p>
          <a:p>
            <a:r>
              <a:rPr lang="en-US" sz="6200" b="1" dirty="0" smtClean="0"/>
              <a:t>Specialization</a:t>
            </a:r>
            <a:r>
              <a:rPr lang="en-US" sz="6200" b="1" dirty="0"/>
              <a:t>:</a:t>
            </a:r>
            <a:r>
              <a:rPr lang="en-US" sz="6200" dirty="0"/>
              <a:t> We need to focus more on Others Specialization for leads conversion rate.</a:t>
            </a:r>
          </a:p>
          <a:p>
            <a:r>
              <a:rPr lang="en-US" sz="6200" b="1" dirty="0"/>
              <a:t>What is your current occupation:</a:t>
            </a:r>
            <a:r>
              <a:rPr lang="en-US" sz="6200" dirty="0"/>
              <a:t> Unemployed leads are the most in numbers for conversion rate. </a:t>
            </a:r>
            <a:r>
              <a:rPr lang="en-US" sz="6200" dirty="0" smtClean="0"/>
              <a:t>Employed </a:t>
            </a:r>
            <a:r>
              <a:rPr lang="en-US" sz="6200" dirty="0"/>
              <a:t>leads are high in number </a:t>
            </a:r>
            <a:r>
              <a:rPr lang="en-US" sz="6200" dirty="0" smtClean="0"/>
              <a:t>converted.</a:t>
            </a:r>
            <a:endParaRPr lang="en-US" sz="6200" dirty="0"/>
          </a:p>
          <a:p>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2600057" y="1866314"/>
            <a:ext cx="7090703" cy="3085513"/>
          </a:xfrm>
          <a:prstGeom prst="rect">
            <a:avLst/>
          </a:prstGeom>
        </p:spPr>
      </p:pic>
    </p:spTree>
    <p:extLst>
      <p:ext uri="{BB962C8B-B14F-4D97-AF65-F5344CB8AC3E}">
        <p14:creationId xmlns:p14="http://schemas.microsoft.com/office/powerpoint/2010/main" val="9983739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558018"/>
          </a:xfrm>
        </p:spPr>
        <p:txBody>
          <a:bodyPr>
            <a:normAutofit fontScale="90000"/>
          </a:bodyPr>
          <a:lstStyle/>
          <a:p>
            <a:r>
              <a:rPr lang="en-US" b="1" dirty="0" smtClean="0"/>
              <a:t>Multi-variate analysis</a:t>
            </a:r>
            <a:endParaRPr lang="en-US" b="1" dirty="0"/>
          </a:p>
        </p:txBody>
      </p:sp>
      <p:sp>
        <p:nvSpPr>
          <p:cNvPr id="3" name="Content Placeholder 2"/>
          <p:cNvSpPr>
            <a:spLocks noGrp="1"/>
          </p:cNvSpPr>
          <p:nvPr>
            <p:ph idx="1"/>
          </p:nvPr>
        </p:nvSpPr>
        <p:spPr>
          <a:xfrm>
            <a:off x="685801" y="1294228"/>
            <a:ext cx="10131425" cy="4740812"/>
          </a:xfrm>
        </p:spPr>
        <p:txBody>
          <a:bodyPr/>
          <a:lstStyle/>
          <a:p>
            <a:r>
              <a:rPr lang="en-US" sz="2000" dirty="0"/>
              <a:t>Heat map is plotted against the numerical features.</a:t>
            </a:r>
          </a:p>
          <a:p>
            <a:endParaRPr lang="en-US" dirty="0" smtClean="0"/>
          </a:p>
          <a:p>
            <a:endParaRPr lang="en-US" dirty="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000" b="1" dirty="0" err="1"/>
              <a:t>TotalVisits</a:t>
            </a:r>
            <a:r>
              <a:rPr lang="en-US" sz="2000" b="1" dirty="0"/>
              <a:t> and Pages Views Per Visit are highly correlated to each other rather than others.</a:t>
            </a:r>
            <a:endParaRPr lang="en-US" sz="2000" dirty="0"/>
          </a:p>
        </p:txBody>
      </p:sp>
      <p:pic>
        <p:nvPicPr>
          <p:cNvPr id="4" name="Picture 3"/>
          <p:cNvPicPr>
            <a:picLocks noChangeAspect="1"/>
          </p:cNvPicPr>
          <p:nvPr/>
        </p:nvPicPr>
        <p:blipFill>
          <a:blip r:embed="rId2"/>
          <a:stretch>
            <a:fillRect/>
          </a:stretch>
        </p:blipFill>
        <p:spPr>
          <a:xfrm>
            <a:off x="3403600" y="1810043"/>
            <a:ext cx="4695825" cy="3465341"/>
          </a:xfrm>
          <a:prstGeom prst="rect">
            <a:avLst/>
          </a:prstGeom>
        </p:spPr>
      </p:pic>
    </p:spTree>
    <p:extLst>
      <p:ext uri="{BB962C8B-B14F-4D97-AF65-F5344CB8AC3E}">
        <p14:creationId xmlns:p14="http://schemas.microsoft.com/office/powerpoint/2010/main" val="35431683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6720"/>
            <a:ext cx="10131425" cy="769033"/>
          </a:xfrm>
        </p:spPr>
        <p:txBody>
          <a:bodyPr>
            <a:normAutofit/>
          </a:bodyPr>
          <a:lstStyle/>
          <a:p>
            <a:r>
              <a:rPr lang="en-US" b="1" dirty="0" smtClean="0"/>
              <a:t>Data preparation</a:t>
            </a:r>
            <a:endParaRPr lang="en-US" b="1" dirty="0"/>
          </a:p>
        </p:txBody>
      </p:sp>
      <p:sp>
        <p:nvSpPr>
          <p:cNvPr id="3" name="Content Placeholder 2"/>
          <p:cNvSpPr>
            <a:spLocks noGrp="1"/>
          </p:cNvSpPr>
          <p:nvPr>
            <p:ph idx="1"/>
          </p:nvPr>
        </p:nvSpPr>
        <p:spPr>
          <a:xfrm>
            <a:off x="685801" y="984739"/>
            <a:ext cx="10131425" cy="5556738"/>
          </a:xfrm>
        </p:spPr>
        <p:txBody>
          <a:bodyPr>
            <a:noAutofit/>
          </a:bodyPr>
          <a:lstStyle/>
          <a:p>
            <a:pPr marL="0" indent="0">
              <a:buNone/>
            </a:pPr>
            <a:r>
              <a:rPr lang="en-US" sz="2000" b="1" dirty="0" smtClean="0"/>
              <a:t>	1</a:t>
            </a:r>
            <a:r>
              <a:rPr lang="en-US" sz="2000" b="1" dirty="0" smtClean="0"/>
              <a:t>. Dummy variables creation:</a:t>
            </a:r>
          </a:p>
          <a:p>
            <a:r>
              <a:rPr lang="en-US" sz="2000" dirty="0" smtClean="0"/>
              <a:t>Convert Yes/No -- valued categorical feature into -- 1/0 (numerical values) for model building.</a:t>
            </a:r>
            <a:endParaRPr lang="en-US" sz="2000" dirty="0"/>
          </a:p>
          <a:p>
            <a:r>
              <a:rPr lang="en-US" sz="2000" dirty="0" smtClean="0"/>
              <a:t>Create the non-binary valued categorical feature into dummy variables.</a:t>
            </a:r>
          </a:p>
          <a:p>
            <a:pPr marL="0" indent="0">
              <a:buNone/>
            </a:pPr>
            <a:r>
              <a:rPr lang="en-US" sz="2000" dirty="0" smtClean="0"/>
              <a:t>By using the function -- </a:t>
            </a:r>
            <a:r>
              <a:rPr lang="en-US" sz="2000" dirty="0" err="1" smtClean="0"/>
              <a:t>pd.get_dummies</a:t>
            </a:r>
            <a:r>
              <a:rPr lang="en-US" sz="2000" dirty="0" smtClean="0"/>
              <a:t>(leads[</a:t>
            </a:r>
            <a:r>
              <a:rPr lang="en-US" sz="2000" dirty="0" err="1" smtClean="0"/>
              <a:t>col_list</a:t>
            </a:r>
            <a:r>
              <a:rPr lang="en-US" sz="2000" dirty="0" smtClean="0"/>
              <a:t>],</a:t>
            </a:r>
            <a:r>
              <a:rPr lang="en-US" sz="2000" dirty="0" err="1"/>
              <a:t>drop_first</a:t>
            </a:r>
            <a:r>
              <a:rPr lang="en-US" sz="2000" dirty="0"/>
              <a:t> = True, </a:t>
            </a:r>
            <a:r>
              <a:rPr lang="en-US" sz="2000" dirty="0" err="1"/>
              <a:t>dtype</a:t>
            </a:r>
            <a:r>
              <a:rPr lang="en-US" sz="2000" dirty="0"/>
              <a:t> = </a:t>
            </a:r>
            <a:r>
              <a:rPr lang="en-US" sz="2000" dirty="0" err="1"/>
              <a:t>int</a:t>
            </a:r>
            <a:r>
              <a:rPr lang="en-US" sz="2000" dirty="0" smtClean="0"/>
              <a:t>)</a:t>
            </a:r>
          </a:p>
          <a:p>
            <a:pPr marL="0" indent="0">
              <a:buNone/>
            </a:pPr>
            <a:r>
              <a:rPr lang="en-US" sz="2000" b="1" dirty="0" smtClean="0"/>
              <a:t>	2</a:t>
            </a:r>
            <a:r>
              <a:rPr lang="en-US" sz="2000" b="1" dirty="0" smtClean="0"/>
              <a:t>. Train-Test data splitting:</a:t>
            </a:r>
          </a:p>
          <a:p>
            <a:r>
              <a:rPr lang="en-US" sz="2000" dirty="0" smtClean="0"/>
              <a:t>We need to split the complete data set into train dataset and test dataset.</a:t>
            </a:r>
            <a:endParaRPr lang="en-US" sz="2000" dirty="0"/>
          </a:p>
          <a:p>
            <a:pPr marL="0" indent="0">
              <a:buNone/>
            </a:pPr>
            <a:r>
              <a:rPr lang="en-US" sz="2000" dirty="0" err="1"/>
              <a:t>df_train</a:t>
            </a:r>
            <a:r>
              <a:rPr lang="en-US" sz="2000" dirty="0"/>
              <a:t>, </a:t>
            </a:r>
            <a:r>
              <a:rPr lang="en-US" sz="2000" dirty="0" err="1"/>
              <a:t>df_test</a:t>
            </a:r>
            <a:r>
              <a:rPr lang="en-US" sz="2000" dirty="0"/>
              <a:t> </a:t>
            </a:r>
            <a:r>
              <a:rPr lang="en-US" sz="2000" dirty="0" smtClean="0"/>
              <a:t> =  </a:t>
            </a:r>
            <a:r>
              <a:rPr lang="en-US" sz="2000" dirty="0" err="1" smtClean="0"/>
              <a:t>train_test_split</a:t>
            </a:r>
            <a:r>
              <a:rPr lang="en-US" sz="2000" dirty="0" smtClean="0"/>
              <a:t>(dataset, </a:t>
            </a:r>
            <a:r>
              <a:rPr lang="en-US" sz="2000" dirty="0" err="1"/>
              <a:t>test_size</a:t>
            </a:r>
            <a:r>
              <a:rPr lang="en-US" sz="2000" dirty="0"/>
              <a:t>=0.3, </a:t>
            </a:r>
            <a:r>
              <a:rPr lang="en-US" sz="2000" dirty="0" err="1"/>
              <a:t>random_state</a:t>
            </a:r>
            <a:r>
              <a:rPr lang="en-US" sz="2000" dirty="0"/>
              <a:t>=42)</a:t>
            </a:r>
          </a:p>
          <a:p>
            <a:r>
              <a:rPr lang="en-US" sz="2000" dirty="0" smtClean="0"/>
              <a:t>Here the </a:t>
            </a:r>
            <a:r>
              <a:rPr lang="en-US" sz="2000" dirty="0" err="1" smtClean="0"/>
              <a:t>train_size</a:t>
            </a:r>
            <a:r>
              <a:rPr lang="en-US" sz="2000" dirty="0" smtClean="0"/>
              <a:t> = 70% and </a:t>
            </a:r>
            <a:r>
              <a:rPr lang="en-US" sz="2000" dirty="0" err="1" smtClean="0"/>
              <a:t>test_size</a:t>
            </a:r>
            <a:r>
              <a:rPr lang="en-US" sz="2000" dirty="0" smtClean="0"/>
              <a:t> = 30%</a:t>
            </a:r>
          </a:p>
          <a:p>
            <a:pPr marL="0" indent="0">
              <a:buNone/>
            </a:pPr>
            <a:r>
              <a:rPr lang="en-US" sz="2000" b="1" dirty="0" smtClean="0"/>
              <a:t>	3</a:t>
            </a:r>
            <a:r>
              <a:rPr lang="en-US" sz="2000" b="1" dirty="0" smtClean="0"/>
              <a:t>. Rescaling:</a:t>
            </a:r>
            <a:endParaRPr lang="en-US" sz="2000" b="1" dirty="0"/>
          </a:p>
          <a:p>
            <a:r>
              <a:rPr lang="en-US" sz="2000" dirty="0" smtClean="0"/>
              <a:t>Instantiate the object scalar, for using </a:t>
            </a:r>
            <a:r>
              <a:rPr lang="en-US" sz="2000" dirty="0" err="1" smtClean="0"/>
              <a:t>MinMaxScalar</a:t>
            </a:r>
            <a:r>
              <a:rPr lang="en-US" sz="2000" dirty="0" smtClean="0"/>
              <a:t>() function.</a:t>
            </a:r>
          </a:p>
          <a:p>
            <a:r>
              <a:rPr lang="en-US" sz="2000" dirty="0" smtClean="0"/>
              <a:t>Fit and transform the train dataset – </a:t>
            </a:r>
            <a:r>
              <a:rPr lang="en-US" sz="2000" dirty="0" err="1" smtClean="0"/>
              <a:t>scalar.fit_transform</a:t>
            </a:r>
            <a:r>
              <a:rPr lang="en-US" sz="2000" dirty="0" smtClean="0"/>
              <a:t>(train dataset)</a:t>
            </a:r>
            <a:endParaRPr lang="en-US" sz="2000" dirty="0"/>
          </a:p>
        </p:txBody>
      </p:sp>
    </p:spTree>
    <p:extLst>
      <p:ext uri="{BB962C8B-B14F-4D97-AF65-F5344CB8AC3E}">
        <p14:creationId xmlns:p14="http://schemas.microsoft.com/office/powerpoint/2010/main" val="1648594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0222"/>
          </a:xfrm>
        </p:spPr>
        <p:txBody>
          <a:bodyPr>
            <a:normAutofit fontScale="90000"/>
          </a:bodyPr>
          <a:lstStyle/>
          <a:p>
            <a:r>
              <a:rPr lang="en-US" b="1" dirty="0"/>
              <a:t>Model building</a:t>
            </a:r>
          </a:p>
        </p:txBody>
      </p:sp>
      <p:sp>
        <p:nvSpPr>
          <p:cNvPr id="3" name="Content Placeholder 2"/>
          <p:cNvSpPr>
            <a:spLocks noGrp="1"/>
          </p:cNvSpPr>
          <p:nvPr>
            <p:ph idx="1"/>
          </p:nvPr>
        </p:nvSpPr>
        <p:spPr>
          <a:xfrm>
            <a:off x="685801" y="1209824"/>
            <a:ext cx="10131425" cy="4853352"/>
          </a:xfrm>
        </p:spPr>
        <p:txBody>
          <a:bodyPr>
            <a:normAutofit fontScale="92500" lnSpcReduction="10000"/>
          </a:bodyPr>
          <a:lstStyle/>
          <a:p>
            <a:pPr marL="0" indent="0">
              <a:buNone/>
            </a:pPr>
            <a:endParaRPr lang="en-US" dirty="0"/>
          </a:p>
          <a:p>
            <a:pPr marL="0" indent="0">
              <a:buNone/>
            </a:pPr>
            <a:r>
              <a:rPr lang="en-US" sz="2200" b="1" dirty="0" smtClean="0"/>
              <a:t>	1</a:t>
            </a:r>
            <a:r>
              <a:rPr lang="en-US" sz="2200" b="1" dirty="0" smtClean="0"/>
              <a:t>. We need to create the Dependent variables set (y) and Independent </a:t>
            </a:r>
            <a:r>
              <a:rPr lang="en-US" sz="2200" b="1" dirty="0"/>
              <a:t>variables </a:t>
            </a:r>
            <a:r>
              <a:rPr lang="en-US" sz="2200" b="1" dirty="0" smtClean="0"/>
              <a:t>set(X) for train dataset.</a:t>
            </a:r>
          </a:p>
          <a:p>
            <a:r>
              <a:rPr lang="en-US" sz="2200" dirty="0" err="1"/>
              <a:t>X_train</a:t>
            </a:r>
            <a:r>
              <a:rPr lang="en-US" sz="2200" dirty="0"/>
              <a:t> = </a:t>
            </a:r>
            <a:r>
              <a:rPr lang="en-US" sz="2200" dirty="0" err="1"/>
              <a:t>df_train.drop</a:t>
            </a:r>
            <a:r>
              <a:rPr lang="en-US" sz="2200" dirty="0"/>
              <a:t>(['Prospect </a:t>
            </a:r>
            <a:r>
              <a:rPr lang="en-US" sz="2200" dirty="0" err="1"/>
              <a:t>ID','Converted</a:t>
            </a:r>
            <a:r>
              <a:rPr lang="en-US" sz="2200" dirty="0"/>
              <a:t>'],axis = 1)</a:t>
            </a:r>
          </a:p>
          <a:p>
            <a:r>
              <a:rPr lang="en-US" sz="2200" dirty="0" err="1" smtClean="0"/>
              <a:t>y_train</a:t>
            </a:r>
            <a:r>
              <a:rPr lang="en-US" sz="2200" dirty="0" smtClean="0"/>
              <a:t> </a:t>
            </a:r>
            <a:r>
              <a:rPr lang="en-US" sz="2200" dirty="0"/>
              <a:t>= </a:t>
            </a:r>
            <a:r>
              <a:rPr lang="en-US" sz="2200" dirty="0" err="1" smtClean="0"/>
              <a:t>df_train</a:t>
            </a:r>
            <a:r>
              <a:rPr lang="en-US" sz="2200" dirty="0"/>
              <a:t>[</a:t>
            </a:r>
            <a:r>
              <a:rPr lang="en-US" sz="2200" dirty="0" smtClean="0"/>
              <a:t>'Converted’]</a:t>
            </a:r>
            <a:endParaRPr lang="en-US" sz="2200" dirty="0"/>
          </a:p>
          <a:p>
            <a:pPr marL="0" indent="0">
              <a:buNone/>
            </a:pPr>
            <a:r>
              <a:rPr lang="it-IT" sz="2200" b="1" dirty="0" smtClean="0"/>
              <a:t>	2</a:t>
            </a:r>
            <a:r>
              <a:rPr lang="it-IT" sz="2200" b="1" dirty="0" smtClean="0"/>
              <a:t>. Create </a:t>
            </a:r>
            <a:r>
              <a:rPr lang="it-IT" sz="2200" b="1" dirty="0"/>
              <a:t>a logistic regression model</a:t>
            </a:r>
          </a:p>
          <a:p>
            <a:r>
              <a:rPr lang="it-IT" sz="2200" dirty="0"/>
              <a:t>log_reg = LogisticRegression</a:t>
            </a:r>
            <a:r>
              <a:rPr lang="it-IT" sz="2200" dirty="0" smtClean="0"/>
              <a:t>()</a:t>
            </a:r>
            <a:endParaRPr lang="en-US" sz="2200" dirty="0" smtClean="0"/>
          </a:p>
          <a:p>
            <a:pPr marL="0" indent="0">
              <a:buNone/>
            </a:pPr>
            <a:r>
              <a:rPr lang="en-US" sz="2200" b="1" dirty="0" smtClean="0"/>
              <a:t>	3</a:t>
            </a:r>
            <a:r>
              <a:rPr lang="en-US" sz="2200" b="1" dirty="0" smtClean="0"/>
              <a:t>. By using </a:t>
            </a:r>
            <a:r>
              <a:rPr lang="en-US" sz="2200" b="1" dirty="0"/>
              <a:t>RFE function </a:t>
            </a:r>
            <a:r>
              <a:rPr lang="en-US" sz="2200" b="1" dirty="0" smtClean="0"/>
              <a:t>we can </a:t>
            </a:r>
            <a:r>
              <a:rPr lang="en-US" sz="2200" b="1" dirty="0"/>
              <a:t>eliminate unnecessary </a:t>
            </a:r>
            <a:r>
              <a:rPr lang="en-US" sz="2200" b="1" dirty="0" smtClean="0"/>
              <a:t>features from the train dataset.</a:t>
            </a:r>
            <a:endParaRPr lang="en-US" sz="2200" b="1" dirty="0"/>
          </a:p>
          <a:p>
            <a:r>
              <a:rPr lang="en-US" sz="2200" dirty="0" err="1"/>
              <a:t>rfe</a:t>
            </a:r>
            <a:r>
              <a:rPr lang="en-US" sz="2200" dirty="0"/>
              <a:t> = RFE(</a:t>
            </a:r>
            <a:r>
              <a:rPr lang="en-US" sz="2200" dirty="0" err="1"/>
              <a:t>log_reg</a:t>
            </a:r>
            <a:r>
              <a:rPr lang="en-US" sz="2200" dirty="0"/>
              <a:t>, </a:t>
            </a:r>
            <a:r>
              <a:rPr lang="en-US" sz="2200" dirty="0" err="1"/>
              <a:t>n_features_to_select</a:t>
            </a:r>
            <a:r>
              <a:rPr lang="en-US" sz="2200" dirty="0"/>
              <a:t>=20)</a:t>
            </a:r>
          </a:p>
          <a:p>
            <a:r>
              <a:rPr lang="en-US" sz="2200" dirty="0" err="1"/>
              <a:t>rfe</a:t>
            </a:r>
            <a:r>
              <a:rPr lang="en-US" sz="2200" dirty="0"/>
              <a:t> = </a:t>
            </a:r>
            <a:r>
              <a:rPr lang="en-US" sz="2200" dirty="0" err="1"/>
              <a:t>rfe.fit</a:t>
            </a:r>
            <a:r>
              <a:rPr lang="en-US" sz="2200" dirty="0"/>
              <a:t>(</a:t>
            </a:r>
            <a:r>
              <a:rPr lang="en-US" sz="2200" dirty="0" err="1"/>
              <a:t>X_train</a:t>
            </a:r>
            <a:r>
              <a:rPr lang="en-US" sz="2200" dirty="0"/>
              <a:t>, </a:t>
            </a:r>
            <a:r>
              <a:rPr lang="en-US" sz="2200" dirty="0" err="1"/>
              <a:t>y_train</a:t>
            </a:r>
            <a:r>
              <a:rPr lang="en-US" sz="2200" dirty="0" smtClean="0"/>
              <a:t>)</a:t>
            </a:r>
            <a:endParaRPr lang="en-US" sz="2200" dirty="0"/>
          </a:p>
          <a:p>
            <a:pPr marL="0" indent="0">
              <a:buNone/>
            </a:pPr>
            <a:r>
              <a:rPr lang="en-US" sz="2200" b="1" dirty="0" smtClean="0"/>
              <a:t>	4</a:t>
            </a:r>
            <a:r>
              <a:rPr lang="en-US" sz="2200" b="1" dirty="0" smtClean="0"/>
              <a:t>. Accumulate </a:t>
            </a:r>
            <a:r>
              <a:rPr lang="en-US" sz="2200" b="1" dirty="0"/>
              <a:t>the supported columns by </a:t>
            </a:r>
            <a:r>
              <a:rPr lang="en-US" sz="2200" b="1" dirty="0" err="1"/>
              <a:t>rfe.support</a:t>
            </a:r>
            <a:r>
              <a:rPr lang="en-US" sz="2200" b="1" dirty="0"/>
              <a:t>_ attribute</a:t>
            </a:r>
          </a:p>
          <a:p>
            <a:r>
              <a:rPr lang="en-US" sz="2200" dirty="0" smtClean="0"/>
              <a:t>Store the columns in a list and use it for building a logistic regression model.</a:t>
            </a:r>
            <a:endParaRPr lang="en-US" sz="2200" dirty="0"/>
          </a:p>
          <a:p>
            <a:pPr marL="0" indent="0">
              <a:buNone/>
            </a:pPr>
            <a:endParaRPr lang="en-US" dirty="0" smtClean="0"/>
          </a:p>
        </p:txBody>
      </p:sp>
    </p:spTree>
    <p:extLst>
      <p:ext uri="{BB962C8B-B14F-4D97-AF65-F5344CB8AC3E}">
        <p14:creationId xmlns:p14="http://schemas.microsoft.com/office/powerpoint/2010/main" val="238955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28357"/>
          </a:xfrm>
        </p:spPr>
        <p:txBody>
          <a:bodyPr>
            <a:normAutofit fontScale="90000"/>
          </a:bodyPr>
          <a:lstStyle/>
          <a:p>
            <a:r>
              <a:rPr lang="en-US" b="1" dirty="0"/>
              <a:t>Model building</a:t>
            </a:r>
          </a:p>
        </p:txBody>
      </p:sp>
      <p:sp>
        <p:nvSpPr>
          <p:cNvPr id="3" name="Content Placeholder 2"/>
          <p:cNvSpPr>
            <a:spLocks noGrp="1"/>
          </p:cNvSpPr>
          <p:nvPr>
            <p:ph idx="1"/>
          </p:nvPr>
        </p:nvSpPr>
        <p:spPr>
          <a:xfrm>
            <a:off x="685801" y="1237957"/>
            <a:ext cx="10131425" cy="5036234"/>
          </a:xfrm>
        </p:spPr>
        <p:txBody>
          <a:bodyPr>
            <a:noAutofit/>
          </a:bodyPr>
          <a:lstStyle/>
          <a:p>
            <a:pPr marL="0" indent="0">
              <a:buNone/>
            </a:pPr>
            <a:r>
              <a:rPr lang="en-US" sz="2000" b="1" dirty="0"/>
              <a:t>Create the model using GLM() and fit the model and print the summary.</a:t>
            </a:r>
          </a:p>
          <a:p>
            <a:r>
              <a:rPr lang="en-US" sz="2000" dirty="0"/>
              <a:t>X = </a:t>
            </a:r>
            <a:r>
              <a:rPr lang="en-US" sz="2000" dirty="0" err="1"/>
              <a:t>X_train</a:t>
            </a:r>
            <a:r>
              <a:rPr lang="en-US" sz="2000" dirty="0"/>
              <a:t>[col]</a:t>
            </a:r>
          </a:p>
          <a:p>
            <a:r>
              <a:rPr lang="en-US" sz="2000" dirty="0" err="1"/>
              <a:t>X_train_lm</a:t>
            </a:r>
            <a:r>
              <a:rPr lang="en-US" sz="2000" dirty="0"/>
              <a:t> = </a:t>
            </a:r>
            <a:r>
              <a:rPr lang="en-US" sz="2000" dirty="0" err="1"/>
              <a:t>sm.add_constant</a:t>
            </a:r>
            <a:r>
              <a:rPr lang="en-US" sz="2000" dirty="0"/>
              <a:t>(X)</a:t>
            </a:r>
          </a:p>
          <a:p>
            <a:r>
              <a:rPr lang="en-US" sz="2000" dirty="0"/>
              <a:t>logm1 = </a:t>
            </a:r>
            <a:r>
              <a:rPr lang="en-US" sz="2000" dirty="0" err="1"/>
              <a:t>sm.GLM</a:t>
            </a:r>
            <a:r>
              <a:rPr lang="en-US" sz="2000" dirty="0"/>
              <a:t>(</a:t>
            </a:r>
            <a:r>
              <a:rPr lang="en-US" sz="2000" dirty="0" err="1"/>
              <a:t>y_train</a:t>
            </a:r>
            <a:r>
              <a:rPr lang="en-US" sz="2000" dirty="0"/>
              <a:t>, </a:t>
            </a:r>
            <a:r>
              <a:rPr lang="en-US" sz="2000" dirty="0" err="1"/>
              <a:t>X_train_lm</a:t>
            </a:r>
            <a:r>
              <a:rPr lang="en-US" sz="2000" dirty="0"/>
              <a:t>, family = </a:t>
            </a:r>
            <a:r>
              <a:rPr lang="en-US" sz="2000" dirty="0" err="1"/>
              <a:t>sm.families.Binomial</a:t>
            </a:r>
            <a:r>
              <a:rPr lang="en-US" sz="2000" dirty="0"/>
              <a:t>())</a:t>
            </a:r>
          </a:p>
          <a:p>
            <a:r>
              <a:rPr lang="en-US" sz="2000" dirty="0"/>
              <a:t>res1 = logm1.fit()</a:t>
            </a:r>
          </a:p>
          <a:p>
            <a:r>
              <a:rPr lang="en-US" sz="2000" dirty="0"/>
              <a:t>print(res1.summary</a:t>
            </a:r>
            <a:r>
              <a:rPr lang="en-US" sz="2000" dirty="0" smtClean="0"/>
              <a:t>())</a:t>
            </a:r>
          </a:p>
          <a:p>
            <a:r>
              <a:rPr lang="en-US" sz="2000" dirty="0" smtClean="0"/>
              <a:t>Now check the p-values of all the 20 features. They all should be less than 0.05 – if not those columns should be dropped and re-build the model again.</a:t>
            </a:r>
          </a:p>
          <a:p>
            <a:r>
              <a:rPr lang="en-US" sz="2000" dirty="0" smtClean="0"/>
              <a:t>If all the p-values are less than 0.05, then check VIF for all the remaining columns and that value should be less than 5 -- </a:t>
            </a:r>
            <a:r>
              <a:rPr lang="en-US" sz="2000" dirty="0"/>
              <a:t>if not those columns should be dropped and re-build the model again.</a:t>
            </a:r>
          </a:p>
          <a:p>
            <a:r>
              <a:rPr lang="en-US" sz="2000" dirty="0" smtClean="0"/>
              <a:t>This process is continued until the features are free from multi-collinearity.</a:t>
            </a:r>
            <a:endParaRPr lang="en-US" sz="2000" dirty="0"/>
          </a:p>
        </p:txBody>
      </p:sp>
    </p:spTree>
    <p:extLst>
      <p:ext uri="{BB962C8B-B14F-4D97-AF65-F5344CB8AC3E}">
        <p14:creationId xmlns:p14="http://schemas.microsoft.com/office/powerpoint/2010/main" val="25529709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14289"/>
          </a:xfrm>
        </p:spPr>
        <p:txBody>
          <a:bodyPr>
            <a:normAutofit fontScale="90000"/>
          </a:bodyPr>
          <a:lstStyle/>
          <a:p>
            <a:r>
              <a:rPr lang="en-US" b="1" dirty="0" smtClean="0"/>
              <a:t>Model evaluation</a:t>
            </a:r>
            <a:endParaRPr lang="en-US" b="1" dirty="0"/>
          </a:p>
        </p:txBody>
      </p:sp>
      <p:sp>
        <p:nvSpPr>
          <p:cNvPr id="3" name="Content Placeholder 2"/>
          <p:cNvSpPr>
            <a:spLocks noGrp="1"/>
          </p:cNvSpPr>
          <p:nvPr>
            <p:ph idx="1"/>
          </p:nvPr>
        </p:nvSpPr>
        <p:spPr>
          <a:xfrm>
            <a:off x="685801" y="1322363"/>
            <a:ext cx="10131425" cy="4468837"/>
          </a:xfrm>
        </p:spPr>
        <p:txBody>
          <a:bodyPr>
            <a:normAutofit fontScale="92500" lnSpcReduction="20000"/>
          </a:bodyPr>
          <a:lstStyle/>
          <a:p>
            <a:endParaRPr lang="en-US" sz="2000" dirty="0" smtClean="0"/>
          </a:p>
          <a:p>
            <a:endParaRPr lang="en-US" sz="2000" dirty="0"/>
          </a:p>
          <a:p>
            <a:pPr marL="0" indent="0">
              <a:buNone/>
            </a:pPr>
            <a:r>
              <a:rPr lang="en-US" sz="2200" b="1" dirty="0" smtClean="0"/>
              <a:t>Metrics for train dataset:</a:t>
            </a:r>
          </a:p>
          <a:p>
            <a:r>
              <a:rPr lang="en-US" sz="2200" dirty="0" smtClean="0"/>
              <a:t>Accuracy of the Train dataset is 80.0% with 0.5 optimal cut-off value.</a:t>
            </a:r>
          </a:p>
          <a:p>
            <a:r>
              <a:rPr lang="en-US" sz="2200" dirty="0"/>
              <a:t>With the current cut off as 0.5 we have sensitivity of around 65.5</a:t>
            </a:r>
            <a:r>
              <a:rPr lang="en-US" sz="2200" dirty="0" smtClean="0"/>
              <a:t>%. </a:t>
            </a:r>
          </a:p>
          <a:p>
            <a:r>
              <a:rPr lang="en-US" sz="2200" dirty="0" smtClean="0"/>
              <a:t>With </a:t>
            </a:r>
            <a:r>
              <a:rPr lang="en-US" sz="2200" dirty="0"/>
              <a:t>the current cut off as 0.5 we </a:t>
            </a:r>
            <a:r>
              <a:rPr lang="en-US" sz="2200" dirty="0" smtClean="0"/>
              <a:t>have </a:t>
            </a:r>
            <a:r>
              <a:rPr lang="en-US" sz="2200" dirty="0"/>
              <a:t>specificity of around 89.9</a:t>
            </a:r>
            <a:r>
              <a:rPr lang="en-US" sz="2200" dirty="0" smtClean="0"/>
              <a:t>%.</a:t>
            </a:r>
          </a:p>
          <a:p>
            <a:endParaRPr lang="en-US" dirty="0" smtClean="0"/>
          </a:p>
          <a:p>
            <a:pPr marL="0" indent="0">
              <a:buNone/>
            </a:pPr>
            <a:r>
              <a:rPr lang="en-US" sz="2000" b="1" dirty="0" smtClean="0"/>
              <a:t>Understanding ROC Curve:</a:t>
            </a:r>
            <a:endParaRPr lang="en-US" sz="2000" b="1" dirty="0"/>
          </a:p>
          <a:p>
            <a:r>
              <a:rPr lang="en-US" sz="2200" dirty="0"/>
              <a:t>Plot a ROC Curve to check the area covered </a:t>
            </a:r>
            <a:r>
              <a:rPr lang="en-US" sz="2200" dirty="0" smtClean="0"/>
              <a:t>between TPR and FPR.</a:t>
            </a:r>
          </a:p>
          <a:p>
            <a:r>
              <a:rPr lang="en-US" sz="2200" dirty="0" smtClean="0"/>
              <a:t>The area of the ROC curve is 0.88 which is a very good value because </a:t>
            </a:r>
          </a:p>
          <a:p>
            <a:pPr marL="0" indent="0">
              <a:buNone/>
            </a:pPr>
            <a:r>
              <a:rPr lang="en-US" sz="2200" dirty="0" smtClean="0"/>
              <a:t>the value is nearer to 1</a:t>
            </a:r>
            <a:r>
              <a:rPr lang="en-US" sz="2200" dirty="0" smtClean="0"/>
              <a:t>.</a:t>
            </a:r>
          </a:p>
          <a:p>
            <a:pPr marL="0" indent="0" algn="just">
              <a:buNone/>
            </a:pPr>
            <a:r>
              <a:rPr lang="en-US" sz="2200" b="1" dirty="0" smtClean="0"/>
              <a:t>We can use both the metrics Accuracy and Precision-Recall.</a:t>
            </a: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8257735" y="1861772"/>
            <a:ext cx="3765452" cy="3648075"/>
          </a:xfrm>
          <a:prstGeom prst="rect">
            <a:avLst/>
          </a:prstGeom>
        </p:spPr>
      </p:pic>
    </p:spTree>
    <p:extLst>
      <p:ext uri="{BB962C8B-B14F-4D97-AF65-F5344CB8AC3E}">
        <p14:creationId xmlns:p14="http://schemas.microsoft.com/office/powerpoint/2010/main" val="151390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0221"/>
          </a:xfrm>
        </p:spPr>
        <p:txBody>
          <a:bodyPr>
            <a:normAutofit fontScale="90000"/>
          </a:bodyPr>
          <a:lstStyle/>
          <a:p>
            <a:r>
              <a:rPr lang="en-US" b="1" dirty="0" smtClean="0"/>
              <a:t>Model Evaluation</a:t>
            </a:r>
            <a:endParaRPr lang="en-US" b="1" dirty="0"/>
          </a:p>
        </p:txBody>
      </p:sp>
      <p:sp>
        <p:nvSpPr>
          <p:cNvPr id="5" name="Content Placeholder 4"/>
          <p:cNvSpPr>
            <a:spLocks noGrp="1"/>
          </p:cNvSpPr>
          <p:nvPr>
            <p:ph idx="1"/>
          </p:nvPr>
        </p:nvSpPr>
        <p:spPr>
          <a:xfrm>
            <a:off x="685801" y="1406769"/>
            <a:ext cx="10131425" cy="4384432"/>
          </a:xfrm>
        </p:spPr>
        <p:txBody>
          <a:bodyPr/>
          <a:lstStyle/>
          <a:p>
            <a:r>
              <a:rPr lang="en-US" sz="2000" dirty="0"/>
              <a:t>The point of intersection of accuracy, sensitivity and </a:t>
            </a:r>
            <a:r>
              <a:rPr lang="en-US" sz="2000" dirty="0" smtClean="0"/>
              <a:t>specificity </a:t>
            </a:r>
            <a:r>
              <a:rPr lang="en-US" sz="2000" dirty="0"/>
              <a:t>gives the optimal cutoff.</a:t>
            </a:r>
          </a:p>
          <a:p>
            <a:r>
              <a:rPr lang="en-US" sz="2000" b="1" dirty="0" smtClean="0"/>
              <a:t>The </a:t>
            </a:r>
            <a:r>
              <a:rPr lang="en-US" sz="2000" b="1" dirty="0"/>
              <a:t>optimal cutoff is </a:t>
            </a:r>
            <a:r>
              <a:rPr lang="en-US" sz="2000" b="1" dirty="0" smtClean="0"/>
              <a:t>0.35</a:t>
            </a:r>
          </a:p>
          <a:p>
            <a:pPr marL="0" indent="0">
              <a:buNone/>
            </a:pPr>
            <a:endParaRPr lang="en-US" dirty="0" smtClean="0"/>
          </a:p>
          <a:p>
            <a:r>
              <a:rPr lang="en-US" sz="2000" dirty="0" smtClean="0"/>
              <a:t>After getting the optimal cutoff, </a:t>
            </a:r>
          </a:p>
          <a:p>
            <a:pPr marL="0" indent="0">
              <a:buNone/>
            </a:pPr>
            <a:r>
              <a:rPr lang="en-US" sz="2000" dirty="0" smtClean="0"/>
              <a:t> </a:t>
            </a:r>
            <a:r>
              <a:rPr lang="en-US" sz="2000" b="1" dirty="0" smtClean="0"/>
              <a:t>Metrics for train </a:t>
            </a:r>
            <a:r>
              <a:rPr lang="en-US" sz="2000" b="1" dirty="0" smtClean="0"/>
              <a:t>dataset against Accuracy:</a:t>
            </a:r>
            <a:endParaRPr lang="en-US" sz="2000" b="1" dirty="0"/>
          </a:p>
          <a:p>
            <a:r>
              <a:rPr lang="en-US" sz="2000" dirty="0"/>
              <a:t>With the current cut off as </a:t>
            </a:r>
            <a:r>
              <a:rPr lang="en-US" sz="2000" dirty="0" smtClean="0"/>
              <a:t>0.35 </a:t>
            </a:r>
            <a:r>
              <a:rPr lang="en-US" sz="2000" dirty="0"/>
              <a:t>we have around 81.1% accuracy.</a:t>
            </a:r>
          </a:p>
          <a:p>
            <a:r>
              <a:rPr lang="en-US" sz="2000" dirty="0" smtClean="0"/>
              <a:t>With </a:t>
            </a:r>
            <a:r>
              <a:rPr lang="en-US" sz="2000" dirty="0"/>
              <a:t>the current cut off as </a:t>
            </a:r>
            <a:r>
              <a:rPr lang="en-US" sz="2000" dirty="0" smtClean="0"/>
              <a:t>0.35 </a:t>
            </a:r>
            <a:r>
              <a:rPr lang="en-US" sz="2000" dirty="0"/>
              <a:t>we have sensitivity of around </a:t>
            </a:r>
            <a:r>
              <a:rPr lang="en-US" sz="2000" dirty="0" smtClean="0"/>
              <a:t>80.8%. </a:t>
            </a:r>
            <a:endParaRPr lang="en-US" sz="2000" dirty="0"/>
          </a:p>
          <a:p>
            <a:r>
              <a:rPr lang="en-US" sz="2000" dirty="0"/>
              <a:t>With the current cut off as </a:t>
            </a:r>
            <a:r>
              <a:rPr lang="en-US" sz="2000" dirty="0" smtClean="0"/>
              <a:t>0.35 </a:t>
            </a:r>
            <a:r>
              <a:rPr lang="en-US" sz="2000" dirty="0"/>
              <a:t>we have specificity of around </a:t>
            </a:r>
            <a:r>
              <a:rPr lang="en-US" sz="2000" dirty="0" smtClean="0"/>
              <a:t>81.3%.</a:t>
            </a:r>
            <a:endParaRPr lang="en-US" sz="2000" b="1" dirty="0"/>
          </a:p>
        </p:txBody>
      </p:sp>
      <p:pic>
        <p:nvPicPr>
          <p:cNvPr id="6" name="Image 150">
            <a:extLst>
              <a:ext uri="{FF2B5EF4-FFF2-40B4-BE49-F238E27FC236}">
                <a16:creationId xmlns:a16="http://schemas.microsoft.com/office/drawing/2014/main" id="{D7D8383C-597A-9470-ABFE-2D583CC168BC}"/>
              </a:ext>
            </a:extLst>
          </p:cNvPr>
          <p:cNvPicPr>
            <a:picLocks/>
          </p:cNvPicPr>
          <p:nvPr/>
        </p:nvPicPr>
        <p:blipFill>
          <a:blip r:embed="rId2" cstate="print"/>
          <a:stretch>
            <a:fillRect/>
          </a:stretch>
        </p:blipFill>
        <p:spPr>
          <a:xfrm>
            <a:off x="8271803" y="2321170"/>
            <a:ext cx="3685736" cy="2954216"/>
          </a:xfrm>
          <a:prstGeom prst="rect">
            <a:avLst/>
          </a:prstGeom>
        </p:spPr>
      </p:pic>
    </p:spTree>
    <p:extLst>
      <p:ext uri="{BB962C8B-B14F-4D97-AF65-F5344CB8AC3E}">
        <p14:creationId xmlns:p14="http://schemas.microsoft.com/office/powerpoint/2010/main" val="26278478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614289"/>
          </a:xfrm>
        </p:spPr>
        <p:txBody>
          <a:bodyPr>
            <a:normAutofit fontScale="90000"/>
          </a:bodyPr>
          <a:lstStyle/>
          <a:p>
            <a:r>
              <a:rPr lang="en-US" b="1" dirty="0" smtClean="0"/>
              <a:t>Model evaluation</a:t>
            </a:r>
            <a:endParaRPr lang="en-US" b="1" dirty="0"/>
          </a:p>
        </p:txBody>
      </p:sp>
      <p:sp>
        <p:nvSpPr>
          <p:cNvPr id="3" name="Content Placeholder 2"/>
          <p:cNvSpPr>
            <a:spLocks noGrp="1"/>
          </p:cNvSpPr>
          <p:nvPr>
            <p:ph idx="1"/>
          </p:nvPr>
        </p:nvSpPr>
        <p:spPr>
          <a:xfrm>
            <a:off x="685801" y="1477109"/>
            <a:ext cx="10131425" cy="4314092"/>
          </a:xfrm>
        </p:spPr>
        <p:txBody>
          <a:bodyPr/>
          <a:lstStyle/>
          <a:p>
            <a:r>
              <a:rPr lang="en-US" sz="2000" dirty="0"/>
              <a:t>The point of intersection of </a:t>
            </a:r>
            <a:r>
              <a:rPr lang="en-US" sz="2000" dirty="0" smtClean="0"/>
              <a:t>precision and recall </a:t>
            </a:r>
            <a:r>
              <a:rPr lang="en-US" sz="2000" dirty="0"/>
              <a:t>gives the optimal cutoff.</a:t>
            </a:r>
          </a:p>
          <a:p>
            <a:r>
              <a:rPr lang="en-US" sz="2000" b="1" dirty="0"/>
              <a:t>The optimal cutoff is </a:t>
            </a:r>
            <a:r>
              <a:rPr lang="en-US" sz="2000" b="1" dirty="0" smtClean="0"/>
              <a:t>0.41</a:t>
            </a:r>
            <a:endParaRPr lang="en-US" sz="2000" b="1" dirty="0"/>
          </a:p>
          <a:p>
            <a:pPr marL="0" indent="0">
              <a:buNone/>
            </a:pPr>
            <a:endParaRPr lang="en-US" sz="2000" dirty="0"/>
          </a:p>
          <a:p>
            <a:r>
              <a:rPr lang="en-US" sz="2000" dirty="0"/>
              <a:t>After getting the optimal cutoff, </a:t>
            </a:r>
          </a:p>
          <a:p>
            <a:pPr marL="0" indent="0">
              <a:buNone/>
            </a:pPr>
            <a:r>
              <a:rPr lang="en-US" sz="2000" dirty="0"/>
              <a:t> </a:t>
            </a:r>
            <a:r>
              <a:rPr lang="en-US" sz="2000" b="1" dirty="0"/>
              <a:t>Metrics for train </a:t>
            </a:r>
            <a:r>
              <a:rPr lang="en-US" sz="2000" b="1" dirty="0" smtClean="0"/>
              <a:t>dataset against Precision-Recall:</a:t>
            </a:r>
            <a:endParaRPr lang="en-US" sz="2000" b="1" dirty="0"/>
          </a:p>
          <a:p>
            <a:r>
              <a:rPr lang="en-US" sz="2000" dirty="0"/>
              <a:t>With the current cut off as </a:t>
            </a:r>
            <a:r>
              <a:rPr lang="en-US" sz="2000" dirty="0" smtClean="0"/>
              <a:t>0.41 </a:t>
            </a:r>
            <a:r>
              <a:rPr lang="en-US" sz="2000" dirty="0"/>
              <a:t>we have around 81.1% accuracy.</a:t>
            </a:r>
          </a:p>
          <a:p>
            <a:r>
              <a:rPr lang="en-US" sz="2000" dirty="0"/>
              <a:t>With the current cut off as </a:t>
            </a:r>
            <a:r>
              <a:rPr lang="en-US" sz="2000" dirty="0" smtClean="0"/>
              <a:t>0.41 </a:t>
            </a:r>
            <a:r>
              <a:rPr lang="en-US" sz="2000" dirty="0"/>
              <a:t>we have sensitivity of around </a:t>
            </a:r>
            <a:r>
              <a:rPr lang="en-US" sz="2000" dirty="0" smtClean="0"/>
              <a:t>75.1%. </a:t>
            </a:r>
            <a:endParaRPr lang="en-US" sz="2000" dirty="0"/>
          </a:p>
          <a:p>
            <a:r>
              <a:rPr lang="en-US" sz="2000" dirty="0"/>
              <a:t>With the current cut off as </a:t>
            </a:r>
            <a:r>
              <a:rPr lang="en-US" sz="2000" dirty="0" smtClean="0"/>
              <a:t>0.41 </a:t>
            </a:r>
            <a:r>
              <a:rPr lang="en-US" sz="2000" dirty="0"/>
              <a:t>we have specificity of around </a:t>
            </a:r>
            <a:r>
              <a:rPr lang="en-US" sz="2000" dirty="0" smtClean="0"/>
              <a:t>76.7%.</a:t>
            </a:r>
            <a:endParaRPr lang="en-US" sz="2000" b="1" dirty="0"/>
          </a:p>
          <a:p>
            <a:endParaRPr lang="en-US" dirty="0"/>
          </a:p>
        </p:txBody>
      </p:sp>
      <p:pic>
        <p:nvPicPr>
          <p:cNvPr id="4" name="Picture 3"/>
          <p:cNvPicPr>
            <a:picLocks noChangeAspect="1"/>
          </p:cNvPicPr>
          <p:nvPr/>
        </p:nvPicPr>
        <p:blipFill>
          <a:blip r:embed="rId2"/>
          <a:stretch>
            <a:fillRect/>
          </a:stretch>
        </p:blipFill>
        <p:spPr>
          <a:xfrm>
            <a:off x="8257735" y="2344542"/>
            <a:ext cx="3713871" cy="3209925"/>
          </a:xfrm>
          <a:prstGeom prst="rect">
            <a:avLst/>
          </a:prstGeom>
        </p:spPr>
      </p:pic>
    </p:spTree>
    <p:extLst>
      <p:ext uri="{BB962C8B-B14F-4D97-AF65-F5344CB8AC3E}">
        <p14:creationId xmlns:p14="http://schemas.microsoft.com/office/powerpoint/2010/main" val="187830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Problem statement</a:t>
            </a:r>
            <a:endParaRPr lang="en-US" b="1" dirty="0"/>
          </a:p>
        </p:txBody>
      </p:sp>
      <p:sp>
        <p:nvSpPr>
          <p:cNvPr id="3" name="Content Placeholder 2"/>
          <p:cNvSpPr>
            <a:spLocks noGrp="1"/>
          </p:cNvSpPr>
          <p:nvPr>
            <p:ph idx="1"/>
          </p:nvPr>
        </p:nvSpPr>
        <p:spPr/>
        <p:txBody>
          <a:bodyPr/>
          <a:lstStyle/>
          <a:p>
            <a:r>
              <a:rPr lang="en-US" sz="2000" dirty="0"/>
              <a:t>An education company named X Education sells online courses to industry professionals. On any given day, many professionals who are interested in the courses land on their website and browse for courses. </a:t>
            </a:r>
          </a:p>
          <a:p>
            <a:r>
              <a:rPr lang="en-US" sz="2000"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endParaRPr lang="en-US" dirty="0"/>
          </a:p>
        </p:txBody>
      </p:sp>
    </p:spTree>
    <p:extLst>
      <p:ext uri="{BB962C8B-B14F-4D97-AF65-F5344CB8AC3E}">
        <p14:creationId xmlns:p14="http://schemas.microsoft.com/office/powerpoint/2010/main" val="2517769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00222"/>
          </a:xfrm>
        </p:spPr>
        <p:txBody>
          <a:bodyPr>
            <a:normAutofit fontScale="90000"/>
          </a:bodyPr>
          <a:lstStyle/>
          <a:p>
            <a:r>
              <a:rPr lang="en-US" b="1" dirty="0" smtClean="0"/>
              <a:t>Predictions on test dataset</a:t>
            </a:r>
            <a:endParaRPr lang="en-US" b="1" dirty="0"/>
          </a:p>
        </p:txBody>
      </p:sp>
      <p:sp>
        <p:nvSpPr>
          <p:cNvPr id="3" name="Content Placeholder 2"/>
          <p:cNvSpPr>
            <a:spLocks noGrp="1"/>
          </p:cNvSpPr>
          <p:nvPr>
            <p:ph idx="1"/>
          </p:nvPr>
        </p:nvSpPr>
        <p:spPr>
          <a:xfrm>
            <a:off x="685801" y="1111348"/>
            <a:ext cx="10131425" cy="5303519"/>
          </a:xfrm>
        </p:spPr>
        <p:txBody>
          <a:bodyPr>
            <a:noAutofit/>
          </a:bodyPr>
          <a:lstStyle/>
          <a:p>
            <a:pPr marL="0" indent="0">
              <a:buNone/>
            </a:pPr>
            <a:r>
              <a:rPr lang="en-US" sz="2000" b="1" dirty="0" smtClean="0"/>
              <a:t>1. We </a:t>
            </a:r>
            <a:r>
              <a:rPr lang="en-US" sz="2000" b="1" dirty="0"/>
              <a:t>need to create the Dependent variables set (y) and Independent variables set(X) for </a:t>
            </a:r>
            <a:r>
              <a:rPr lang="en-US" sz="2000" b="1" dirty="0" smtClean="0"/>
              <a:t>test </a:t>
            </a:r>
            <a:r>
              <a:rPr lang="en-US" sz="2000" b="1" dirty="0"/>
              <a:t>dataset.</a:t>
            </a:r>
          </a:p>
          <a:p>
            <a:r>
              <a:rPr lang="en-US" sz="2000" dirty="0" err="1" smtClean="0"/>
              <a:t>X_test</a:t>
            </a:r>
            <a:r>
              <a:rPr lang="en-US" sz="2000" dirty="0" smtClean="0"/>
              <a:t> </a:t>
            </a:r>
            <a:r>
              <a:rPr lang="en-US" sz="2000" dirty="0"/>
              <a:t>= </a:t>
            </a:r>
            <a:r>
              <a:rPr lang="en-US" sz="2000" dirty="0" err="1" smtClean="0"/>
              <a:t>df_test.drop</a:t>
            </a:r>
            <a:r>
              <a:rPr lang="en-US" sz="2000" dirty="0"/>
              <a:t>(['Prospect </a:t>
            </a:r>
            <a:r>
              <a:rPr lang="en-US" sz="2000" dirty="0" err="1"/>
              <a:t>ID','Converted</a:t>
            </a:r>
            <a:r>
              <a:rPr lang="en-US" sz="2000" dirty="0"/>
              <a:t>'],axis = 1)</a:t>
            </a:r>
          </a:p>
          <a:p>
            <a:r>
              <a:rPr lang="en-US" sz="2000" dirty="0" err="1" smtClean="0"/>
              <a:t>Y_test</a:t>
            </a:r>
            <a:r>
              <a:rPr lang="en-US" sz="2000" dirty="0" smtClean="0"/>
              <a:t> </a:t>
            </a:r>
            <a:r>
              <a:rPr lang="en-US" sz="2000" dirty="0"/>
              <a:t>= </a:t>
            </a:r>
            <a:r>
              <a:rPr lang="en-US" sz="2000" dirty="0" err="1" smtClean="0"/>
              <a:t>df_test</a:t>
            </a:r>
            <a:r>
              <a:rPr lang="en-US" sz="2000" dirty="0" smtClean="0"/>
              <a:t>[</a:t>
            </a:r>
            <a:r>
              <a:rPr lang="en-US" sz="2000" dirty="0"/>
              <a:t>'Converted</a:t>
            </a:r>
            <a:r>
              <a:rPr lang="en-US" sz="2000" dirty="0" smtClean="0"/>
              <a:t>’]</a:t>
            </a:r>
          </a:p>
          <a:p>
            <a:pPr marL="0" indent="0">
              <a:buNone/>
            </a:pPr>
            <a:r>
              <a:rPr lang="en-US" sz="2000" dirty="0" smtClean="0"/>
              <a:t>2. Re-scaling </a:t>
            </a:r>
            <a:r>
              <a:rPr lang="en-US" sz="2000" dirty="0"/>
              <a:t>the test dataset numerical </a:t>
            </a:r>
            <a:r>
              <a:rPr lang="en-US" sz="2000" dirty="0" smtClean="0"/>
              <a:t>columns.</a:t>
            </a:r>
          </a:p>
          <a:p>
            <a:pPr marL="0" indent="0">
              <a:buNone/>
            </a:pPr>
            <a:r>
              <a:rPr lang="en-US" sz="2000" dirty="0" smtClean="0"/>
              <a:t>3. Add </a:t>
            </a:r>
            <a:r>
              <a:rPr lang="en-US" sz="2000" dirty="0"/>
              <a:t>a constant for Test </a:t>
            </a:r>
            <a:r>
              <a:rPr lang="en-US" sz="2000" dirty="0" smtClean="0"/>
              <a:t>dataset</a:t>
            </a:r>
          </a:p>
          <a:p>
            <a:pPr marL="0" indent="0">
              <a:buNone/>
            </a:pPr>
            <a:r>
              <a:rPr lang="en-US" sz="2000" dirty="0" smtClean="0"/>
              <a:t>4. </a:t>
            </a:r>
            <a:r>
              <a:rPr lang="en-US" sz="2000" dirty="0" smtClean="0"/>
              <a:t>Predict </a:t>
            </a:r>
            <a:r>
              <a:rPr lang="en-US" sz="2000" dirty="0"/>
              <a:t>the values for test </a:t>
            </a:r>
            <a:r>
              <a:rPr lang="en-US" sz="2000" dirty="0" smtClean="0"/>
              <a:t>dataset with optimal cutoff value </a:t>
            </a:r>
            <a:r>
              <a:rPr lang="en-US" sz="2000" dirty="0" smtClean="0"/>
              <a:t>0.35 against </a:t>
            </a:r>
            <a:r>
              <a:rPr lang="en-US" sz="2000" b="1" dirty="0" smtClean="0"/>
              <a:t>Accuracy, Sensitivity and Specificity</a:t>
            </a:r>
            <a:r>
              <a:rPr lang="en-US" sz="2000" dirty="0" smtClean="0"/>
              <a:t>.</a:t>
            </a:r>
          </a:p>
          <a:p>
            <a:pPr marL="0" indent="0">
              <a:buNone/>
            </a:pPr>
            <a:r>
              <a:rPr lang="en-US" sz="2000" dirty="0" smtClean="0"/>
              <a:t>5</a:t>
            </a:r>
            <a:r>
              <a:rPr lang="en-US" sz="2000" dirty="0"/>
              <a:t>. Predict the values for test dataset with optimal cutoff value </a:t>
            </a:r>
            <a:r>
              <a:rPr lang="en-US" sz="2000" dirty="0" smtClean="0"/>
              <a:t>0.41 against </a:t>
            </a:r>
            <a:r>
              <a:rPr lang="en-US" sz="2000" b="1" dirty="0" smtClean="0"/>
              <a:t>Precision and Recall</a:t>
            </a:r>
            <a:r>
              <a:rPr lang="en-US" sz="2000" dirty="0" smtClean="0"/>
              <a:t>.</a:t>
            </a:r>
            <a:endParaRPr lang="en-US" sz="2000" dirty="0" smtClean="0"/>
          </a:p>
        </p:txBody>
      </p:sp>
    </p:spTree>
    <p:extLst>
      <p:ext uri="{BB962C8B-B14F-4D97-AF65-F5344CB8AC3E}">
        <p14:creationId xmlns:p14="http://schemas.microsoft.com/office/powerpoint/2010/main" val="233958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684628"/>
          </a:xfrm>
        </p:spPr>
        <p:txBody>
          <a:bodyPr/>
          <a:lstStyle/>
          <a:p>
            <a:r>
              <a:rPr lang="en-US" b="1" dirty="0" smtClean="0"/>
              <a:t>Predictions on test dataset</a:t>
            </a:r>
            <a:endParaRPr lang="en-US" b="1" dirty="0"/>
          </a:p>
        </p:txBody>
      </p:sp>
      <p:sp>
        <p:nvSpPr>
          <p:cNvPr id="3" name="Content Placeholder 2"/>
          <p:cNvSpPr>
            <a:spLocks noGrp="1"/>
          </p:cNvSpPr>
          <p:nvPr>
            <p:ph idx="1"/>
          </p:nvPr>
        </p:nvSpPr>
        <p:spPr>
          <a:xfrm>
            <a:off x="685801" y="1294229"/>
            <a:ext cx="10131425" cy="4496971"/>
          </a:xfrm>
        </p:spPr>
        <p:txBody>
          <a:bodyPr>
            <a:normAutofit fontScale="92500" lnSpcReduction="20000"/>
          </a:bodyPr>
          <a:lstStyle/>
          <a:p>
            <a:endParaRPr lang="en-US" dirty="0"/>
          </a:p>
          <a:p>
            <a:pPr marL="0" indent="0">
              <a:buNone/>
            </a:pPr>
            <a:r>
              <a:rPr lang="en-US" sz="2000" b="1" dirty="0"/>
              <a:t>Metrics for test </a:t>
            </a:r>
            <a:r>
              <a:rPr lang="en-US" sz="2000" b="1" dirty="0" smtClean="0"/>
              <a:t>dataset for against Accuracy:</a:t>
            </a:r>
            <a:endParaRPr lang="en-US" sz="2000" b="1" dirty="0"/>
          </a:p>
          <a:p>
            <a:r>
              <a:rPr lang="en-US" sz="2000" dirty="0"/>
              <a:t>With the current cut off as 0.35 we have around 80.4% accuracy.</a:t>
            </a:r>
          </a:p>
          <a:p>
            <a:r>
              <a:rPr lang="en-US" sz="2000" dirty="0"/>
              <a:t>With the current cut off as 0.35 we have sensitivity of around 80.1%. </a:t>
            </a:r>
          </a:p>
          <a:p>
            <a:r>
              <a:rPr lang="en-US" sz="2000" dirty="0"/>
              <a:t>With the current cut off as 0.35 we have specificity of around 80.7</a:t>
            </a:r>
            <a:r>
              <a:rPr lang="en-US" sz="2000" dirty="0" smtClean="0"/>
              <a:t>%.</a:t>
            </a:r>
          </a:p>
          <a:p>
            <a:pPr marL="0" indent="0" algn="ctr">
              <a:buNone/>
            </a:pPr>
            <a:r>
              <a:rPr lang="en-US" sz="2000" b="1" dirty="0" smtClean="0"/>
              <a:t>These values are equal to trained dataset values with cutoff 0.35</a:t>
            </a:r>
          </a:p>
          <a:p>
            <a:pPr marL="0" indent="0">
              <a:buNone/>
            </a:pPr>
            <a:endParaRPr lang="en-US" sz="2000" dirty="0"/>
          </a:p>
          <a:p>
            <a:pPr marL="0" indent="0">
              <a:buNone/>
            </a:pPr>
            <a:r>
              <a:rPr lang="en-US" sz="2000" b="1" dirty="0"/>
              <a:t>Metrics for test </a:t>
            </a:r>
            <a:r>
              <a:rPr lang="en-US" sz="2000" b="1" dirty="0" smtClean="0"/>
              <a:t>dataset against Precision-Recall:</a:t>
            </a:r>
            <a:endParaRPr lang="en-US" sz="2000" b="1" dirty="0"/>
          </a:p>
          <a:p>
            <a:r>
              <a:rPr lang="en-US" sz="2000" dirty="0"/>
              <a:t>With the current cut off as </a:t>
            </a:r>
            <a:r>
              <a:rPr lang="en-US" sz="2000" dirty="0" smtClean="0"/>
              <a:t>0.41 </a:t>
            </a:r>
            <a:r>
              <a:rPr lang="en-US" sz="2000" dirty="0"/>
              <a:t>we have around </a:t>
            </a:r>
            <a:r>
              <a:rPr lang="en-US" sz="2000" dirty="0" smtClean="0"/>
              <a:t>81.1% </a:t>
            </a:r>
            <a:r>
              <a:rPr lang="en-US" sz="2000" dirty="0"/>
              <a:t>accuracy.</a:t>
            </a:r>
          </a:p>
          <a:p>
            <a:r>
              <a:rPr lang="en-US" sz="2000" dirty="0"/>
              <a:t>With the current cut off as </a:t>
            </a:r>
            <a:r>
              <a:rPr lang="en-US" sz="2000" dirty="0" smtClean="0"/>
              <a:t>0.41 </a:t>
            </a:r>
            <a:r>
              <a:rPr lang="en-US" sz="2000" dirty="0"/>
              <a:t>we have </a:t>
            </a:r>
            <a:r>
              <a:rPr lang="en-US" sz="2000" dirty="0" smtClean="0"/>
              <a:t>Precision </a:t>
            </a:r>
            <a:r>
              <a:rPr lang="en-US" sz="2000" dirty="0"/>
              <a:t>of around </a:t>
            </a:r>
            <a:r>
              <a:rPr lang="en-US" sz="2000" dirty="0" smtClean="0"/>
              <a:t>75.4%. </a:t>
            </a:r>
            <a:endParaRPr lang="en-US" sz="2000" dirty="0"/>
          </a:p>
          <a:p>
            <a:r>
              <a:rPr lang="en-US" sz="2000" dirty="0"/>
              <a:t>With the current cut off as </a:t>
            </a:r>
            <a:r>
              <a:rPr lang="en-US" sz="2000" dirty="0" smtClean="0"/>
              <a:t>0.41 </a:t>
            </a:r>
            <a:r>
              <a:rPr lang="en-US" sz="2000" dirty="0"/>
              <a:t>we have </a:t>
            </a:r>
            <a:r>
              <a:rPr lang="en-US" sz="2000" dirty="0" smtClean="0"/>
              <a:t>Recall </a:t>
            </a:r>
            <a:r>
              <a:rPr lang="en-US" sz="2000" dirty="0"/>
              <a:t>of around </a:t>
            </a:r>
            <a:r>
              <a:rPr lang="en-US" sz="2000" dirty="0" smtClean="0"/>
              <a:t>76.4%.</a:t>
            </a:r>
          </a:p>
          <a:p>
            <a:pPr marL="0" indent="0" algn="ctr">
              <a:buNone/>
            </a:pPr>
            <a:r>
              <a:rPr lang="en-US" sz="2000" b="1" dirty="0"/>
              <a:t>These values are equal to trained dataset values with cutoff </a:t>
            </a:r>
            <a:r>
              <a:rPr lang="en-US" sz="2000" b="1" dirty="0" smtClean="0"/>
              <a:t>0.41</a:t>
            </a:r>
          </a:p>
          <a:p>
            <a:endParaRPr lang="en-US" dirty="0"/>
          </a:p>
        </p:txBody>
      </p:sp>
    </p:spTree>
    <p:extLst>
      <p:ext uri="{BB962C8B-B14F-4D97-AF65-F5344CB8AC3E}">
        <p14:creationId xmlns:p14="http://schemas.microsoft.com/office/powerpoint/2010/main" val="2816690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558018"/>
          </a:xfrm>
        </p:spPr>
        <p:txBody>
          <a:bodyPr>
            <a:normAutofit fontScale="90000"/>
          </a:bodyPr>
          <a:lstStyle/>
          <a:p>
            <a:r>
              <a:rPr lang="en-US" b="1" dirty="0" smtClean="0"/>
              <a:t>conclusion</a:t>
            </a:r>
            <a:endParaRPr lang="en-US" b="1" dirty="0"/>
          </a:p>
        </p:txBody>
      </p:sp>
      <p:sp>
        <p:nvSpPr>
          <p:cNvPr id="3" name="Content Placeholder 2"/>
          <p:cNvSpPr>
            <a:spLocks noGrp="1"/>
          </p:cNvSpPr>
          <p:nvPr>
            <p:ph idx="1"/>
          </p:nvPr>
        </p:nvSpPr>
        <p:spPr>
          <a:xfrm>
            <a:off x="685801" y="1167619"/>
            <a:ext cx="10131425" cy="5359790"/>
          </a:xfrm>
        </p:spPr>
        <p:txBody>
          <a:bodyPr>
            <a:normAutofit fontScale="92500" lnSpcReduction="10000"/>
          </a:bodyPr>
          <a:lstStyle/>
          <a:p>
            <a:pPr marL="0" indent="0">
              <a:buNone/>
            </a:pPr>
            <a:r>
              <a:rPr lang="en-US" dirty="0" smtClean="0"/>
              <a:t>	</a:t>
            </a:r>
          </a:p>
          <a:p>
            <a:pPr marL="0" indent="0">
              <a:buNone/>
            </a:pPr>
            <a:r>
              <a:rPr lang="en-US" sz="2200" dirty="0"/>
              <a:t>	</a:t>
            </a:r>
            <a:r>
              <a:rPr lang="en-US" sz="2200" b="1" dirty="0" smtClean="0"/>
              <a:t>From the metrics, we can see that the trained dataset and test dataset are having the similar accuracy rates, sensitivity and </a:t>
            </a:r>
            <a:r>
              <a:rPr lang="en-US" sz="2200" b="1" dirty="0" smtClean="0"/>
              <a:t>specificity also Precision-Recall values. </a:t>
            </a:r>
            <a:r>
              <a:rPr lang="en-US" sz="2200" b="1" dirty="0" smtClean="0"/>
              <a:t>So we can say that this logistic regression model is good to go.</a:t>
            </a:r>
          </a:p>
          <a:p>
            <a:pPr marL="0" indent="0">
              <a:buNone/>
            </a:pPr>
            <a:endParaRPr lang="en-US" sz="2200" dirty="0"/>
          </a:p>
          <a:p>
            <a:pPr marL="0" indent="0">
              <a:buNone/>
            </a:pPr>
            <a:r>
              <a:rPr lang="en-US" sz="2200" dirty="0" smtClean="0"/>
              <a:t>	Key </a:t>
            </a:r>
            <a:r>
              <a:rPr lang="en-US" sz="2200" dirty="0"/>
              <a:t>factors influencing potential buyers (in descending </a:t>
            </a:r>
            <a:r>
              <a:rPr lang="en-US" sz="2200" dirty="0" smtClean="0"/>
              <a:t>order</a:t>
            </a:r>
            <a:r>
              <a:rPr lang="en-US" sz="2200" dirty="0"/>
              <a:t>):</a:t>
            </a:r>
          </a:p>
          <a:p>
            <a:pPr marL="0" indent="0">
              <a:buNone/>
            </a:pPr>
            <a:r>
              <a:rPr lang="en-US" sz="2200" dirty="0" smtClean="0"/>
              <a:t>1. Total </a:t>
            </a:r>
            <a:r>
              <a:rPr lang="en-US" sz="2200" dirty="0"/>
              <a:t>time spent on the </a:t>
            </a:r>
            <a:r>
              <a:rPr lang="en-US" sz="2200" dirty="0" smtClean="0"/>
              <a:t>website</a:t>
            </a:r>
          </a:p>
          <a:p>
            <a:pPr marL="0" indent="0">
              <a:buNone/>
            </a:pPr>
            <a:r>
              <a:rPr lang="en-US" sz="2200" dirty="0" smtClean="0"/>
              <a:t>2. Total </a:t>
            </a:r>
            <a:r>
              <a:rPr lang="en-US" sz="2200" dirty="0"/>
              <a:t>number of </a:t>
            </a:r>
            <a:r>
              <a:rPr lang="en-US" sz="2200" dirty="0" smtClean="0"/>
              <a:t>visits</a:t>
            </a:r>
            <a:endParaRPr lang="en-US" sz="2200" dirty="0"/>
          </a:p>
          <a:p>
            <a:pPr marL="0" indent="0">
              <a:buNone/>
            </a:pPr>
            <a:r>
              <a:rPr lang="en-US" sz="2200" dirty="0"/>
              <a:t>3</a:t>
            </a:r>
            <a:r>
              <a:rPr lang="en-US" sz="2200" dirty="0" smtClean="0"/>
              <a:t>. Lead </a:t>
            </a:r>
            <a:r>
              <a:rPr lang="en-US" sz="2200" dirty="0"/>
              <a:t>Source</a:t>
            </a:r>
            <a:r>
              <a:rPr lang="en-US" sz="2200" dirty="0" smtClean="0"/>
              <a:t>: Google, </a:t>
            </a:r>
            <a:r>
              <a:rPr lang="en-US" sz="2200" dirty="0"/>
              <a:t>Direct </a:t>
            </a:r>
            <a:r>
              <a:rPr lang="en-US" sz="2200" dirty="0" smtClean="0"/>
              <a:t>traffic, </a:t>
            </a:r>
            <a:r>
              <a:rPr lang="en-US" sz="2200" dirty="0"/>
              <a:t>Organic </a:t>
            </a:r>
            <a:r>
              <a:rPr lang="en-US" sz="2200" dirty="0" smtClean="0"/>
              <a:t>search</a:t>
            </a:r>
            <a:endParaRPr lang="en-US" sz="2200" dirty="0"/>
          </a:p>
          <a:p>
            <a:pPr marL="0" indent="0">
              <a:buNone/>
            </a:pPr>
            <a:r>
              <a:rPr lang="en-US" sz="2200" dirty="0"/>
              <a:t>4</a:t>
            </a:r>
            <a:r>
              <a:rPr lang="en-US" sz="2200" dirty="0" smtClean="0"/>
              <a:t>. Last </a:t>
            </a:r>
            <a:r>
              <a:rPr lang="en-US" sz="2200" dirty="0"/>
              <a:t>Activity</a:t>
            </a:r>
            <a:r>
              <a:rPr lang="en-US" sz="2200" dirty="0" smtClean="0"/>
              <a:t>: SMS</a:t>
            </a:r>
            <a:endParaRPr lang="en-US" sz="2200" dirty="0"/>
          </a:p>
          <a:p>
            <a:pPr marL="0" indent="0">
              <a:buNone/>
            </a:pPr>
            <a:r>
              <a:rPr lang="en-US" sz="2200" dirty="0"/>
              <a:t>5</a:t>
            </a:r>
            <a:r>
              <a:rPr lang="en-US" sz="2200" dirty="0" smtClean="0"/>
              <a:t>. Lead </a:t>
            </a:r>
            <a:r>
              <a:rPr lang="en-US" sz="2200" dirty="0"/>
              <a:t>Origin: </a:t>
            </a:r>
            <a:r>
              <a:rPr lang="en-US" sz="2200" dirty="0" smtClean="0"/>
              <a:t>API, Lead </a:t>
            </a:r>
            <a:r>
              <a:rPr lang="en-US" sz="2200" dirty="0"/>
              <a:t>ad format</a:t>
            </a:r>
          </a:p>
          <a:p>
            <a:pPr marL="0" indent="0">
              <a:buNone/>
            </a:pPr>
            <a:r>
              <a:rPr lang="en-US" sz="2200" dirty="0"/>
              <a:t>6</a:t>
            </a:r>
            <a:r>
              <a:rPr lang="en-US" sz="2200" dirty="0" smtClean="0"/>
              <a:t>. Current </a:t>
            </a:r>
            <a:r>
              <a:rPr lang="en-US" sz="2200" dirty="0"/>
              <a:t>Occupation: Working </a:t>
            </a:r>
            <a:r>
              <a:rPr lang="en-US" sz="2200" dirty="0" smtClean="0"/>
              <a:t>professional</a:t>
            </a:r>
          </a:p>
          <a:p>
            <a:pPr marL="0" indent="0">
              <a:buNone/>
            </a:pPr>
            <a:r>
              <a:rPr lang="en-US" sz="2200" dirty="0"/>
              <a:t>	</a:t>
            </a:r>
            <a:r>
              <a:rPr lang="en-US" sz="2200" dirty="0" smtClean="0"/>
              <a:t>With </a:t>
            </a:r>
            <a:r>
              <a:rPr lang="en-US" sz="2200" dirty="0"/>
              <a:t>these insights, X Education can significantly increase the likelihood of converting potential buyers into customers.</a:t>
            </a:r>
          </a:p>
          <a:p>
            <a:endParaRPr lang="en-US" dirty="0"/>
          </a:p>
        </p:txBody>
      </p:sp>
    </p:spTree>
    <p:extLst>
      <p:ext uri="{BB962C8B-B14F-4D97-AF65-F5344CB8AC3E}">
        <p14:creationId xmlns:p14="http://schemas.microsoft.com/office/powerpoint/2010/main" val="1798823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Thank you</a:t>
            </a:r>
            <a:endParaRPr lang="en-US" b="1"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496840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outcome</a:t>
            </a:r>
            <a:endParaRPr lang="en-US" b="1" dirty="0"/>
          </a:p>
        </p:txBody>
      </p:sp>
      <p:sp>
        <p:nvSpPr>
          <p:cNvPr id="3" name="Content Placeholder 2"/>
          <p:cNvSpPr>
            <a:spLocks noGrp="1"/>
          </p:cNvSpPr>
          <p:nvPr>
            <p:ph idx="1"/>
          </p:nvPr>
        </p:nvSpPr>
        <p:spPr/>
        <p:txBody>
          <a:bodyPr>
            <a:normAutofit/>
          </a:bodyPr>
          <a:lstStyle/>
          <a:p>
            <a:r>
              <a:rPr lang="en-US" sz="2000"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r>
              <a:rPr lang="en-US" sz="2000" dirty="0" smtClean="0"/>
              <a:t>.</a:t>
            </a:r>
            <a:endParaRPr lang="en-US" sz="2000" dirty="0"/>
          </a:p>
        </p:txBody>
      </p:sp>
    </p:spTree>
    <p:extLst>
      <p:ext uri="{BB962C8B-B14F-4D97-AF65-F5344CB8AC3E}">
        <p14:creationId xmlns:p14="http://schemas.microsoft.com/office/powerpoint/2010/main" val="410297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106658"/>
          </a:xfrm>
        </p:spPr>
        <p:txBody>
          <a:bodyPr/>
          <a:lstStyle/>
          <a:p>
            <a:r>
              <a:rPr lang="en-US" b="1" dirty="0" smtClean="0"/>
              <a:t>Steps to proceed</a:t>
            </a:r>
            <a:endParaRPr lang="en-US" b="1" dirty="0"/>
          </a:p>
        </p:txBody>
      </p:sp>
      <p:sp>
        <p:nvSpPr>
          <p:cNvPr id="3" name="Content Placeholder 2"/>
          <p:cNvSpPr>
            <a:spLocks noGrp="1"/>
          </p:cNvSpPr>
          <p:nvPr>
            <p:ph idx="1"/>
          </p:nvPr>
        </p:nvSpPr>
        <p:spPr>
          <a:xfrm>
            <a:off x="685801" y="1575582"/>
            <a:ext cx="10131425" cy="4979963"/>
          </a:xfrm>
        </p:spPr>
        <p:txBody>
          <a:bodyPr>
            <a:noAutofit/>
          </a:bodyPr>
          <a:lstStyle/>
          <a:p>
            <a:r>
              <a:rPr lang="en-US" sz="2000" dirty="0"/>
              <a:t>Import necessary modules</a:t>
            </a:r>
          </a:p>
          <a:p>
            <a:r>
              <a:rPr lang="en-US" sz="2000" dirty="0"/>
              <a:t>Reading and </a:t>
            </a:r>
            <a:r>
              <a:rPr lang="en-US" sz="2000" dirty="0" smtClean="0"/>
              <a:t>Analyzing </a:t>
            </a:r>
            <a:r>
              <a:rPr lang="en-US" sz="2000" dirty="0"/>
              <a:t>Data</a:t>
            </a:r>
          </a:p>
          <a:p>
            <a:r>
              <a:rPr lang="en-US" sz="2000" dirty="0" smtClean="0"/>
              <a:t>Data Cleaning</a:t>
            </a:r>
          </a:p>
          <a:p>
            <a:r>
              <a:rPr lang="en-US" sz="2000" dirty="0" smtClean="0"/>
              <a:t>Data Visualization</a:t>
            </a:r>
          </a:p>
          <a:p>
            <a:r>
              <a:rPr lang="en-US" sz="2000" dirty="0" smtClean="0"/>
              <a:t>Data Preparation</a:t>
            </a:r>
          </a:p>
          <a:p>
            <a:r>
              <a:rPr lang="en-US" sz="2000" dirty="0" smtClean="0"/>
              <a:t>Model Creation</a:t>
            </a:r>
          </a:p>
          <a:p>
            <a:r>
              <a:rPr lang="en-US" sz="2000" dirty="0" smtClean="0"/>
              <a:t>Model Evaluation</a:t>
            </a:r>
          </a:p>
          <a:p>
            <a:r>
              <a:rPr lang="en-US" sz="2000" dirty="0" smtClean="0"/>
              <a:t>Understanding ROC </a:t>
            </a:r>
            <a:r>
              <a:rPr lang="en-US" sz="2000" dirty="0" smtClean="0"/>
              <a:t>Curve &amp; Precision Trade-off</a:t>
            </a:r>
            <a:endParaRPr lang="en-US" sz="2000" dirty="0" smtClean="0"/>
          </a:p>
          <a:p>
            <a:r>
              <a:rPr lang="en-US" sz="2000" dirty="0" smtClean="0"/>
              <a:t>Finding optimal </a:t>
            </a:r>
            <a:r>
              <a:rPr lang="en-US" sz="2000" dirty="0" smtClean="0"/>
              <a:t>cutoff values</a:t>
            </a:r>
            <a:endParaRPr lang="en-US" sz="2000" dirty="0" smtClean="0"/>
          </a:p>
          <a:p>
            <a:r>
              <a:rPr lang="en-US" sz="2000" dirty="0" smtClean="0"/>
              <a:t>Predictions on Test dataset</a:t>
            </a:r>
            <a:endParaRPr lang="en-US" sz="2000" dirty="0"/>
          </a:p>
        </p:txBody>
      </p:sp>
    </p:spTree>
    <p:extLst>
      <p:ext uri="{BB962C8B-B14F-4D97-AF65-F5344CB8AC3E}">
        <p14:creationId xmlns:p14="http://schemas.microsoft.com/office/powerpoint/2010/main" val="336642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22252"/>
          </a:xfrm>
        </p:spPr>
        <p:txBody>
          <a:bodyPr/>
          <a:lstStyle/>
          <a:p>
            <a:r>
              <a:rPr lang="en-US" b="1" dirty="0" smtClean="0"/>
              <a:t>Steps to proceed</a:t>
            </a:r>
            <a:endParaRPr lang="en-US" b="1" dirty="0"/>
          </a:p>
        </p:txBody>
      </p:sp>
      <p:sp>
        <p:nvSpPr>
          <p:cNvPr id="3" name="Content Placeholder 2"/>
          <p:cNvSpPr>
            <a:spLocks noGrp="1"/>
          </p:cNvSpPr>
          <p:nvPr>
            <p:ph idx="1"/>
          </p:nvPr>
        </p:nvSpPr>
        <p:spPr>
          <a:xfrm>
            <a:off x="685801" y="1463040"/>
            <a:ext cx="10131425" cy="4642337"/>
          </a:xfrm>
        </p:spPr>
        <p:txBody>
          <a:bodyPr>
            <a:normAutofit/>
          </a:bodyPr>
          <a:lstStyle/>
          <a:p>
            <a:r>
              <a:rPr lang="en-US" sz="2000" dirty="0" smtClean="0"/>
              <a:t>Firstly import the necessary modules required for model building.</a:t>
            </a:r>
          </a:p>
          <a:p>
            <a:r>
              <a:rPr lang="en-US" sz="2000" dirty="0" smtClean="0"/>
              <a:t>Next </a:t>
            </a:r>
            <a:r>
              <a:rPr lang="en-US" sz="2000" dirty="0"/>
              <a:t>we need to analyze the data of the given excel like checking column </a:t>
            </a:r>
            <a:r>
              <a:rPr lang="en-US" sz="2000" dirty="0" smtClean="0"/>
              <a:t>headers, no of columns and their names with datatypes </a:t>
            </a:r>
            <a:r>
              <a:rPr lang="en-US" sz="2000" dirty="0"/>
              <a:t>etc.</a:t>
            </a:r>
          </a:p>
          <a:p>
            <a:r>
              <a:rPr lang="en-US" sz="2000" dirty="0"/>
              <a:t>Check the shape of the data frame. </a:t>
            </a:r>
            <a:endParaRPr lang="en-US" sz="2000" dirty="0" smtClean="0"/>
          </a:p>
          <a:p>
            <a:r>
              <a:rPr lang="en-US" sz="2000" dirty="0" smtClean="0"/>
              <a:t>Check </a:t>
            </a:r>
            <a:r>
              <a:rPr lang="en-US" sz="2000" dirty="0"/>
              <a:t>the </a:t>
            </a:r>
            <a:r>
              <a:rPr lang="en-US" sz="2000" dirty="0" smtClean="0"/>
              <a:t>number </a:t>
            </a:r>
            <a:r>
              <a:rPr lang="en-US" sz="2000" dirty="0"/>
              <a:t>of </a:t>
            </a:r>
            <a:r>
              <a:rPr lang="en-US" sz="2000" dirty="0" smtClean="0"/>
              <a:t>non-null </a:t>
            </a:r>
            <a:r>
              <a:rPr lang="en-US" sz="2000" dirty="0"/>
              <a:t>value </a:t>
            </a:r>
            <a:r>
              <a:rPr lang="en-US" sz="2000" dirty="0" smtClean="0"/>
              <a:t>rows </a:t>
            </a:r>
            <a:r>
              <a:rPr lang="en-US" sz="2000" dirty="0"/>
              <a:t>present in each and every column and also its data types using info() function.</a:t>
            </a:r>
          </a:p>
          <a:p>
            <a:r>
              <a:rPr lang="en-US" sz="2000" dirty="0"/>
              <a:t>Check the statistical information of data frame using describe() function.</a:t>
            </a:r>
          </a:p>
          <a:p>
            <a:r>
              <a:rPr lang="en-US" sz="2000" dirty="0"/>
              <a:t>First we need to check the percentage of null values of columns and drop the columns with </a:t>
            </a:r>
            <a:r>
              <a:rPr lang="en-US" sz="2000" dirty="0" smtClean="0"/>
              <a:t>40</a:t>
            </a:r>
            <a:r>
              <a:rPr lang="en-US" sz="2000" dirty="0"/>
              <a:t>% null </a:t>
            </a:r>
            <a:r>
              <a:rPr lang="en-US" sz="2000" dirty="0" smtClean="0"/>
              <a:t>value percentage </a:t>
            </a:r>
            <a:r>
              <a:rPr lang="en-US" sz="2000" dirty="0"/>
              <a:t>as their presence does impact the statistics</a:t>
            </a:r>
            <a:r>
              <a:rPr lang="en-US" sz="2000" dirty="0" smtClean="0"/>
              <a:t>.</a:t>
            </a:r>
          </a:p>
          <a:p>
            <a:r>
              <a:rPr lang="en-US" sz="2000" dirty="0" smtClean="0"/>
              <a:t>Drop </a:t>
            </a:r>
            <a:r>
              <a:rPr lang="en-US" sz="2000" dirty="0"/>
              <a:t>the highly skewed </a:t>
            </a:r>
            <a:r>
              <a:rPr lang="en-US" sz="2000" dirty="0" smtClean="0"/>
              <a:t>columns </a:t>
            </a:r>
            <a:r>
              <a:rPr lang="en-US" sz="2000" dirty="0"/>
              <a:t>as their presence does impact the </a:t>
            </a:r>
            <a:r>
              <a:rPr lang="en-US" sz="2000" dirty="0" smtClean="0"/>
              <a:t>statistics.</a:t>
            </a:r>
            <a:endParaRPr lang="en-US" sz="2000" dirty="0"/>
          </a:p>
        </p:txBody>
      </p:sp>
    </p:spTree>
    <p:extLst>
      <p:ext uri="{BB962C8B-B14F-4D97-AF65-F5344CB8AC3E}">
        <p14:creationId xmlns:p14="http://schemas.microsoft.com/office/powerpoint/2010/main" val="325198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67507"/>
          </a:xfrm>
        </p:spPr>
        <p:txBody>
          <a:bodyPr/>
          <a:lstStyle/>
          <a:p>
            <a:r>
              <a:rPr lang="en-US" b="1" dirty="0" smtClean="0"/>
              <a:t>Steps to proceed</a:t>
            </a:r>
            <a:endParaRPr lang="en-US" b="1" dirty="0"/>
          </a:p>
        </p:txBody>
      </p:sp>
      <p:sp>
        <p:nvSpPr>
          <p:cNvPr id="3" name="Content Placeholder 2"/>
          <p:cNvSpPr>
            <a:spLocks noGrp="1"/>
          </p:cNvSpPr>
          <p:nvPr>
            <p:ph idx="1"/>
          </p:nvPr>
        </p:nvSpPr>
        <p:spPr>
          <a:xfrm>
            <a:off x="685801" y="1477108"/>
            <a:ext cx="10131425" cy="4979963"/>
          </a:xfrm>
        </p:spPr>
        <p:txBody>
          <a:bodyPr>
            <a:normAutofit fontScale="92500" lnSpcReduction="10000"/>
          </a:bodyPr>
          <a:lstStyle/>
          <a:p>
            <a:endParaRPr lang="en-US" sz="2000" dirty="0" smtClean="0"/>
          </a:p>
          <a:p>
            <a:r>
              <a:rPr lang="en-US" sz="2200" dirty="0" smtClean="0"/>
              <a:t>Remaining </a:t>
            </a:r>
            <a:r>
              <a:rPr lang="en-US" sz="2200" dirty="0"/>
              <a:t>columns who have less percentage of null values , we will impute the columns with Mean()/Median() – Numerical columns and Mode() – Categorical columns</a:t>
            </a:r>
            <a:r>
              <a:rPr lang="en-US" sz="2200" dirty="0" smtClean="0"/>
              <a:t>.</a:t>
            </a:r>
          </a:p>
          <a:p>
            <a:r>
              <a:rPr lang="en-US" sz="2200" dirty="0" smtClean="0"/>
              <a:t>After removing all the null values from the data, reset the index and create the data into a new data frame.</a:t>
            </a:r>
          </a:p>
          <a:p>
            <a:r>
              <a:rPr lang="en-US" sz="2200" dirty="0"/>
              <a:t>Irrelevant columns are dropped because they are not meant for analysis if required.</a:t>
            </a:r>
          </a:p>
          <a:p>
            <a:r>
              <a:rPr lang="en-US" sz="2200" dirty="0"/>
              <a:t>Identify the Outliers using boxplot, if any outliers calculate the IQR for them, calculate the upper bounds and lower bounds.</a:t>
            </a:r>
          </a:p>
          <a:p>
            <a:pPr marL="0" indent="0" algn="ctr">
              <a:buNone/>
            </a:pPr>
            <a:r>
              <a:rPr lang="en-US" sz="2200" dirty="0"/>
              <a:t>IQR=Q3-Q1 ; </a:t>
            </a:r>
          </a:p>
          <a:p>
            <a:pPr marL="0" indent="0" algn="ctr">
              <a:buNone/>
            </a:pPr>
            <a:r>
              <a:rPr lang="en-US" sz="2200" dirty="0" err="1"/>
              <a:t>lower_bound</a:t>
            </a:r>
            <a:r>
              <a:rPr lang="en-US" sz="2200" dirty="0"/>
              <a:t>=Q1-1.5*IQR ; </a:t>
            </a:r>
          </a:p>
          <a:p>
            <a:pPr marL="0" indent="0" algn="ctr">
              <a:buNone/>
            </a:pPr>
            <a:r>
              <a:rPr lang="en-US" sz="2200" dirty="0" err="1"/>
              <a:t>upper_bound</a:t>
            </a:r>
            <a:r>
              <a:rPr lang="en-US" sz="2200" dirty="0"/>
              <a:t>=Q3+1.5*IQR </a:t>
            </a:r>
          </a:p>
          <a:p>
            <a:pPr marL="0" indent="0" algn="ctr">
              <a:buNone/>
            </a:pPr>
            <a:r>
              <a:rPr lang="en-US" sz="2200" dirty="0"/>
              <a:t>   app[col]=</a:t>
            </a:r>
            <a:r>
              <a:rPr lang="en-US" sz="2200" dirty="0" err="1"/>
              <a:t>np.where</a:t>
            </a:r>
            <a:r>
              <a:rPr lang="en-US" sz="2200" dirty="0"/>
              <a:t>(app[col]&gt;</a:t>
            </a:r>
            <a:r>
              <a:rPr lang="en-US" sz="2200" dirty="0" err="1"/>
              <a:t>upper_bound,upper_bound,app</a:t>
            </a:r>
            <a:r>
              <a:rPr lang="en-US" sz="2200" dirty="0"/>
              <a:t>[col])</a:t>
            </a:r>
          </a:p>
          <a:p>
            <a:pPr marL="0" indent="0" algn="ctr">
              <a:buNone/>
            </a:pPr>
            <a:r>
              <a:rPr lang="en-US" sz="2200" dirty="0"/>
              <a:t>  app[col]=</a:t>
            </a:r>
            <a:r>
              <a:rPr lang="en-US" sz="2200" dirty="0" err="1"/>
              <a:t>np.where</a:t>
            </a:r>
            <a:r>
              <a:rPr lang="en-US" sz="2200" dirty="0"/>
              <a:t>(app[col]&lt;</a:t>
            </a:r>
            <a:r>
              <a:rPr lang="en-US" sz="2200" dirty="0" err="1"/>
              <a:t>lower_bound,lower_bound,app</a:t>
            </a:r>
            <a:r>
              <a:rPr lang="en-US" sz="2200" dirty="0"/>
              <a:t>[col])</a:t>
            </a:r>
          </a:p>
          <a:p>
            <a:endParaRPr lang="en-US" dirty="0"/>
          </a:p>
          <a:p>
            <a:endParaRPr lang="en-US" dirty="0"/>
          </a:p>
        </p:txBody>
      </p:sp>
    </p:spTree>
    <p:extLst>
      <p:ext uri="{BB962C8B-B14F-4D97-AF65-F5344CB8AC3E}">
        <p14:creationId xmlns:p14="http://schemas.microsoft.com/office/powerpoint/2010/main" val="25334189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951914"/>
          </a:xfrm>
        </p:spPr>
        <p:txBody>
          <a:bodyPr/>
          <a:lstStyle/>
          <a:p>
            <a:r>
              <a:rPr lang="en-US" b="1" dirty="0" smtClean="0"/>
              <a:t>Steps to proceed</a:t>
            </a:r>
            <a:endParaRPr lang="en-US" b="1" dirty="0"/>
          </a:p>
        </p:txBody>
      </p:sp>
      <p:sp>
        <p:nvSpPr>
          <p:cNvPr id="3" name="Content Placeholder 2"/>
          <p:cNvSpPr>
            <a:spLocks noGrp="1"/>
          </p:cNvSpPr>
          <p:nvPr>
            <p:ph idx="1"/>
          </p:nvPr>
        </p:nvSpPr>
        <p:spPr>
          <a:xfrm>
            <a:off x="685801" y="1800665"/>
            <a:ext cx="10131425" cy="3990535"/>
          </a:xfrm>
        </p:spPr>
        <p:txBody>
          <a:bodyPr/>
          <a:lstStyle/>
          <a:p>
            <a:r>
              <a:rPr lang="en-US" sz="2000" dirty="0"/>
              <a:t>Segregate all the columns of data frame based on this data type into Categorical and Numerical Variables for Data Visualization using MatplotLib and seaborn libraries.</a:t>
            </a:r>
          </a:p>
          <a:p>
            <a:r>
              <a:rPr lang="en-US" sz="2000" dirty="0"/>
              <a:t>Now Univariate Analysis is done on the Categorical variables using BAR Plot and it is also done on the Numerical variables using HIST Plot and their insights are taken accordingly.</a:t>
            </a:r>
          </a:p>
          <a:p>
            <a:r>
              <a:rPr lang="en-US" sz="2000" dirty="0"/>
              <a:t>Bivariate Analysis is done using </a:t>
            </a:r>
            <a:r>
              <a:rPr lang="en-US" sz="2000" dirty="0" smtClean="0"/>
              <a:t>COUNT </a:t>
            </a:r>
            <a:r>
              <a:rPr lang="en-US" sz="2000" dirty="0"/>
              <a:t>Plot </a:t>
            </a:r>
            <a:r>
              <a:rPr lang="en-US" sz="2000" dirty="0" smtClean="0"/>
              <a:t>with respective to Target feature – Converted for categorical features and </a:t>
            </a:r>
            <a:r>
              <a:rPr lang="en-US" sz="2000" dirty="0"/>
              <a:t>their insights are taken</a:t>
            </a:r>
            <a:r>
              <a:rPr lang="en-US" sz="2000" dirty="0" smtClean="0"/>
              <a:t>.</a:t>
            </a:r>
          </a:p>
          <a:p>
            <a:r>
              <a:rPr lang="en-US" sz="2000" dirty="0"/>
              <a:t>Bivariate Analysis is done </a:t>
            </a:r>
            <a:r>
              <a:rPr lang="en-US" sz="2000" dirty="0" smtClean="0"/>
              <a:t>using PAIR plot for numerical features.</a:t>
            </a:r>
            <a:endParaRPr lang="en-US" sz="2000" dirty="0"/>
          </a:p>
          <a:p>
            <a:r>
              <a:rPr lang="en-US" sz="2000" dirty="0"/>
              <a:t>Multivariate Analysis is done between Continuous Numerical Variables using Heat Maps</a:t>
            </a:r>
            <a:r>
              <a:rPr lang="en-US" sz="2000" dirty="0" smtClean="0"/>
              <a:t>.</a:t>
            </a:r>
            <a:endParaRPr lang="en-US" sz="2000" dirty="0"/>
          </a:p>
          <a:p>
            <a:endParaRPr lang="en-US" dirty="0"/>
          </a:p>
        </p:txBody>
      </p:sp>
    </p:spTree>
    <p:extLst>
      <p:ext uri="{BB962C8B-B14F-4D97-AF65-F5344CB8AC3E}">
        <p14:creationId xmlns:p14="http://schemas.microsoft.com/office/powerpoint/2010/main" val="2665545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08185"/>
          </a:xfrm>
        </p:spPr>
        <p:txBody>
          <a:bodyPr/>
          <a:lstStyle/>
          <a:p>
            <a:r>
              <a:rPr lang="en-US" b="1" dirty="0" smtClean="0"/>
              <a:t>Univariate analysis</a:t>
            </a:r>
            <a:endParaRPr lang="en-US" b="1" dirty="0"/>
          </a:p>
        </p:txBody>
      </p:sp>
      <p:sp>
        <p:nvSpPr>
          <p:cNvPr id="5" name="Content Placeholder 4"/>
          <p:cNvSpPr>
            <a:spLocks noGrp="1"/>
          </p:cNvSpPr>
          <p:nvPr>
            <p:ph idx="1"/>
          </p:nvPr>
        </p:nvSpPr>
        <p:spPr>
          <a:xfrm>
            <a:off x="685801" y="1491175"/>
            <a:ext cx="10554285" cy="4529797"/>
          </a:xfrm>
        </p:spPr>
        <p:txBody>
          <a:bodyPr/>
          <a:lstStyle/>
          <a:p>
            <a:r>
              <a:rPr lang="en-US" sz="2000" dirty="0" smtClean="0"/>
              <a:t>The univariate analysis is done for all the categorical features of the Leads Data.</a:t>
            </a:r>
          </a:p>
          <a:p>
            <a:r>
              <a:rPr lang="en-US" sz="2000" dirty="0" smtClean="0"/>
              <a:t>For example Newspaper Article, X Education Forums columns</a:t>
            </a:r>
            <a:endParaRPr lang="en-US" dirty="0"/>
          </a:p>
          <a:p>
            <a:endParaRPr lang="en-US" dirty="0" smtClean="0"/>
          </a:p>
          <a:p>
            <a:endParaRPr lang="en-US" dirty="0"/>
          </a:p>
          <a:p>
            <a:endParaRPr lang="en-US" dirty="0" smtClean="0"/>
          </a:p>
          <a:p>
            <a:endParaRPr lang="en-US" dirty="0"/>
          </a:p>
          <a:p>
            <a:endParaRPr lang="en-US" sz="2000" dirty="0" smtClean="0"/>
          </a:p>
          <a:p>
            <a:endParaRPr lang="en-US" sz="2000" dirty="0" smtClean="0"/>
          </a:p>
          <a:p>
            <a:r>
              <a:rPr lang="en-US" sz="2000" dirty="0" smtClean="0"/>
              <a:t>These 2 columns are highly skewed.</a:t>
            </a:r>
          </a:p>
          <a:p>
            <a:r>
              <a:rPr lang="en-US" sz="2000" dirty="0" smtClean="0"/>
              <a:t>These can be dropped.</a:t>
            </a:r>
          </a:p>
          <a:p>
            <a:endParaRPr lang="en-US" dirty="0"/>
          </a:p>
        </p:txBody>
      </p:sp>
      <p:pic>
        <p:nvPicPr>
          <p:cNvPr id="6" name="Picture 5"/>
          <p:cNvPicPr>
            <a:picLocks noChangeAspect="1"/>
          </p:cNvPicPr>
          <p:nvPr/>
        </p:nvPicPr>
        <p:blipFill>
          <a:blip r:embed="rId2"/>
          <a:stretch>
            <a:fillRect/>
          </a:stretch>
        </p:blipFill>
        <p:spPr>
          <a:xfrm>
            <a:off x="854614" y="2499360"/>
            <a:ext cx="4705350" cy="2208922"/>
          </a:xfrm>
          <a:prstGeom prst="rect">
            <a:avLst/>
          </a:prstGeom>
        </p:spPr>
      </p:pic>
      <p:pic>
        <p:nvPicPr>
          <p:cNvPr id="7" name="Picture 6"/>
          <p:cNvPicPr>
            <a:picLocks noChangeAspect="1"/>
          </p:cNvPicPr>
          <p:nvPr/>
        </p:nvPicPr>
        <p:blipFill>
          <a:blip r:embed="rId3"/>
          <a:stretch>
            <a:fillRect/>
          </a:stretch>
        </p:blipFill>
        <p:spPr>
          <a:xfrm>
            <a:off x="5728778" y="2702904"/>
            <a:ext cx="6003678" cy="3458745"/>
          </a:xfrm>
          <a:prstGeom prst="rect">
            <a:avLst/>
          </a:prstGeom>
        </p:spPr>
      </p:pic>
    </p:spTree>
    <p:extLst>
      <p:ext uri="{BB962C8B-B14F-4D97-AF65-F5344CB8AC3E}">
        <p14:creationId xmlns:p14="http://schemas.microsoft.com/office/powerpoint/2010/main" val="2636251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148863"/>
          </a:xfrm>
        </p:spPr>
        <p:txBody>
          <a:bodyPr/>
          <a:lstStyle/>
          <a:p>
            <a:r>
              <a:rPr lang="en-US" b="1" dirty="0" smtClean="0"/>
              <a:t>Univariate analysis</a:t>
            </a:r>
            <a:endParaRPr lang="en-US" b="1" dirty="0"/>
          </a:p>
        </p:txBody>
      </p:sp>
      <p:sp>
        <p:nvSpPr>
          <p:cNvPr id="3" name="Content Placeholder 2"/>
          <p:cNvSpPr>
            <a:spLocks noGrp="1"/>
          </p:cNvSpPr>
          <p:nvPr>
            <p:ph idx="1"/>
          </p:nvPr>
        </p:nvSpPr>
        <p:spPr>
          <a:xfrm>
            <a:off x="685801" y="1758463"/>
            <a:ext cx="10131425" cy="4032738"/>
          </a:xfrm>
        </p:spPr>
        <p:txBody>
          <a:bodyPr>
            <a:normAutofit lnSpcReduction="10000"/>
          </a:bodyPr>
          <a:lstStyle/>
          <a:p>
            <a:endParaRPr lang="en-US" dirty="0" smtClean="0"/>
          </a:p>
          <a:p>
            <a:pPr marL="0" indent="0">
              <a:buNone/>
            </a:pPr>
            <a:endParaRPr lang="en-US" dirty="0" smtClean="0"/>
          </a:p>
          <a:p>
            <a:r>
              <a:rPr lang="en-US" sz="2000" dirty="0" smtClean="0"/>
              <a:t>For example Lead Origin, Lead Source columns</a:t>
            </a:r>
          </a:p>
          <a:p>
            <a:endParaRPr lang="en-US" dirty="0"/>
          </a:p>
          <a:p>
            <a:endParaRPr lang="en-US" dirty="0" smtClean="0"/>
          </a:p>
          <a:p>
            <a:endParaRPr lang="en-US" dirty="0" smtClean="0"/>
          </a:p>
          <a:p>
            <a:endParaRPr lang="en-US" dirty="0" smtClean="0"/>
          </a:p>
          <a:p>
            <a:pPr marL="0" indent="0">
              <a:buNone/>
            </a:pPr>
            <a:endParaRPr lang="en-US" dirty="0" smtClean="0"/>
          </a:p>
          <a:p>
            <a:endParaRPr lang="en-US" sz="2000" dirty="0" smtClean="0"/>
          </a:p>
          <a:p>
            <a:r>
              <a:rPr lang="en-US" sz="2000" dirty="0" smtClean="0"/>
              <a:t>Columns with different counts.</a:t>
            </a:r>
          </a:p>
          <a:p>
            <a:endParaRPr lang="en-US" dirty="0" smtClean="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854539" y="2475915"/>
            <a:ext cx="3830003" cy="1868510"/>
          </a:xfrm>
          <a:prstGeom prst="rect">
            <a:avLst/>
          </a:prstGeom>
        </p:spPr>
      </p:pic>
      <p:pic>
        <p:nvPicPr>
          <p:cNvPr id="5" name="Picture 4"/>
          <p:cNvPicPr>
            <a:picLocks noChangeAspect="1"/>
          </p:cNvPicPr>
          <p:nvPr/>
        </p:nvPicPr>
        <p:blipFill>
          <a:blip r:embed="rId3"/>
          <a:stretch>
            <a:fillRect/>
          </a:stretch>
        </p:blipFill>
        <p:spPr>
          <a:xfrm>
            <a:off x="4853280" y="2775658"/>
            <a:ext cx="6907311" cy="3228975"/>
          </a:xfrm>
          <a:prstGeom prst="rect">
            <a:avLst/>
          </a:prstGeom>
        </p:spPr>
      </p:pic>
    </p:spTree>
    <p:extLst>
      <p:ext uri="{BB962C8B-B14F-4D97-AF65-F5344CB8AC3E}">
        <p14:creationId xmlns:p14="http://schemas.microsoft.com/office/powerpoint/2010/main" val="710471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695</TotalTime>
  <Words>1230</Words>
  <Application>Microsoft Office PowerPoint</Application>
  <PresentationFormat>Widescreen</PresentationFormat>
  <Paragraphs>229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Celestial</vt:lpstr>
      <vt:lpstr>Lead scoring case study</vt:lpstr>
      <vt:lpstr>Problem statement</vt:lpstr>
      <vt:lpstr>Business outcome</vt:lpstr>
      <vt:lpstr>Steps to proceed</vt:lpstr>
      <vt:lpstr>Steps to proceed</vt:lpstr>
      <vt:lpstr>Steps to proceed</vt:lpstr>
      <vt:lpstr>Steps to proceed</vt:lpstr>
      <vt:lpstr>Univariate analysis</vt:lpstr>
      <vt:lpstr>Univariate analysis</vt:lpstr>
      <vt:lpstr>Bivariate analysis</vt:lpstr>
      <vt:lpstr>Bivariate analysis</vt:lpstr>
      <vt:lpstr>Bivariate analysis</vt:lpstr>
      <vt:lpstr>Multi-variate analysis</vt:lpstr>
      <vt:lpstr>Data preparation</vt:lpstr>
      <vt:lpstr>Model building</vt:lpstr>
      <vt:lpstr>Model building</vt:lpstr>
      <vt:lpstr>Model evaluation</vt:lpstr>
      <vt:lpstr>Model Evaluation</vt:lpstr>
      <vt:lpstr>Model evaluation</vt:lpstr>
      <vt:lpstr>Predictions on test dataset</vt:lpstr>
      <vt:lpstr>Predictions on test dataset</vt:lpstr>
      <vt:lpstr>conclusion</vt:lpstr>
      <vt:lpstr>Thank you</vt:lpstr>
    </vt:vector>
  </TitlesOfParts>
  <Company>Manappuram Finance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Manappuram Finance Limited</dc:creator>
  <cp:lastModifiedBy>Manappuram Finance Limited</cp:lastModifiedBy>
  <cp:revision>78</cp:revision>
  <dcterms:created xsi:type="dcterms:W3CDTF">2024-08-14T14:42:52Z</dcterms:created>
  <dcterms:modified xsi:type="dcterms:W3CDTF">2024-08-18T04:05:43Z</dcterms:modified>
</cp:coreProperties>
</file>