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83" r:id="rId8"/>
    <p:sldId id="265" r:id="rId9"/>
    <p:sldId id="267" r:id="rId10"/>
    <p:sldId id="269" r:id="rId11"/>
    <p:sldId id="270" r:id="rId12"/>
    <p:sldId id="271" r:id="rId13"/>
    <p:sldId id="272" r:id="rId14"/>
    <p:sldId id="273" r:id="rId15"/>
    <p:sldId id="274" r:id="rId16"/>
    <p:sldId id="275" r:id="rId17"/>
    <p:sldId id="277" r:id="rId18"/>
    <p:sldId id="276" r:id="rId19"/>
    <p:sldId id="278" r:id="rId20"/>
    <p:sldId id="279" r:id="rId21"/>
    <p:sldId id="280" r:id="rId22"/>
    <p:sldId id="282" r:id="rId23"/>
    <p:sldId id="281" r:id="rId24"/>
    <p:sldId id="285" r:id="rId25"/>
    <p:sldId id="286" r:id="rId26"/>
    <p:sldId id="287" r:id="rId27"/>
    <p:sldId id="288" r:id="rId28"/>
    <p:sldId id="289" r:id="rId29"/>
    <p:sldId id="290" r:id="rId30"/>
    <p:sldId id="291" r:id="rId31"/>
    <p:sldId id="292" r:id="rId32"/>
    <p:sldId id="294" r:id="rId33"/>
    <p:sldId id="295" r:id="rId34"/>
    <p:sldId id="296" r:id="rId35"/>
    <p:sldId id="297" r:id="rId36"/>
    <p:sldId id="298" r:id="rId37"/>
    <p:sldId id="299" r:id="rId38"/>
    <p:sldId id="301" r:id="rId39"/>
    <p:sldId id="302" r:id="rId40"/>
    <p:sldId id="309" r:id="rId41"/>
    <p:sldId id="310" r:id="rId42"/>
    <p:sldId id="311" r:id="rId43"/>
    <p:sldId id="312" r:id="rId44"/>
    <p:sldId id="303" r:id="rId45"/>
    <p:sldId id="313" r:id="rId46"/>
    <p:sldId id="314" r:id="rId47"/>
    <p:sldId id="304" r:id="rId48"/>
    <p:sldId id="305"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8" d="100"/>
          <a:sy n="68"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t>EXPLORATORY DATA ANALYSIS </a:t>
            </a:r>
            <a:r>
              <a:rPr lang="en-US" b="1" dirty="0" smtClean="0"/>
              <a:t/>
            </a:r>
            <a:br>
              <a:rPr lang="en-US" b="1" dirty="0" smtClean="0"/>
            </a:br>
            <a:r>
              <a:rPr lang="en-US" sz="4000" b="1" dirty="0" smtClean="0"/>
              <a:t>Credit Assignment</a:t>
            </a:r>
            <a:endParaRPr lang="en-US" sz="4000" b="1" dirty="0"/>
          </a:p>
        </p:txBody>
      </p:sp>
      <p:sp>
        <p:nvSpPr>
          <p:cNvPr id="3" name="Subtitle 2"/>
          <p:cNvSpPr>
            <a:spLocks noGrp="1"/>
          </p:cNvSpPr>
          <p:nvPr>
            <p:ph type="subTitle" idx="1"/>
          </p:nvPr>
        </p:nvSpPr>
        <p:spPr/>
        <p:txBody>
          <a:bodyPr/>
          <a:lstStyle/>
          <a:p>
            <a:r>
              <a:rPr lang="en-US" sz="2000" b="1" dirty="0" smtClean="0"/>
              <a:t>UPGRAD &amp; IIITB</a:t>
            </a:r>
            <a:r>
              <a:rPr lang="en-US" sz="2000" b="1" dirty="0" smtClean="0"/>
              <a:t>, </a:t>
            </a:r>
            <a:r>
              <a:rPr lang="en-US" sz="2000" b="1" dirty="0" smtClean="0"/>
              <a:t>DATA SCIENCE DSC65 </a:t>
            </a:r>
            <a:r>
              <a:rPr lang="en-US" sz="2000" b="1" dirty="0" smtClean="0"/>
              <a:t>– FEB </a:t>
            </a:r>
            <a:r>
              <a:rPr lang="en-US" sz="2000" b="1" dirty="0" smtClean="0"/>
              <a:t>2024</a:t>
            </a:r>
          </a:p>
          <a:p>
            <a:r>
              <a:rPr lang="en-US" sz="3200" dirty="0"/>
              <a:t>By G b </a:t>
            </a:r>
            <a:r>
              <a:rPr lang="en-US" sz="3200" dirty="0" smtClean="0"/>
              <a:t>shruthI</a:t>
            </a:r>
            <a:endParaRPr lang="en-US" sz="3200" dirty="0"/>
          </a:p>
        </p:txBody>
      </p:sp>
    </p:spTree>
    <p:extLst>
      <p:ext uri="{BB962C8B-B14F-4D97-AF65-F5344CB8AC3E}">
        <p14:creationId xmlns:p14="http://schemas.microsoft.com/office/powerpoint/2010/main" val="406460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536272" cy="369332"/>
          </a:xfrm>
          <a:prstGeom prst="rect">
            <a:avLst/>
          </a:prstGeom>
        </p:spPr>
        <p:txBody>
          <a:bodyPr wrap="none">
            <a:spAutoFit/>
          </a:bodyPr>
          <a:lstStyle/>
          <a:p>
            <a:r>
              <a:rPr lang="en-US" b="1" dirty="0" smtClean="0"/>
              <a:t>NAME_CONTRACT_TYPE</a:t>
            </a:r>
            <a:endParaRPr lang="en-US" b="1" dirty="0"/>
          </a:p>
        </p:txBody>
      </p:sp>
      <p:pic>
        <p:nvPicPr>
          <p:cNvPr id="3" name="Picture 2"/>
          <p:cNvPicPr>
            <a:picLocks noChangeAspect="1"/>
          </p:cNvPicPr>
          <p:nvPr/>
        </p:nvPicPr>
        <p:blipFill>
          <a:blip r:embed="rId2"/>
          <a:stretch>
            <a:fillRect/>
          </a:stretch>
        </p:blipFill>
        <p:spPr>
          <a:xfrm>
            <a:off x="1294228" y="1002689"/>
            <a:ext cx="7937109" cy="4219575"/>
          </a:xfrm>
          <a:prstGeom prst="rect">
            <a:avLst/>
          </a:prstGeom>
        </p:spPr>
      </p:pic>
      <p:sp>
        <p:nvSpPr>
          <p:cNvPr id="4" name="Rectangle 3"/>
          <p:cNvSpPr/>
          <p:nvPr/>
        </p:nvSpPr>
        <p:spPr>
          <a:xfrm>
            <a:off x="420049" y="5424826"/>
            <a:ext cx="10777834" cy="923330"/>
          </a:xfrm>
          <a:prstGeom prst="rect">
            <a:avLst/>
          </a:prstGeom>
        </p:spPr>
        <p:txBody>
          <a:bodyPr wrap="square">
            <a:spAutoFit/>
          </a:bodyPr>
          <a:lstStyle/>
          <a:p>
            <a:r>
              <a:rPr lang="en-US" b="1" dirty="0"/>
              <a:t>INSIGHTS:</a:t>
            </a:r>
            <a:endParaRPr lang="en-US" dirty="0"/>
          </a:p>
          <a:p>
            <a:r>
              <a:rPr lang="en-US" dirty="0"/>
              <a:t>1. Firstly, Among Non-Defaulters, i.e., TARGET == 0, Cash loans are in higher number than Revolving loans.</a:t>
            </a:r>
            <a:br>
              <a:rPr lang="en-US" dirty="0"/>
            </a:br>
            <a:r>
              <a:rPr lang="en-US" dirty="0"/>
              <a:t>2. Next, Among Defaulters, i.e., TARGET == 1, Here also the Cash loans are in higher number than Revolving loans.</a:t>
            </a:r>
          </a:p>
        </p:txBody>
      </p:sp>
    </p:spTree>
    <p:extLst>
      <p:ext uri="{BB962C8B-B14F-4D97-AF65-F5344CB8AC3E}">
        <p14:creationId xmlns:p14="http://schemas.microsoft.com/office/powerpoint/2010/main" val="71941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1809278" cy="369332"/>
          </a:xfrm>
          <a:prstGeom prst="rect">
            <a:avLst/>
          </a:prstGeom>
        </p:spPr>
        <p:txBody>
          <a:bodyPr wrap="none">
            <a:spAutoFit/>
          </a:bodyPr>
          <a:lstStyle/>
          <a:p>
            <a:r>
              <a:rPr lang="en-US" b="1" dirty="0" smtClean="0"/>
              <a:t>FLAG_OWN_CAR</a:t>
            </a:r>
            <a:endParaRPr lang="en-US" b="1" dirty="0"/>
          </a:p>
        </p:txBody>
      </p:sp>
      <p:sp>
        <p:nvSpPr>
          <p:cNvPr id="4" name="Rectangle 3"/>
          <p:cNvSpPr/>
          <p:nvPr/>
        </p:nvSpPr>
        <p:spPr>
          <a:xfrm>
            <a:off x="420049" y="5424826"/>
            <a:ext cx="10552751" cy="923330"/>
          </a:xfrm>
          <a:prstGeom prst="rect">
            <a:avLst/>
          </a:prstGeom>
        </p:spPr>
        <p:txBody>
          <a:bodyPr wrap="square">
            <a:spAutoFit/>
          </a:bodyPr>
          <a:lstStyle/>
          <a:p>
            <a:r>
              <a:rPr lang="en-US" b="1" dirty="0"/>
              <a:t>INSIGHTS:</a:t>
            </a:r>
            <a:endParaRPr lang="en-US" dirty="0"/>
          </a:p>
          <a:p>
            <a:r>
              <a:rPr lang="en-US" dirty="0"/>
              <a:t>1.Firstly, Among Non-Defaulters, i.e., TARGET == 0, Maximum of them are not having a own car with them</a:t>
            </a:r>
            <a:r>
              <a:rPr lang="en-US" dirty="0" smtClean="0"/>
              <a:t>.</a:t>
            </a:r>
            <a:r>
              <a:rPr lang="en-US" dirty="0"/>
              <a:t/>
            </a:r>
            <a:br>
              <a:rPr lang="en-US" dirty="0"/>
            </a:br>
            <a:r>
              <a:rPr lang="en-US" dirty="0"/>
              <a:t>2.Next, Among Defaulters, i.e., TARGET == 1, Here also Maximum of them are not having a own car with them.</a:t>
            </a:r>
          </a:p>
        </p:txBody>
      </p:sp>
      <p:pic>
        <p:nvPicPr>
          <p:cNvPr id="3" name="Picture 2"/>
          <p:cNvPicPr>
            <a:picLocks noChangeAspect="1"/>
          </p:cNvPicPr>
          <p:nvPr/>
        </p:nvPicPr>
        <p:blipFill>
          <a:blip r:embed="rId2"/>
          <a:stretch>
            <a:fillRect/>
          </a:stretch>
        </p:blipFill>
        <p:spPr>
          <a:xfrm>
            <a:off x="1153551" y="998806"/>
            <a:ext cx="8414311" cy="4173269"/>
          </a:xfrm>
          <a:prstGeom prst="rect">
            <a:avLst/>
          </a:prstGeom>
        </p:spPr>
      </p:pic>
    </p:spTree>
    <p:extLst>
      <p:ext uri="{BB962C8B-B14F-4D97-AF65-F5344CB8AC3E}">
        <p14:creationId xmlns:p14="http://schemas.microsoft.com/office/powerpoint/2010/main" val="3361386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111732" cy="369332"/>
          </a:xfrm>
          <a:prstGeom prst="rect">
            <a:avLst/>
          </a:prstGeom>
        </p:spPr>
        <p:txBody>
          <a:bodyPr wrap="none">
            <a:spAutoFit/>
          </a:bodyPr>
          <a:lstStyle/>
          <a:p>
            <a:r>
              <a:rPr lang="en-US" b="1" dirty="0" smtClean="0"/>
              <a:t>FLAG_OWN_REALTY</a:t>
            </a:r>
            <a:endParaRPr lang="en-US" b="1" dirty="0"/>
          </a:p>
        </p:txBody>
      </p:sp>
      <p:sp>
        <p:nvSpPr>
          <p:cNvPr id="4" name="Rectangle 3"/>
          <p:cNvSpPr/>
          <p:nvPr/>
        </p:nvSpPr>
        <p:spPr>
          <a:xfrm>
            <a:off x="420049" y="5424826"/>
            <a:ext cx="10735631" cy="923330"/>
          </a:xfrm>
          <a:prstGeom prst="rect">
            <a:avLst/>
          </a:prstGeom>
        </p:spPr>
        <p:txBody>
          <a:bodyPr wrap="square">
            <a:spAutoFit/>
          </a:bodyPr>
          <a:lstStyle/>
          <a:p>
            <a:r>
              <a:rPr lang="en-US" b="1" dirty="0"/>
              <a:t>INSIGHTS:</a:t>
            </a:r>
            <a:endParaRPr lang="en-US" dirty="0"/>
          </a:p>
          <a:p>
            <a:r>
              <a:rPr lang="en-US" dirty="0"/>
              <a:t>1.Firstly, Among Non-Defaulters, i.e., TARGET == 0, Maximum of them are having a own house with them</a:t>
            </a:r>
            <a:r>
              <a:rPr lang="en-US" dirty="0" smtClean="0"/>
              <a:t>.</a:t>
            </a:r>
            <a:r>
              <a:rPr lang="en-US" dirty="0"/>
              <a:t/>
            </a:r>
            <a:br>
              <a:rPr lang="en-US" dirty="0"/>
            </a:br>
            <a:r>
              <a:rPr lang="en-US" dirty="0"/>
              <a:t>2.Next, Among Defaulters, i.e., TARGET == 1, Here also Maximum of them are having a own house with them.</a:t>
            </a:r>
          </a:p>
        </p:txBody>
      </p:sp>
      <p:pic>
        <p:nvPicPr>
          <p:cNvPr id="5" name="Picture 4"/>
          <p:cNvPicPr>
            <a:picLocks noChangeAspect="1"/>
          </p:cNvPicPr>
          <p:nvPr/>
        </p:nvPicPr>
        <p:blipFill>
          <a:blip r:embed="rId2"/>
          <a:stretch>
            <a:fillRect/>
          </a:stretch>
        </p:blipFill>
        <p:spPr>
          <a:xfrm>
            <a:off x="1026942" y="942535"/>
            <a:ext cx="8512346" cy="4205947"/>
          </a:xfrm>
          <a:prstGeom prst="rect">
            <a:avLst/>
          </a:prstGeom>
        </p:spPr>
      </p:pic>
    </p:spTree>
    <p:extLst>
      <p:ext uri="{BB962C8B-B14F-4D97-AF65-F5344CB8AC3E}">
        <p14:creationId xmlns:p14="http://schemas.microsoft.com/office/powerpoint/2010/main" val="2161935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294154" cy="369332"/>
          </a:xfrm>
          <a:prstGeom prst="rect">
            <a:avLst/>
          </a:prstGeom>
        </p:spPr>
        <p:txBody>
          <a:bodyPr wrap="none">
            <a:spAutoFit/>
          </a:bodyPr>
          <a:lstStyle/>
          <a:p>
            <a:r>
              <a:rPr lang="en-US" b="1" dirty="0" smtClean="0"/>
              <a:t>NAME_INCOME_TYPE</a:t>
            </a:r>
            <a:endParaRPr lang="en-US" b="1" dirty="0"/>
          </a:p>
        </p:txBody>
      </p:sp>
      <p:sp>
        <p:nvSpPr>
          <p:cNvPr id="4" name="Rectangle 3"/>
          <p:cNvSpPr/>
          <p:nvPr/>
        </p:nvSpPr>
        <p:spPr>
          <a:xfrm>
            <a:off x="420049" y="5247029"/>
            <a:ext cx="11016985" cy="1477328"/>
          </a:xfrm>
          <a:prstGeom prst="rect">
            <a:avLst/>
          </a:prstGeom>
        </p:spPr>
        <p:txBody>
          <a:bodyPr wrap="square">
            <a:spAutoFit/>
          </a:bodyPr>
          <a:lstStyle/>
          <a:p>
            <a:r>
              <a:rPr lang="en-US" b="1" dirty="0"/>
              <a:t>INSIGHTS:</a:t>
            </a:r>
            <a:endParaRPr lang="en-US" dirty="0"/>
          </a:p>
          <a:p>
            <a:r>
              <a:rPr lang="en-US" dirty="0"/>
              <a:t>1.Firstly, Among Non-Defaulters, i.e., TARGET == 0, Working professionals are maximum followed by commercial associates</a:t>
            </a:r>
            <a:r>
              <a:rPr lang="en-US" dirty="0" smtClean="0"/>
              <a:t>.</a:t>
            </a:r>
            <a:r>
              <a:rPr lang="en-US" dirty="0"/>
              <a:t/>
            </a:r>
            <a:br>
              <a:rPr lang="en-US" dirty="0"/>
            </a:br>
            <a:r>
              <a:rPr lang="en-US" dirty="0"/>
              <a:t>2.Next, Among Defaulters, i.e., TARGET == 1, Here also Working professionals are maximum followed by commercial associates.</a:t>
            </a:r>
          </a:p>
        </p:txBody>
      </p:sp>
      <p:pic>
        <p:nvPicPr>
          <p:cNvPr id="3" name="Picture 2"/>
          <p:cNvPicPr>
            <a:picLocks noChangeAspect="1"/>
          </p:cNvPicPr>
          <p:nvPr/>
        </p:nvPicPr>
        <p:blipFill>
          <a:blip r:embed="rId2"/>
          <a:stretch>
            <a:fillRect/>
          </a:stretch>
        </p:blipFill>
        <p:spPr>
          <a:xfrm>
            <a:off x="787791" y="956603"/>
            <a:ext cx="8741971" cy="4120101"/>
          </a:xfrm>
          <a:prstGeom prst="rect">
            <a:avLst/>
          </a:prstGeom>
        </p:spPr>
      </p:pic>
    </p:spTree>
    <p:extLst>
      <p:ext uri="{BB962C8B-B14F-4D97-AF65-F5344CB8AC3E}">
        <p14:creationId xmlns:p14="http://schemas.microsoft.com/office/powerpoint/2010/main" val="1657792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625655" cy="369332"/>
          </a:xfrm>
          <a:prstGeom prst="rect">
            <a:avLst/>
          </a:prstGeom>
        </p:spPr>
        <p:txBody>
          <a:bodyPr wrap="none">
            <a:spAutoFit/>
          </a:bodyPr>
          <a:lstStyle/>
          <a:p>
            <a:r>
              <a:rPr lang="en-US" b="1" dirty="0" smtClean="0"/>
              <a:t>NAME_EDUCATION_TYPE</a:t>
            </a:r>
            <a:endParaRPr lang="en-US" b="1" dirty="0"/>
          </a:p>
        </p:txBody>
      </p:sp>
      <p:sp>
        <p:nvSpPr>
          <p:cNvPr id="4" name="Rectangle 3"/>
          <p:cNvSpPr/>
          <p:nvPr/>
        </p:nvSpPr>
        <p:spPr>
          <a:xfrm>
            <a:off x="420049" y="5212078"/>
            <a:ext cx="11354609" cy="1200329"/>
          </a:xfrm>
          <a:prstGeom prst="rect">
            <a:avLst/>
          </a:prstGeom>
        </p:spPr>
        <p:txBody>
          <a:bodyPr wrap="square">
            <a:spAutoFit/>
          </a:bodyPr>
          <a:lstStyle/>
          <a:p>
            <a:r>
              <a:rPr lang="en-US" b="1" dirty="0"/>
              <a:t>INSIGHTS:</a:t>
            </a:r>
            <a:endParaRPr lang="en-US" dirty="0"/>
          </a:p>
          <a:p>
            <a:r>
              <a:rPr lang="en-US" dirty="0"/>
              <a:t>1.Firstly, Among Non-Defaulters, i.e., TARGET == 0, Most of them are secondary education followed by higher education</a:t>
            </a:r>
            <a:r>
              <a:rPr lang="en-US" dirty="0" smtClean="0"/>
              <a:t>.</a:t>
            </a:r>
            <a:r>
              <a:rPr lang="en-US" dirty="0"/>
              <a:t/>
            </a:r>
            <a:br>
              <a:rPr lang="en-US" dirty="0"/>
            </a:br>
            <a:r>
              <a:rPr lang="en-US" dirty="0"/>
              <a:t>2.Next, Among Defaulters, i.e., TARGET == 1, Here also Most of them are secondary education followed by higher education.</a:t>
            </a:r>
          </a:p>
        </p:txBody>
      </p:sp>
      <p:pic>
        <p:nvPicPr>
          <p:cNvPr id="3" name="Picture 2"/>
          <p:cNvPicPr>
            <a:picLocks noChangeAspect="1"/>
          </p:cNvPicPr>
          <p:nvPr/>
        </p:nvPicPr>
        <p:blipFill>
          <a:blip r:embed="rId2"/>
          <a:stretch>
            <a:fillRect/>
          </a:stretch>
        </p:blipFill>
        <p:spPr>
          <a:xfrm>
            <a:off x="928467" y="890674"/>
            <a:ext cx="8653903" cy="4276578"/>
          </a:xfrm>
          <a:prstGeom prst="rect">
            <a:avLst/>
          </a:prstGeom>
        </p:spPr>
      </p:pic>
    </p:spTree>
    <p:extLst>
      <p:ext uri="{BB962C8B-B14F-4D97-AF65-F5344CB8AC3E}">
        <p14:creationId xmlns:p14="http://schemas.microsoft.com/office/powerpoint/2010/main" val="339812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411622" cy="369332"/>
          </a:xfrm>
          <a:prstGeom prst="rect">
            <a:avLst/>
          </a:prstGeom>
        </p:spPr>
        <p:txBody>
          <a:bodyPr wrap="none">
            <a:spAutoFit/>
          </a:bodyPr>
          <a:lstStyle/>
          <a:p>
            <a:r>
              <a:rPr lang="en-US" b="1" dirty="0" smtClean="0"/>
              <a:t>NAME_FAMILY_STATUS</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Most of them are Married</a:t>
            </a:r>
            <a:r>
              <a:rPr lang="en-US" dirty="0" smtClean="0"/>
              <a:t>.</a:t>
            </a:r>
            <a:r>
              <a:rPr lang="en-US" dirty="0"/>
              <a:t/>
            </a:r>
            <a:br>
              <a:rPr lang="en-US" dirty="0"/>
            </a:br>
            <a:r>
              <a:rPr lang="en-US" dirty="0"/>
              <a:t>2.Next, Among Defaulters, i.e., TARGET == 1, Here also Most of them are Married.</a:t>
            </a:r>
          </a:p>
        </p:txBody>
      </p:sp>
      <p:pic>
        <p:nvPicPr>
          <p:cNvPr id="3" name="Picture 2"/>
          <p:cNvPicPr>
            <a:picLocks noChangeAspect="1"/>
          </p:cNvPicPr>
          <p:nvPr/>
        </p:nvPicPr>
        <p:blipFill>
          <a:blip r:embed="rId2"/>
          <a:stretch>
            <a:fillRect/>
          </a:stretch>
        </p:blipFill>
        <p:spPr>
          <a:xfrm>
            <a:off x="1012874" y="914401"/>
            <a:ext cx="8469483" cy="4316766"/>
          </a:xfrm>
          <a:prstGeom prst="rect">
            <a:avLst/>
          </a:prstGeom>
        </p:spPr>
      </p:pic>
    </p:spTree>
    <p:extLst>
      <p:ext uri="{BB962C8B-B14F-4D97-AF65-F5344CB8AC3E}">
        <p14:creationId xmlns:p14="http://schemas.microsoft.com/office/powerpoint/2010/main" val="152028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412840" cy="369332"/>
          </a:xfrm>
          <a:prstGeom prst="rect">
            <a:avLst/>
          </a:prstGeom>
        </p:spPr>
        <p:txBody>
          <a:bodyPr wrap="none">
            <a:spAutoFit/>
          </a:bodyPr>
          <a:lstStyle/>
          <a:p>
            <a:r>
              <a:rPr lang="en-US" b="1" dirty="0" smtClean="0"/>
              <a:t>NAME_HOUSING_TYPE</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Most of them are living in House/Apartment</a:t>
            </a:r>
            <a:r>
              <a:rPr lang="en-US" dirty="0" smtClean="0"/>
              <a:t>.</a:t>
            </a:r>
            <a:r>
              <a:rPr lang="en-US" dirty="0"/>
              <a:t/>
            </a:r>
            <a:br>
              <a:rPr lang="en-US" dirty="0"/>
            </a:br>
            <a:r>
              <a:rPr lang="en-US" dirty="0"/>
              <a:t>2.Next, Among Defaulters, i.e., TARGET == 1, Here also Most of them are living in House/Apartment.</a:t>
            </a:r>
          </a:p>
        </p:txBody>
      </p:sp>
      <p:pic>
        <p:nvPicPr>
          <p:cNvPr id="5" name="Picture 4"/>
          <p:cNvPicPr>
            <a:picLocks noChangeAspect="1"/>
          </p:cNvPicPr>
          <p:nvPr/>
        </p:nvPicPr>
        <p:blipFill>
          <a:blip r:embed="rId2"/>
          <a:stretch>
            <a:fillRect/>
          </a:stretch>
        </p:blipFill>
        <p:spPr>
          <a:xfrm>
            <a:off x="1055077" y="942535"/>
            <a:ext cx="8498498" cy="4346917"/>
          </a:xfrm>
          <a:prstGeom prst="rect">
            <a:avLst/>
          </a:prstGeom>
        </p:spPr>
      </p:pic>
    </p:spTree>
    <p:extLst>
      <p:ext uri="{BB962C8B-B14F-4D97-AF65-F5344CB8AC3E}">
        <p14:creationId xmlns:p14="http://schemas.microsoft.com/office/powerpoint/2010/main" val="3134111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031325" cy="369332"/>
          </a:xfrm>
          <a:prstGeom prst="rect">
            <a:avLst/>
          </a:prstGeom>
        </p:spPr>
        <p:txBody>
          <a:bodyPr wrap="none">
            <a:spAutoFit/>
          </a:bodyPr>
          <a:lstStyle/>
          <a:p>
            <a:r>
              <a:rPr lang="en-US" b="1" dirty="0" smtClean="0"/>
              <a:t>OCCUPATION_TYPE</a:t>
            </a:r>
            <a:endParaRPr lang="en-US" b="1" dirty="0"/>
          </a:p>
        </p:txBody>
      </p:sp>
      <p:sp>
        <p:nvSpPr>
          <p:cNvPr id="4" name="Rectangle 3"/>
          <p:cNvSpPr/>
          <p:nvPr/>
        </p:nvSpPr>
        <p:spPr>
          <a:xfrm>
            <a:off x="420049" y="5197792"/>
            <a:ext cx="10269415" cy="1477328"/>
          </a:xfrm>
          <a:prstGeom prst="rect">
            <a:avLst/>
          </a:prstGeom>
        </p:spPr>
        <p:txBody>
          <a:bodyPr wrap="square">
            <a:spAutoFit/>
          </a:bodyPr>
          <a:lstStyle/>
          <a:p>
            <a:r>
              <a:rPr lang="en-US" b="1" dirty="0"/>
              <a:t>INSIGHTS:</a:t>
            </a:r>
            <a:endParaRPr lang="en-US" dirty="0"/>
          </a:p>
          <a:p>
            <a:r>
              <a:rPr lang="en-US" dirty="0"/>
              <a:t>1.Firstly, Among Non-Defaulters, i.e., TARGET == 0, Most of them are </a:t>
            </a:r>
            <a:r>
              <a:rPr lang="en-US" dirty="0" err="1"/>
              <a:t>Labourers</a:t>
            </a:r>
            <a:r>
              <a:rPr lang="en-US" dirty="0"/>
              <a:t>  apart from Unknown occupation type</a:t>
            </a:r>
            <a:r>
              <a:rPr lang="en-US" dirty="0" smtClean="0"/>
              <a:t>.</a:t>
            </a:r>
            <a:r>
              <a:rPr lang="en-US" dirty="0"/>
              <a:t/>
            </a:r>
            <a:br>
              <a:rPr lang="en-US" dirty="0"/>
            </a:br>
            <a:r>
              <a:rPr lang="en-US" dirty="0"/>
              <a:t>2.Next, Among Defaulters, i.e., TARGET == 1, Here also Most of them are </a:t>
            </a:r>
            <a:r>
              <a:rPr lang="en-US" dirty="0" err="1"/>
              <a:t>Labourers</a:t>
            </a:r>
            <a:r>
              <a:rPr lang="en-US" dirty="0"/>
              <a:t> apart from Unknown occupation type.</a:t>
            </a:r>
          </a:p>
        </p:txBody>
      </p:sp>
      <p:pic>
        <p:nvPicPr>
          <p:cNvPr id="5" name="Picture 4"/>
          <p:cNvPicPr>
            <a:picLocks noChangeAspect="1"/>
          </p:cNvPicPr>
          <p:nvPr/>
        </p:nvPicPr>
        <p:blipFill>
          <a:blip r:embed="rId2"/>
          <a:stretch>
            <a:fillRect/>
          </a:stretch>
        </p:blipFill>
        <p:spPr>
          <a:xfrm>
            <a:off x="1167621" y="800127"/>
            <a:ext cx="8243740" cy="4220308"/>
          </a:xfrm>
          <a:prstGeom prst="rect">
            <a:avLst/>
          </a:prstGeom>
        </p:spPr>
      </p:pic>
    </p:spTree>
    <p:extLst>
      <p:ext uri="{BB962C8B-B14F-4D97-AF65-F5344CB8AC3E}">
        <p14:creationId xmlns:p14="http://schemas.microsoft.com/office/powerpoint/2010/main" val="567327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266390" cy="369332"/>
          </a:xfrm>
          <a:prstGeom prst="rect">
            <a:avLst/>
          </a:prstGeom>
        </p:spPr>
        <p:txBody>
          <a:bodyPr wrap="none">
            <a:spAutoFit/>
          </a:bodyPr>
          <a:lstStyle/>
          <a:p>
            <a:r>
              <a:rPr lang="en-US" b="1" dirty="0" smtClean="0"/>
              <a:t>ORGANIZATION_TYPE</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Most of them belongs to Business Entity Type3</a:t>
            </a:r>
            <a:r>
              <a:rPr lang="en-US" dirty="0" smtClean="0"/>
              <a:t>.</a:t>
            </a:r>
            <a:r>
              <a:rPr lang="en-US" dirty="0"/>
              <a:t/>
            </a:r>
            <a:br>
              <a:rPr lang="en-US" dirty="0"/>
            </a:br>
            <a:r>
              <a:rPr lang="en-US" dirty="0"/>
              <a:t>2.Next, Among Defaulters, i.e., TARGET == 1, Here also belongs to Business Entity Type3.</a:t>
            </a:r>
          </a:p>
        </p:txBody>
      </p:sp>
      <p:pic>
        <p:nvPicPr>
          <p:cNvPr id="5" name="Picture 4"/>
          <p:cNvPicPr>
            <a:picLocks noChangeAspect="1"/>
          </p:cNvPicPr>
          <p:nvPr/>
        </p:nvPicPr>
        <p:blipFill>
          <a:blip r:embed="rId2"/>
          <a:stretch>
            <a:fillRect/>
          </a:stretch>
        </p:blipFill>
        <p:spPr>
          <a:xfrm>
            <a:off x="773722" y="969351"/>
            <a:ext cx="8770107" cy="4286250"/>
          </a:xfrm>
          <a:prstGeom prst="rect">
            <a:avLst/>
          </a:prstGeom>
        </p:spPr>
      </p:pic>
    </p:spTree>
    <p:extLst>
      <p:ext uri="{BB962C8B-B14F-4D97-AF65-F5344CB8AC3E}">
        <p14:creationId xmlns:p14="http://schemas.microsoft.com/office/powerpoint/2010/main" val="1501345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132315" cy="369332"/>
          </a:xfrm>
          <a:prstGeom prst="rect">
            <a:avLst/>
          </a:prstGeom>
        </p:spPr>
        <p:txBody>
          <a:bodyPr wrap="none">
            <a:spAutoFit/>
          </a:bodyPr>
          <a:lstStyle/>
          <a:p>
            <a:r>
              <a:rPr lang="en-US" b="1" dirty="0" smtClean="0"/>
              <a:t>AMT_GOODS_PRICE</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Most of the goods price falls under 0.2 to 0.5</a:t>
            </a:r>
            <a:r>
              <a:rPr lang="en-US" dirty="0" smtClean="0"/>
              <a:t>.</a:t>
            </a:r>
            <a:r>
              <a:rPr lang="en-US" dirty="0"/>
              <a:t/>
            </a:r>
            <a:br>
              <a:rPr lang="en-US" dirty="0"/>
            </a:br>
            <a:r>
              <a:rPr lang="en-US" dirty="0"/>
              <a:t>2.Next, Among Defaulters, i.e., TARGET == 1, Here also Most of the goods price falls under 0.2 to 0.5.</a:t>
            </a:r>
          </a:p>
        </p:txBody>
      </p:sp>
      <p:pic>
        <p:nvPicPr>
          <p:cNvPr id="3" name="Picture 2"/>
          <p:cNvPicPr>
            <a:picLocks noChangeAspect="1"/>
          </p:cNvPicPr>
          <p:nvPr/>
        </p:nvPicPr>
        <p:blipFill>
          <a:blip r:embed="rId2"/>
          <a:stretch>
            <a:fillRect/>
          </a:stretch>
        </p:blipFill>
        <p:spPr>
          <a:xfrm>
            <a:off x="914401" y="970671"/>
            <a:ext cx="8577262" cy="4093698"/>
          </a:xfrm>
          <a:prstGeom prst="rect">
            <a:avLst/>
          </a:prstGeom>
        </p:spPr>
      </p:pic>
    </p:spTree>
    <p:extLst>
      <p:ext uri="{BB962C8B-B14F-4D97-AF65-F5344CB8AC3E}">
        <p14:creationId xmlns:p14="http://schemas.microsoft.com/office/powerpoint/2010/main" val="45816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a:t>
            </a:r>
            <a:r>
              <a:rPr lang="en-US" b="1" dirty="0" smtClean="0"/>
              <a:t>Statement</a:t>
            </a:r>
            <a:endParaRPr lang="en-US" dirty="0"/>
          </a:p>
        </p:txBody>
      </p:sp>
      <p:sp>
        <p:nvSpPr>
          <p:cNvPr id="3" name="Content Placeholder 2"/>
          <p:cNvSpPr>
            <a:spLocks noGrp="1"/>
          </p:cNvSpPr>
          <p:nvPr>
            <p:ph idx="1"/>
          </p:nvPr>
        </p:nvSpPr>
        <p:spPr>
          <a:xfrm>
            <a:off x="685801" y="2065867"/>
            <a:ext cx="10131425" cy="3725333"/>
          </a:xfrm>
        </p:spPr>
        <p:txBody>
          <a:bodyPr>
            <a:normAutofit/>
          </a:bodyPr>
          <a:lstStyle/>
          <a:p>
            <a:pPr marL="0" indent="0">
              <a:buNone/>
            </a:pPr>
            <a:r>
              <a:rPr lang="en-US" sz="2000" dirty="0"/>
              <a:t>The data given below contains the information about the loan application at the time of applying for the loan. It contains two types of scenarios</a:t>
            </a:r>
            <a:r>
              <a:rPr lang="en-US" sz="2000" dirty="0" smtClean="0"/>
              <a:t>:</a:t>
            </a:r>
          </a:p>
          <a:p>
            <a:pPr marL="0" indent="0">
              <a:buNone/>
            </a:pPr>
            <a:endParaRPr lang="en-US" sz="2000" dirty="0" smtClean="0"/>
          </a:p>
          <a:p>
            <a:r>
              <a:rPr lang="en-US" sz="2000" dirty="0" smtClean="0"/>
              <a:t>The </a:t>
            </a:r>
            <a:r>
              <a:rPr lang="en-US" sz="2000" dirty="0"/>
              <a:t>client with payment difficulties:  He/She had late payment more than X days on at least one of the first Y instalments of the loan in our </a:t>
            </a:r>
            <a:r>
              <a:rPr lang="en-US" sz="2000" dirty="0" smtClean="0"/>
              <a:t>sample.(Target </a:t>
            </a:r>
            <a:r>
              <a:rPr lang="en-US" sz="2000" dirty="0"/>
              <a:t>= 1)</a:t>
            </a:r>
          </a:p>
          <a:p>
            <a:r>
              <a:rPr lang="en-US" sz="2000" dirty="0"/>
              <a:t>All other cases:  All other cases when the payment is paid on time. (Target = 0</a:t>
            </a:r>
            <a:r>
              <a:rPr lang="en-US" sz="2000" dirty="0" smtClean="0"/>
              <a:t>)</a:t>
            </a:r>
            <a:endParaRPr lang="en-US" sz="2000" dirty="0"/>
          </a:p>
        </p:txBody>
      </p:sp>
    </p:spTree>
    <p:extLst>
      <p:ext uri="{BB962C8B-B14F-4D97-AF65-F5344CB8AC3E}">
        <p14:creationId xmlns:p14="http://schemas.microsoft.com/office/powerpoint/2010/main" val="1377715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264723" cy="369332"/>
          </a:xfrm>
          <a:prstGeom prst="rect">
            <a:avLst/>
          </a:prstGeom>
        </p:spPr>
        <p:txBody>
          <a:bodyPr wrap="none">
            <a:spAutoFit/>
          </a:bodyPr>
          <a:lstStyle/>
          <a:p>
            <a:r>
              <a:rPr lang="en-US" b="1" dirty="0" smtClean="0"/>
              <a:t>AMT_INCOME_TOTAL</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Most of them earn from 1Lakh to 1.5 </a:t>
            </a:r>
            <a:r>
              <a:rPr lang="en-US" dirty="0" smtClean="0"/>
              <a:t>Lakh</a:t>
            </a:r>
            <a:r>
              <a:rPr lang="en-US" dirty="0"/>
              <a:t/>
            </a:r>
            <a:br>
              <a:rPr lang="en-US" dirty="0"/>
            </a:br>
            <a:r>
              <a:rPr lang="en-US" dirty="0"/>
              <a:t>2.Next, Among Defaulters, i.e., TARGET == 1, Here also Most of them earn from 1Lakh to 1.5 Lakh</a:t>
            </a:r>
          </a:p>
        </p:txBody>
      </p:sp>
      <p:pic>
        <p:nvPicPr>
          <p:cNvPr id="6" name="Picture 5"/>
          <p:cNvPicPr>
            <a:picLocks noChangeAspect="1"/>
          </p:cNvPicPr>
          <p:nvPr/>
        </p:nvPicPr>
        <p:blipFill>
          <a:blip r:embed="rId2"/>
          <a:stretch>
            <a:fillRect/>
          </a:stretch>
        </p:blipFill>
        <p:spPr>
          <a:xfrm>
            <a:off x="1026942" y="1012874"/>
            <a:ext cx="8383978" cy="4227195"/>
          </a:xfrm>
          <a:prstGeom prst="rect">
            <a:avLst/>
          </a:prstGeom>
        </p:spPr>
      </p:pic>
    </p:spTree>
    <p:extLst>
      <p:ext uri="{BB962C8B-B14F-4D97-AF65-F5344CB8AC3E}">
        <p14:creationId xmlns:p14="http://schemas.microsoft.com/office/powerpoint/2010/main" val="3696461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1645002" cy="369332"/>
          </a:xfrm>
          <a:prstGeom prst="rect">
            <a:avLst/>
          </a:prstGeom>
        </p:spPr>
        <p:txBody>
          <a:bodyPr wrap="none">
            <a:spAutoFit/>
          </a:bodyPr>
          <a:lstStyle/>
          <a:p>
            <a:r>
              <a:rPr lang="en-US" b="1" dirty="0" smtClean="0"/>
              <a:t>AMT_ANNUITY</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total annuity lies from 20k to 30k</a:t>
            </a:r>
            <a:r>
              <a:rPr lang="en-US" dirty="0" smtClean="0"/>
              <a:t>.</a:t>
            </a:r>
            <a:r>
              <a:rPr lang="en-US" dirty="0"/>
              <a:t/>
            </a:r>
            <a:br>
              <a:rPr lang="en-US" dirty="0"/>
            </a:br>
            <a:r>
              <a:rPr lang="en-US" dirty="0"/>
              <a:t>2.Next, Among Defaulters, i.e., TARGET == 1, Here also total annuity lies from 20k to 30k.</a:t>
            </a:r>
          </a:p>
        </p:txBody>
      </p:sp>
      <p:pic>
        <p:nvPicPr>
          <p:cNvPr id="5" name="Picture 4"/>
          <p:cNvPicPr>
            <a:picLocks noChangeAspect="1"/>
          </p:cNvPicPr>
          <p:nvPr/>
        </p:nvPicPr>
        <p:blipFill>
          <a:blip r:embed="rId2"/>
          <a:stretch>
            <a:fillRect/>
          </a:stretch>
        </p:blipFill>
        <p:spPr>
          <a:xfrm>
            <a:off x="1111349" y="1026942"/>
            <a:ext cx="8256928" cy="4178103"/>
          </a:xfrm>
          <a:prstGeom prst="rect">
            <a:avLst/>
          </a:prstGeom>
        </p:spPr>
      </p:pic>
    </p:spTree>
    <p:extLst>
      <p:ext uri="{BB962C8B-B14F-4D97-AF65-F5344CB8AC3E}">
        <p14:creationId xmlns:p14="http://schemas.microsoft.com/office/powerpoint/2010/main" val="1851909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2674843" cy="369332"/>
          </a:xfrm>
          <a:prstGeom prst="rect">
            <a:avLst/>
          </a:prstGeom>
        </p:spPr>
        <p:txBody>
          <a:bodyPr wrap="square">
            <a:spAutoFit/>
          </a:bodyPr>
          <a:lstStyle/>
          <a:p>
            <a:r>
              <a:rPr lang="en-US" b="1" dirty="0" smtClean="0"/>
              <a:t>AMT_CREDIT</a:t>
            </a:r>
            <a:endParaRPr lang="en-US" b="1" dirty="0"/>
          </a:p>
        </p:txBody>
      </p:sp>
      <p:sp>
        <p:nvSpPr>
          <p:cNvPr id="4" name="Rectangle 3"/>
          <p:cNvSpPr/>
          <p:nvPr/>
        </p:nvSpPr>
        <p:spPr>
          <a:xfrm>
            <a:off x="420049" y="5424826"/>
            <a:ext cx="10269415" cy="646331"/>
          </a:xfrm>
          <a:prstGeom prst="rect">
            <a:avLst/>
          </a:prstGeom>
        </p:spPr>
        <p:txBody>
          <a:bodyPr wrap="square">
            <a:spAutoFit/>
          </a:bodyPr>
          <a:lstStyle/>
          <a:p>
            <a:r>
              <a:rPr lang="en-US" b="1" dirty="0"/>
              <a:t>INSIGHTS:</a:t>
            </a:r>
            <a:endParaRPr lang="en-US" dirty="0"/>
          </a:p>
          <a:p>
            <a:r>
              <a:rPr lang="en-US" dirty="0"/>
              <a:t>We can see that the lesser the credit amount of the loan, the more chances of being a defaulter.</a:t>
            </a:r>
          </a:p>
        </p:txBody>
      </p:sp>
      <p:pic>
        <p:nvPicPr>
          <p:cNvPr id="5" name="Picture 4"/>
          <p:cNvPicPr>
            <a:picLocks noChangeAspect="1"/>
          </p:cNvPicPr>
          <p:nvPr/>
        </p:nvPicPr>
        <p:blipFill>
          <a:blip r:embed="rId2"/>
          <a:stretch>
            <a:fillRect/>
          </a:stretch>
        </p:blipFill>
        <p:spPr>
          <a:xfrm>
            <a:off x="1167619" y="1012874"/>
            <a:ext cx="8233776" cy="4169605"/>
          </a:xfrm>
          <a:prstGeom prst="rect">
            <a:avLst/>
          </a:prstGeom>
        </p:spPr>
      </p:pic>
    </p:spTree>
    <p:extLst>
      <p:ext uri="{BB962C8B-B14F-4D97-AF65-F5344CB8AC3E}">
        <p14:creationId xmlns:p14="http://schemas.microsoft.com/office/powerpoint/2010/main" val="1804404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790345" cy="369332"/>
          </a:xfrm>
          <a:prstGeom prst="rect">
            <a:avLst/>
          </a:prstGeom>
        </p:spPr>
        <p:txBody>
          <a:bodyPr wrap="none">
            <a:spAutoFit/>
          </a:bodyPr>
          <a:lstStyle/>
          <a:p>
            <a:r>
              <a:rPr lang="en-US" b="1" dirty="0" smtClean="0"/>
              <a:t>YEARS</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total age lies from 30-40</a:t>
            </a:r>
            <a:r>
              <a:rPr lang="en-US" dirty="0" smtClean="0"/>
              <a:t>.</a:t>
            </a:r>
            <a:r>
              <a:rPr lang="en-US" dirty="0"/>
              <a:t/>
            </a:r>
            <a:br>
              <a:rPr lang="en-US" dirty="0"/>
            </a:br>
            <a:r>
              <a:rPr lang="en-US" dirty="0"/>
              <a:t>2.Next, Among Defaulters, i.e., TARGET == 1, Here also total age lies from 30-40.</a:t>
            </a:r>
          </a:p>
        </p:txBody>
      </p:sp>
      <p:pic>
        <p:nvPicPr>
          <p:cNvPr id="5" name="Picture 4"/>
          <p:cNvPicPr>
            <a:picLocks noChangeAspect="1"/>
          </p:cNvPicPr>
          <p:nvPr/>
        </p:nvPicPr>
        <p:blipFill>
          <a:blip r:embed="rId2"/>
          <a:stretch>
            <a:fillRect/>
          </a:stretch>
        </p:blipFill>
        <p:spPr>
          <a:xfrm>
            <a:off x="1055078" y="998806"/>
            <a:ext cx="8427060" cy="4173269"/>
          </a:xfrm>
          <a:prstGeom prst="rect">
            <a:avLst/>
          </a:prstGeom>
        </p:spPr>
      </p:pic>
    </p:spTree>
    <p:extLst>
      <p:ext uri="{BB962C8B-B14F-4D97-AF65-F5344CB8AC3E}">
        <p14:creationId xmlns:p14="http://schemas.microsoft.com/office/powerpoint/2010/main" val="281070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56492"/>
          </a:xfrm>
        </p:spPr>
        <p:txBody>
          <a:bodyPr/>
          <a:lstStyle/>
          <a:p>
            <a:r>
              <a:rPr lang="en-US" b="1" dirty="0"/>
              <a:t>BIVARIATE ANALYSIS</a:t>
            </a:r>
            <a:endParaRPr lang="en-US" dirty="0"/>
          </a:p>
        </p:txBody>
      </p:sp>
      <p:sp>
        <p:nvSpPr>
          <p:cNvPr id="3" name="Rectangle 2"/>
          <p:cNvSpPr/>
          <p:nvPr/>
        </p:nvSpPr>
        <p:spPr>
          <a:xfrm>
            <a:off x="685801" y="1266093"/>
            <a:ext cx="6756008" cy="369332"/>
          </a:xfrm>
          <a:prstGeom prst="rect">
            <a:avLst/>
          </a:prstGeom>
        </p:spPr>
        <p:txBody>
          <a:bodyPr wrap="square">
            <a:spAutoFit/>
          </a:bodyPr>
          <a:lstStyle/>
          <a:p>
            <a:r>
              <a:rPr lang="en-US" b="1" dirty="0"/>
              <a:t>AMT_CREDIT and AMT_INCOME_TOTAL </a:t>
            </a:r>
            <a:r>
              <a:rPr lang="en-US" b="1" dirty="0" smtClean="0"/>
              <a:t>Grouped </a:t>
            </a:r>
            <a:r>
              <a:rPr lang="en-US" b="1" dirty="0"/>
              <a:t>by CODE_GENDER</a:t>
            </a:r>
          </a:p>
        </p:txBody>
      </p:sp>
      <p:pic>
        <p:nvPicPr>
          <p:cNvPr id="4" name="Picture 3"/>
          <p:cNvPicPr>
            <a:picLocks noChangeAspect="1"/>
          </p:cNvPicPr>
          <p:nvPr/>
        </p:nvPicPr>
        <p:blipFill>
          <a:blip r:embed="rId2"/>
          <a:stretch>
            <a:fillRect/>
          </a:stretch>
        </p:blipFill>
        <p:spPr>
          <a:xfrm>
            <a:off x="1555285" y="1755164"/>
            <a:ext cx="8124825" cy="3629025"/>
          </a:xfrm>
          <a:prstGeom prst="rect">
            <a:avLst/>
          </a:prstGeom>
        </p:spPr>
      </p:pic>
      <p:sp>
        <p:nvSpPr>
          <p:cNvPr id="6" name="Rectangle 5"/>
          <p:cNvSpPr/>
          <p:nvPr/>
        </p:nvSpPr>
        <p:spPr>
          <a:xfrm>
            <a:off x="685801" y="5503928"/>
            <a:ext cx="9766494" cy="1200329"/>
          </a:xfrm>
          <a:prstGeom prst="rect">
            <a:avLst/>
          </a:prstGeom>
        </p:spPr>
        <p:txBody>
          <a:bodyPr wrap="square">
            <a:spAutoFit/>
          </a:bodyPr>
          <a:lstStyle/>
          <a:p>
            <a:r>
              <a:rPr lang="en-US" b="1" dirty="0"/>
              <a:t>INSIGHTS:</a:t>
            </a:r>
            <a:endParaRPr lang="en-US" dirty="0"/>
          </a:p>
          <a:p>
            <a:r>
              <a:rPr lang="en-US" dirty="0"/>
              <a:t>1.Firstly, Among Non-Defaulters, i.e., TARGET == 0, </a:t>
            </a:r>
            <a:r>
              <a:rPr lang="en-US" dirty="0" smtClean="0"/>
              <a:t>Female and males are in same ratio.</a:t>
            </a:r>
            <a:r>
              <a:rPr lang="en-US" dirty="0"/>
              <a:t/>
            </a:r>
            <a:br>
              <a:rPr lang="en-US" dirty="0"/>
            </a:br>
            <a:r>
              <a:rPr lang="en-US" dirty="0"/>
              <a:t>2.Next, Among Defaulters, i.e., TARGET == 1, Here also Female and males are in same </a:t>
            </a:r>
            <a:r>
              <a:rPr lang="en-US" dirty="0" smtClean="0"/>
              <a:t>ratio in the initial stage of complete graph.</a:t>
            </a:r>
            <a:endParaRPr lang="en-US" dirty="0"/>
          </a:p>
        </p:txBody>
      </p:sp>
    </p:spTree>
    <p:extLst>
      <p:ext uri="{BB962C8B-B14F-4D97-AF65-F5344CB8AC3E}">
        <p14:creationId xmlns:p14="http://schemas.microsoft.com/office/powerpoint/2010/main" val="3147010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7125349" cy="369332"/>
          </a:xfrm>
          <a:prstGeom prst="rect">
            <a:avLst/>
          </a:prstGeom>
        </p:spPr>
        <p:txBody>
          <a:bodyPr wrap="none">
            <a:spAutoFit/>
          </a:bodyPr>
          <a:lstStyle/>
          <a:p>
            <a:r>
              <a:rPr lang="en-US" b="1" dirty="0" smtClean="0"/>
              <a:t>EDUCATION_TYPE and AMT_INCOME_TOTAL Grouped by CODE_GENDER</a:t>
            </a:r>
            <a:endParaRPr lang="en-US" b="1" dirty="0"/>
          </a:p>
        </p:txBody>
      </p:sp>
      <p:sp>
        <p:nvSpPr>
          <p:cNvPr id="4" name="Rectangle 3"/>
          <p:cNvSpPr/>
          <p:nvPr/>
        </p:nvSpPr>
        <p:spPr>
          <a:xfrm>
            <a:off x="420048" y="5361301"/>
            <a:ext cx="11439017" cy="1200329"/>
          </a:xfrm>
          <a:prstGeom prst="rect">
            <a:avLst/>
          </a:prstGeom>
        </p:spPr>
        <p:txBody>
          <a:bodyPr wrap="square">
            <a:spAutoFit/>
          </a:bodyPr>
          <a:lstStyle/>
          <a:p>
            <a:r>
              <a:rPr lang="en-US" b="1" dirty="0"/>
              <a:t>INSIGHTS:</a:t>
            </a:r>
            <a:endParaRPr lang="en-US" dirty="0"/>
          </a:p>
          <a:p>
            <a:r>
              <a:rPr lang="en-US" dirty="0"/>
              <a:t>1.Firstly, Among Non-Defaulters, i.e., TARGET == 0, Female in all educational aspects are more non-defaulters than </a:t>
            </a:r>
            <a:r>
              <a:rPr lang="en-US" dirty="0" smtClean="0"/>
              <a:t>male.</a:t>
            </a:r>
            <a:r>
              <a:rPr lang="en-US" dirty="0"/>
              <a:t/>
            </a:r>
            <a:br>
              <a:rPr lang="en-US" dirty="0"/>
            </a:br>
            <a:r>
              <a:rPr lang="en-US" dirty="0"/>
              <a:t>2.Next, Among Defaulters, i.e., TARGET == 1, Here also we can see that males are earning more as well being the more </a:t>
            </a:r>
            <a:r>
              <a:rPr lang="en-US" dirty="0" smtClean="0"/>
              <a:t>defaulters.</a:t>
            </a:r>
            <a:endParaRPr lang="en-US" dirty="0"/>
          </a:p>
        </p:txBody>
      </p:sp>
      <p:pic>
        <p:nvPicPr>
          <p:cNvPr id="3" name="Picture 2"/>
          <p:cNvPicPr>
            <a:picLocks noChangeAspect="1"/>
          </p:cNvPicPr>
          <p:nvPr/>
        </p:nvPicPr>
        <p:blipFill>
          <a:blip r:embed="rId2"/>
          <a:stretch>
            <a:fillRect/>
          </a:stretch>
        </p:blipFill>
        <p:spPr>
          <a:xfrm>
            <a:off x="1321317" y="993164"/>
            <a:ext cx="8466878" cy="4238625"/>
          </a:xfrm>
          <a:prstGeom prst="rect">
            <a:avLst/>
          </a:prstGeom>
        </p:spPr>
      </p:pic>
    </p:spTree>
    <p:extLst>
      <p:ext uri="{BB962C8B-B14F-4D97-AF65-F5344CB8AC3E}">
        <p14:creationId xmlns:p14="http://schemas.microsoft.com/office/powerpoint/2010/main" val="3332530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4058996" cy="369332"/>
          </a:xfrm>
          <a:prstGeom prst="rect">
            <a:avLst/>
          </a:prstGeom>
        </p:spPr>
        <p:txBody>
          <a:bodyPr wrap="none">
            <a:spAutoFit/>
          </a:bodyPr>
          <a:lstStyle/>
          <a:p>
            <a:r>
              <a:rPr lang="en-US" b="1" dirty="0" smtClean="0"/>
              <a:t>AMT_INCOME_TYPE and CODE_GENDER</a:t>
            </a:r>
            <a:endParaRPr lang="en-US" b="1" dirty="0"/>
          </a:p>
        </p:txBody>
      </p:sp>
      <p:sp>
        <p:nvSpPr>
          <p:cNvPr id="4" name="Rectangle 3"/>
          <p:cNvSpPr/>
          <p:nvPr/>
        </p:nvSpPr>
        <p:spPr>
          <a:xfrm>
            <a:off x="6485207" y="1785874"/>
            <a:ext cx="4979963" cy="2308324"/>
          </a:xfrm>
          <a:prstGeom prst="rect">
            <a:avLst/>
          </a:prstGeom>
        </p:spPr>
        <p:txBody>
          <a:bodyPr wrap="square">
            <a:spAutoFit/>
          </a:bodyPr>
          <a:lstStyle/>
          <a:p>
            <a:r>
              <a:rPr lang="en-US" b="1" dirty="0"/>
              <a:t>INSIGHTS:</a:t>
            </a:r>
            <a:endParaRPr lang="en-US" dirty="0"/>
          </a:p>
          <a:p>
            <a:r>
              <a:rPr lang="en-US" dirty="0" smtClean="0"/>
              <a:t>1.We </a:t>
            </a:r>
            <a:r>
              <a:rPr lang="en-US" dirty="0"/>
              <a:t>can see that Unemployed people are more defaulters in both male and female case</a:t>
            </a:r>
            <a:r>
              <a:rPr lang="en-US" dirty="0" smtClean="0"/>
              <a:t>.</a:t>
            </a:r>
            <a:r>
              <a:rPr lang="en-US" dirty="0"/>
              <a:t/>
            </a:r>
            <a:br>
              <a:rPr lang="en-US" dirty="0"/>
            </a:br>
            <a:r>
              <a:rPr lang="en-US" dirty="0" smtClean="0"/>
              <a:t>2.Males </a:t>
            </a:r>
            <a:r>
              <a:rPr lang="en-US" dirty="0"/>
              <a:t>are more unemployed than female</a:t>
            </a:r>
            <a:r>
              <a:rPr lang="en-US" dirty="0" smtClean="0"/>
              <a:t>.</a:t>
            </a:r>
            <a:r>
              <a:rPr lang="en-US" dirty="0"/>
              <a:t/>
            </a:r>
            <a:br>
              <a:rPr lang="en-US" dirty="0"/>
            </a:br>
            <a:r>
              <a:rPr lang="en-US" dirty="0" smtClean="0"/>
              <a:t>3.Maternity </a:t>
            </a:r>
            <a:r>
              <a:rPr lang="en-US" dirty="0"/>
              <a:t>leave females are also in higher no in defaulters list</a:t>
            </a:r>
            <a:r>
              <a:rPr lang="en-US" dirty="0" smtClean="0"/>
              <a:t>.</a:t>
            </a:r>
            <a:r>
              <a:rPr lang="en-US" dirty="0"/>
              <a:t/>
            </a:r>
            <a:br>
              <a:rPr lang="en-US" dirty="0"/>
            </a:br>
            <a:r>
              <a:rPr lang="en-US" dirty="0" smtClean="0"/>
              <a:t>4.Male number’s </a:t>
            </a:r>
            <a:r>
              <a:rPr lang="en-US" dirty="0"/>
              <a:t>are more compare to female in defaulters list</a:t>
            </a:r>
            <a:r>
              <a:rPr lang="en-US" dirty="0" smtClean="0"/>
              <a:t>.</a:t>
            </a:r>
            <a:endParaRPr lang="en-US" dirty="0"/>
          </a:p>
        </p:txBody>
      </p:sp>
      <p:pic>
        <p:nvPicPr>
          <p:cNvPr id="6" name="Picture 5"/>
          <p:cNvPicPr>
            <a:picLocks noChangeAspect="1"/>
          </p:cNvPicPr>
          <p:nvPr/>
        </p:nvPicPr>
        <p:blipFill>
          <a:blip r:embed="rId2"/>
          <a:stretch>
            <a:fillRect/>
          </a:stretch>
        </p:blipFill>
        <p:spPr>
          <a:xfrm>
            <a:off x="1255723" y="1001699"/>
            <a:ext cx="4419600" cy="3876675"/>
          </a:xfrm>
          <a:prstGeom prst="rect">
            <a:avLst/>
          </a:prstGeom>
        </p:spPr>
      </p:pic>
    </p:spTree>
    <p:extLst>
      <p:ext uri="{BB962C8B-B14F-4D97-AF65-F5344CB8AC3E}">
        <p14:creationId xmlns:p14="http://schemas.microsoft.com/office/powerpoint/2010/main" val="42345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4451796" cy="369332"/>
          </a:xfrm>
          <a:prstGeom prst="rect">
            <a:avLst/>
          </a:prstGeom>
        </p:spPr>
        <p:txBody>
          <a:bodyPr wrap="none">
            <a:spAutoFit/>
          </a:bodyPr>
          <a:lstStyle/>
          <a:p>
            <a:r>
              <a:rPr lang="en-US" b="1" dirty="0" smtClean="0"/>
              <a:t>NAME_CONTRACT_TYPE and CODE_GENDER</a:t>
            </a:r>
            <a:endParaRPr lang="en-US" b="1" dirty="0"/>
          </a:p>
        </p:txBody>
      </p:sp>
      <p:sp>
        <p:nvSpPr>
          <p:cNvPr id="4" name="Rectangle 3"/>
          <p:cNvSpPr/>
          <p:nvPr/>
        </p:nvSpPr>
        <p:spPr>
          <a:xfrm>
            <a:off x="6485207" y="1785874"/>
            <a:ext cx="4979963" cy="923330"/>
          </a:xfrm>
          <a:prstGeom prst="rect">
            <a:avLst/>
          </a:prstGeom>
        </p:spPr>
        <p:txBody>
          <a:bodyPr wrap="square">
            <a:spAutoFit/>
          </a:bodyPr>
          <a:lstStyle/>
          <a:p>
            <a:r>
              <a:rPr lang="en-US" b="1" dirty="0" smtClean="0"/>
              <a:t>INSIGHTS:</a:t>
            </a:r>
            <a:endParaRPr lang="en-US" dirty="0" smtClean="0"/>
          </a:p>
          <a:p>
            <a:r>
              <a:rPr lang="en-US" dirty="0" smtClean="0"/>
              <a:t>1. For Cash loans, males are more in number than females and similarly with Revolving loans.</a:t>
            </a:r>
            <a:endParaRPr lang="en-US" dirty="0"/>
          </a:p>
        </p:txBody>
      </p:sp>
      <p:pic>
        <p:nvPicPr>
          <p:cNvPr id="3" name="Picture 2"/>
          <p:cNvPicPr>
            <a:picLocks noChangeAspect="1"/>
          </p:cNvPicPr>
          <p:nvPr/>
        </p:nvPicPr>
        <p:blipFill>
          <a:blip r:embed="rId2"/>
          <a:stretch>
            <a:fillRect/>
          </a:stretch>
        </p:blipFill>
        <p:spPr>
          <a:xfrm>
            <a:off x="1462454" y="935023"/>
            <a:ext cx="4343400" cy="4010025"/>
          </a:xfrm>
          <a:prstGeom prst="rect">
            <a:avLst/>
          </a:prstGeom>
        </p:spPr>
      </p:pic>
    </p:spTree>
    <p:extLst>
      <p:ext uri="{BB962C8B-B14F-4D97-AF65-F5344CB8AC3E}">
        <p14:creationId xmlns:p14="http://schemas.microsoft.com/office/powerpoint/2010/main" val="575710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56492"/>
          </a:xfrm>
        </p:spPr>
        <p:txBody>
          <a:bodyPr/>
          <a:lstStyle/>
          <a:p>
            <a:r>
              <a:rPr lang="en-US" b="1" dirty="0" smtClean="0"/>
              <a:t>MULTI-VARIATE </a:t>
            </a:r>
            <a:r>
              <a:rPr lang="en-US" b="1" dirty="0"/>
              <a:t>ANALYSIS</a:t>
            </a:r>
            <a:endParaRPr lang="en-US" dirty="0"/>
          </a:p>
        </p:txBody>
      </p:sp>
      <p:pic>
        <p:nvPicPr>
          <p:cNvPr id="5" name="Picture 4"/>
          <p:cNvPicPr>
            <a:picLocks noChangeAspect="1"/>
          </p:cNvPicPr>
          <p:nvPr/>
        </p:nvPicPr>
        <p:blipFill>
          <a:blip r:embed="rId2"/>
          <a:stretch>
            <a:fillRect/>
          </a:stretch>
        </p:blipFill>
        <p:spPr>
          <a:xfrm>
            <a:off x="1589649" y="2568916"/>
            <a:ext cx="8613384" cy="3516922"/>
          </a:xfrm>
          <a:prstGeom prst="rect">
            <a:avLst/>
          </a:prstGeom>
        </p:spPr>
      </p:pic>
      <p:sp>
        <p:nvSpPr>
          <p:cNvPr id="8" name="Rectangle 7"/>
          <p:cNvSpPr/>
          <p:nvPr/>
        </p:nvSpPr>
        <p:spPr>
          <a:xfrm>
            <a:off x="685801" y="1266093"/>
            <a:ext cx="9034974" cy="646331"/>
          </a:xfrm>
          <a:prstGeom prst="rect">
            <a:avLst/>
          </a:prstGeom>
        </p:spPr>
        <p:txBody>
          <a:bodyPr wrap="square">
            <a:spAutoFit/>
          </a:bodyPr>
          <a:lstStyle/>
          <a:p>
            <a:r>
              <a:rPr lang="en-US" b="1" dirty="0" smtClean="0"/>
              <a:t>Continuous columns</a:t>
            </a:r>
            <a:r>
              <a:rPr lang="en-US" dirty="0" smtClean="0"/>
              <a:t>  =  [</a:t>
            </a:r>
            <a:r>
              <a:rPr lang="en-US" dirty="0"/>
              <a:t>'AMT_INCOME_TOTAL','AMT_CREDIT','AMT_ANNUITY</a:t>
            </a:r>
            <a:r>
              <a:rPr lang="en-US" dirty="0" smtClean="0"/>
              <a:t>',</a:t>
            </a:r>
          </a:p>
          <a:p>
            <a:r>
              <a:rPr lang="en-US" dirty="0" smtClean="0"/>
              <a:t>'AMT_GOODS_PRICE','EXT_SOURCE_2</a:t>
            </a:r>
            <a:r>
              <a:rPr lang="en-US" dirty="0"/>
              <a:t>','EXT_SOURCE_3','YEARS','YEARS_EMPLOYED']</a:t>
            </a:r>
          </a:p>
        </p:txBody>
      </p:sp>
      <p:sp>
        <p:nvSpPr>
          <p:cNvPr id="9" name="Rectangle 8"/>
          <p:cNvSpPr/>
          <p:nvPr/>
        </p:nvSpPr>
        <p:spPr>
          <a:xfrm>
            <a:off x="685801" y="2056004"/>
            <a:ext cx="8150308" cy="369332"/>
          </a:xfrm>
          <a:prstGeom prst="rect">
            <a:avLst/>
          </a:prstGeom>
        </p:spPr>
        <p:txBody>
          <a:bodyPr wrap="none">
            <a:spAutoFit/>
          </a:bodyPr>
          <a:lstStyle/>
          <a:p>
            <a:r>
              <a:rPr lang="en-US" dirty="0" smtClean="0"/>
              <a:t>Heat Maps are plotted against the continuous numerical variables for Non-Defaulters</a:t>
            </a:r>
            <a:endParaRPr lang="en-US" dirty="0"/>
          </a:p>
        </p:txBody>
      </p:sp>
    </p:spTree>
    <p:extLst>
      <p:ext uri="{BB962C8B-B14F-4D97-AF65-F5344CB8AC3E}">
        <p14:creationId xmlns:p14="http://schemas.microsoft.com/office/powerpoint/2010/main" val="2470705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5912" y="540946"/>
            <a:ext cx="5627077" cy="4031054"/>
          </a:xfrm>
          <a:prstGeom prst="rect">
            <a:avLst/>
          </a:prstGeom>
        </p:spPr>
      </p:pic>
      <p:sp>
        <p:nvSpPr>
          <p:cNvPr id="3" name="Rectangle 2"/>
          <p:cNvSpPr/>
          <p:nvPr/>
        </p:nvSpPr>
        <p:spPr>
          <a:xfrm>
            <a:off x="825303" y="4774759"/>
            <a:ext cx="9190893" cy="1754326"/>
          </a:xfrm>
          <a:prstGeom prst="rect">
            <a:avLst/>
          </a:prstGeom>
        </p:spPr>
        <p:txBody>
          <a:bodyPr wrap="square">
            <a:spAutoFit/>
          </a:bodyPr>
          <a:lstStyle/>
          <a:p>
            <a:r>
              <a:rPr lang="en-US" b="1" dirty="0" smtClean="0"/>
              <a:t>INSIGHTS:</a:t>
            </a:r>
          </a:p>
          <a:p>
            <a:r>
              <a:rPr lang="en-US" dirty="0"/>
              <a:t>The more the correlated percentage means the high value for being a Non-defaulter</a:t>
            </a:r>
            <a:r>
              <a:rPr lang="en-US" dirty="0" smtClean="0"/>
              <a:t>.</a:t>
            </a:r>
            <a:r>
              <a:rPr lang="en-US" dirty="0"/>
              <a:t/>
            </a:r>
            <a:br>
              <a:rPr lang="en-US" dirty="0"/>
            </a:br>
            <a:r>
              <a:rPr lang="en-US" dirty="0"/>
              <a:t>*   0.99% = AMT_CREDIT &amp; AMT_GOODS_PRICE.</a:t>
            </a:r>
          </a:p>
          <a:p>
            <a:r>
              <a:rPr lang="en-US" dirty="0"/>
              <a:t>*   0.79% = AMT_CREDIT &amp; AMT_ANNUITY.</a:t>
            </a:r>
          </a:p>
          <a:p>
            <a:r>
              <a:rPr lang="en-US" dirty="0"/>
              <a:t>*   0.80% = AMT_GOODS_PRICE &amp; AMT_ANNUITY.</a:t>
            </a:r>
          </a:p>
          <a:p>
            <a:r>
              <a:rPr lang="en-US" dirty="0"/>
              <a:t>*   0.67% = Age &amp; </a:t>
            </a:r>
            <a:r>
              <a:rPr lang="en-US" dirty="0" smtClean="0"/>
              <a:t>DAYS_EMPLOYED</a:t>
            </a:r>
            <a:endParaRPr lang="en-US" dirty="0"/>
          </a:p>
        </p:txBody>
      </p:sp>
    </p:spTree>
    <p:extLst>
      <p:ext uri="{BB962C8B-B14F-4D97-AF65-F5344CB8AC3E}">
        <p14:creationId xmlns:p14="http://schemas.microsoft.com/office/powerpoint/2010/main" val="2087834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of EDA:</a:t>
            </a:r>
            <a:endParaRPr lang="en-US" b="1" dirty="0"/>
          </a:p>
        </p:txBody>
      </p:sp>
      <p:sp>
        <p:nvSpPr>
          <p:cNvPr id="3" name="Content Placeholder 2"/>
          <p:cNvSpPr>
            <a:spLocks noGrp="1"/>
          </p:cNvSpPr>
          <p:nvPr>
            <p:ph idx="1"/>
          </p:nvPr>
        </p:nvSpPr>
        <p:spPr/>
        <p:txBody>
          <a:bodyPr>
            <a:normAutofit/>
          </a:bodyPr>
          <a:lstStyle/>
          <a:p>
            <a:r>
              <a:rPr lang="en-US" sz="2400" dirty="0" smtClean="0"/>
              <a:t>Application Data Analysis</a:t>
            </a:r>
          </a:p>
          <a:p>
            <a:r>
              <a:rPr lang="en-US" sz="2400" dirty="0" smtClean="0"/>
              <a:t>Previous Application Data Analysis</a:t>
            </a:r>
          </a:p>
          <a:p>
            <a:r>
              <a:rPr lang="en-US" sz="2400" dirty="0" smtClean="0"/>
              <a:t>Conclusion</a:t>
            </a:r>
            <a:endParaRPr lang="en-US" sz="2400" dirty="0"/>
          </a:p>
        </p:txBody>
      </p:sp>
    </p:spTree>
    <p:extLst>
      <p:ext uri="{BB962C8B-B14F-4D97-AF65-F5344CB8AC3E}">
        <p14:creationId xmlns:p14="http://schemas.microsoft.com/office/powerpoint/2010/main" val="3013353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1" y="815927"/>
            <a:ext cx="9034974" cy="646331"/>
          </a:xfrm>
          <a:prstGeom prst="rect">
            <a:avLst/>
          </a:prstGeom>
        </p:spPr>
        <p:txBody>
          <a:bodyPr wrap="square">
            <a:spAutoFit/>
          </a:bodyPr>
          <a:lstStyle/>
          <a:p>
            <a:r>
              <a:rPr lang="en-US" b="1" dirty="0" smtClean="0"/>
              <a:t>Continuous columns</a:t>
            </a:r>
            <a:r>
              <a:rPr lang="en-US" dirty="0" smtClean="0"/>
              <a:t>  =  [</a:t>
            </a:r>
            <a:r>
              <a:rPr lang="en-US" dirty="0"/>
              <a:t>'AMT_INCOME_TOTAL','AMT_CREDIT','AMT_ANNUITY</a:t>
            </a:r>
            <a:r>
              <a:rPr lang="en-US" dirty="0" smtClean="0"/>
              <a:t>',</a:t>
            </a:r>
          </a:p>
          <a:p>
            <a:r>
              <a:rPr lang="en-US" dirty="0" smtClean="0"/>
              <a:t>'AMT_GOODS_PRICE','EXT_SOURCE_2</a:t>
            </a:r>
            <a:r>
              <a:rPr lang="en-US" dirty="0"/>
              <a:t>','EXT_SOURCE_3','YEARS','YEARS_EMPLOYED']</a:t>
            </a:r>
          </a:p>
        </p:txBody>
      </p:sp>
      <p:sp>
        <p:nvSpPr>
          <p:cNvPr id="9" name="Rectangle 8"/>
          <p:cNvSpPr/>
          <p:nvPr/>
        </p:nvSpPr>
        <p:spPr>
          <a:xfrm>
            <a:off x="685801" y="1646255"/>
            <a:ext cx="7836120" cy="369332"/>
          </a:xfrm>
          <a:prstGeom prst="rect">
            <a:avLst/>
          </a:prstGeom>
        </p:spPr>
        <p:txBody>
          <a:bodyPr wrap="none">
            <a:spAutoFit/>
          </a:bodyPr>
          <a:lstStyle/>
          <a:p>
            <a:r>
              <a:rPr lang="en-US" dirty="0" smtClean="0"/>
              <a:t>Heat Maps are plotted against the continuous numerical variables for Defaulters</a:t>
            </a:r>
            <a:endParaRPr lang="en-US" dirty="0"/>
          </a:p>
        </p:txBody>
      </p:sp>
      <p:pic>
        <p:nvPicPr>
          <p:cNvPr id="3" name="Picture 2"/>
          <p:cNvPicPr>
            <a:picLocks noChangeAspect="1"/>
          </p:cNvPicPr>
          <p:nvPr/>
        </p:nvPicPr>
        <p:blipFill>
          <a:blip r:embed="rId2"/>
          <a:stretch>
            <a:fillRect/>
          </a:stretch>
        </p:blipFill>
        <p:spPr>
          <a:xfrm>
            <a:off x="1378634" y="2335237"/>
            <a:ext cx="8745195" cy="3601329"/>
          </a:xfrm>
          <a:prstGeom prst="rect">
            <a:avLst/>
          </a:prstGeom>
        </p:spPr>
      </p:pic>
    </p:spTree>
    <p:extLst>
      <p:ext uri="{BB962C8B-B14F-4D97-AF65-F5344CB8AC3E}">
        <p14:creationId xmlns:p14="http://schemas.microsoft.com/office/powerpoint/2010/main" val="2827664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5303" y="4774759"/>
            <a:ext cx="9190893" cy="1754326"/>
          </a:xfrm>
          <a:prstGeom prst="rect">
            <a:avLst/>
          </a:prstGeom>
        </p:spPr>
        <p:txBody>
          <a:bodyPr wrap="square">
            <a:spAutoFit/>
          </a:bodyPr>
          <a:lstStyle/>
          <a:p>
            <a:r>
              <a:rPr lang="en-US" b="1" dirty="0" smtClean="0"/>
              <a:t>INSIGHTS:</a:t>
            </a:r>
          </a:p>
          <a:p>
            <a:r>
              <a:rPr lang="en-US" dirty="0"/>
              <a:t>The more the correlated percentage means the high value for being a defaulter.</a:t>
            </a:r>
          </a:p>
          <a:p>
            <a:r>
              <a:rPr lang="en-US" dirty="0"/>
              <a:t>*   0.98% = AMT_CREDIT &amp; AMT_GOODS_PRICE</a:t>
            </a:r>
          </a:p>
          <a:p>
            <a:r>
              <a:rPr lang="en-US" dirty="0"/>
              <a:t>*   0.76% = AMT_CREDIT &amp; AMT_ANNUITY</a:t>
            </a:r>
          </a:p>
          <a:p>
            <a:r>
              <a:rPr lang="en-US" dirty="0"/>
              <a:t>*   0.76% = AMT_GOODS_PRICE &amp; AMT_ANNUITY</a:t>
            </a:r>
          </a:p>
          <a:p>
            <a:r>
              <a:rPr lang="en-US" dirty="0"/>
              <a:t>*   0.58% = YEARS &amp; DAYS_EMPLOYED</a:t>
            </a:r>
          </a:p>
        </p:txBody>
      </p:sp>
      <p:pic>
        <p:nvPicPr>
          <p:cNvPr id="4" name="Picture 3"/>
          <p:cNvPicPr>
            <a:picLocks noChangeAspect="1"/>
          </p:cNvPicPr>
          <p:nvPr/>
        </p:nvPicPr>
        <p:blipFill>
          <a:blip r:embed="rId2"/>
          <a:stretch>
            <a:fillRect/>
          </a:stretch>
        </p:blipFill>
        <p:spPr>
          <a:xfrm>
            <a:off x="2504050" y="400709"/>
            <a:ext cx="5739618" cy="4143375"/>
          </a:xfrm>
          <a:prstGeom prst="rect">
            <a:avLst/>
          </a:prstGeom>
        </p:spPr>
      </p:pic>
    </p:spTree>
    <p:extLst>
      <p:ext uri="{BB962C8B-B14F-4D97-AF65-F5344CB8AC3E}">
        <p14:creationId xmlns:p14="http://schemas.microsoft.com/office/powerpoint/2010/main" val="2462396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Previous Application Data </a:t>
            </a:r>
            <a:r>
              <a:rPr lang="en-US" b="1" dirty="0" smtClean="0"/>
              <a:t>Analysis</a:t>
            </a:r>
            <a:endParaRPr lang="en-US" b="1" dirty="0"/>
          </a:p>
        </p:txBody>
      </p:sp>
      <p:sp>
        <p:nvSpPr>
          <p:cNvPr id="3" name="Content Placeholder 2"/>
          <p:cNvSpPr>
            <a:spLocks noGrp="1"/>
          </p:cNvSpPr>
          <p:nvPr>
            <p:ph idx="1"/>
          </p:nvPr>
        </p:nvSpPr>
        <p:spPr>
          <a:xfrm>
            <a:off x="685801" y="1913207"/>
            <a:ext cx="10131425" cy="3877994"/>
          </a:xfrm>
        </p:spPr>
        <p:txBody>
          <a:bodyPr>
            <a:normAutofit/>
          </a:bodyPr>
          <a:lstStyle/>
          <a:p>
            <a:r>
              <a:rPr lang="en-US" sz="1900" dirty="0" smtClean="0"/>
              <a:t>Import necessary Modules</a:t>
            </a:r>
          </a:p>
          <a:p>
            <a:r>
              <a:rPr lang="en-US" sz="1900" dirty="0" smtClean="0"/>
              <a:t>Reading </a:t>
            </a:r>
            <a:r>
              <a:rPr lang="en-US" sz="1900" dirty="0"/>
              <a:t>and Analyzing Data</a:t>
            </a:r>
          </a:p>
          <a:p>
            <a:r>
              <a:rPr lang="en-US" sz="1900" dirty="0"/>
              <a:t>Checking the Null Percentage of values</a:t>
            </a:r>
          </a:p>
          <a:p>
            <a:r>
              <a:rPr lang="en-US" sz="1900" dirty="0"/>
              <a:t>Imputing the values</a:t>
            </a:r>
          </a:p>
          <a:p>
            <a:r>
              <a:rPr lang="en-US" sz="1900" dirty="0"/>
              <a:t>Standardization of Data</a:t>
            </a:r>
          </a:p>
          <a:p>
            <a:r>
              <a:rPr lang="en-US" sz="1900" dirty="0"/>
              <a:t>Identifying the </a:t>
            </a:r>
            <a:r>
              <a:rPr lang="en-US" sz="1900" dirty="0" smtClean="0"/>
              <a:t>Outliers</a:t>
            </a:r>
          </a:p>
          <a:p>
            <a:r>
              <a:rPr lang="en-US" sz="1900" dirty="0" smtClean="0"/>
              <a:t>Merging the 2 Data Frames</a:t>
            </a:r>
          </a:p>
          <a:p>
            <a:r>
              <a:rPr lang="en-US" sz="1900" dirty="0" smtClean="0"/>
              <a:t>Univariate Analysis</a:t>
            </a:r>
          </a:p>
          <a:p>
            <a:r>
              <a:rPr lang="en-US" sz="1900" dirty="0" smtClean="0"/>
              <a:t>Bivariate and Multivariate Analysis</a:t>
            </a:r>
            <a:endParaRPr lang="en-US" sz="1900" dirty="0"/>
          </a:p>
        </p:txBody>
      </p:sp>
    </p:spTree>
    <p:extLst>
      <p:ext uri="{BB962C8B-B14F-4D97-AF65-F5344CB8AC3E}">
        <p14:creationId xmlns:p14="http://schemas.microsoft.com/office/powerpoint/2010/main" val="3805292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Previous Application Data </a:t>
            </a:r>
            <a:r>
              <a:rPr lang="en-US" b="1" dirty="0" smtClean="0"/>
              <a:t>Analysis steps</a:t>
            </a:r>
            <a:endParaRPr lang="en-US" dirty="0"/>
          </a:p>
        </p:txBody>
      </p:sp>
      <p:sp>
        <p:nvSpPr>
          <p:cNvPr id="3" name="Content Placeholder 2"/>
          <p:cNvSpPr>
            <a:spLocks noGrp="1"/>
          </p:cNvSpPr>
          <p:nvPr>
            <p:ph idx="1"/>
          </p:nvPr>
        </p:nvSpPr>
        <p:spPr>
          <a:xfrm>
            <a:off x="685801" y="1856935"/>
            <a:ext cx="10131425" cy="3934265"/>
          </a:xfrm>
        </p:spPr>
        <p:txBody>
          <a:bodyPr>
            <a:normAutofit/>
          </a:bodyPr>
          <a:lstStyle/>
          <a:p>
            <a:r>
              <a:rPr lang="en-US" dirty="0" smtClean="0"/>
              <a:t>Same like Application Data Analysis, analyze </a:t>
            </a:r>
            <a:r>
              <a:rPr lang="en-US" dirty="0"/>
              <a:t>the data of the given excel like checking column </a:t>
            </a:r>
            <a:r>
              <a:rPr lang="en-US" dirty="0" smtClean="0"/>
              <a:t>headers.</a:t>
            </a:r>
            <a:endParaRPr lang="en-US" dirty="0"/>
          </a:p>
          <a:p>
            <a:r>
              <a:rPr lang="en-US" dirty="0"/>
              <a:t>Check the shape of the data frame. (1670214, 37</a:t>
            </a:r>
            <a:r>
              <a:rPr lang="en-US" dirty="0" smtClean="0"/>
              <a:t>)</a:t>
            </a:r>
          </a:p>
          <a:p>
            <a:r>
              <a:rPr lang="en-US" dirty="0" smtClean="0"/>
              <a:t>Check </a:t>
            </a:r>
            <a:r>
              <a:rPr lang="en-US" dirty="0"/>
              <a:t>the no of null value rows present in each and every column and also its data types using info() </a:t>
            </a:r>
            <a:r>
              <a:rPr lang="en-US" dirty="0" smtClean="0"/>
              <a:t>function and for </a:t>
            </a:r>
            <a:r>
              <a:rPr lang="en-US" dirty="0"/>
              <a:t>statistical information of data frame using describe() function</a:t>
            </a:r>
            <a:r>
              <a:rPr lang="en-US" dirty="0" smtClean="0"/>
              <a:t>.</a:t>
            </a:r>
            <a:endParaRPr lang="en-US" dirty="0"/>
          </a:p>
          <a:p>
            <a:r>
              <a:rPr lang="en-US" dirty="0" smtClean="0"/>
              <a:t>First </a:t>
            </a:r>
            <a:r>
              <a:rPr lang="en-US" dirty="0"/>
              <a:t>we need to check the percentage of null values of columns and drop the columns with 50% null values as their presence does impact the statistics.</a:t>
            </a:r>
          </a:p>
          <a:p>
            <a:r>
              <a:rPr lang="en-US" dirty="0"/>
              <a:t>Remaining columns who have less percentage of null values , we will impute the columns with Mean()/Median() – Numerical columns and Mode() – Categorical columns.</a:t>
            </a:r>
          </a:p>
          <a:p>
            <a:r>
              <a:rPr lang="en-US" dirty="0"/>
              <a:t>Standardize the values of columns like for Time columns if all the values should be converted to either Seconds or Minutes or Hours and if any columns have negative values convert it into positive values</a:t>
            </a:r>
            <a:r>
              <a:rPr lang="en-US" dirty="0" smtClean="0"/>
              <a:t>.</a:t>
            </a:r>
            <a:endParaRPr lang="en-US" dirty="0"/>
          </a:p>
        </p:txBody>
      </p:sp>
    </p:spTree>
    <p:extLst>
      <p:ext uri="{BB962C8B-B14F-4D97-AF65-F5344CB8AC3E}">
        <p14:creationId xmlns:p14="http://schemas.microsoft.com/office/powerpoint/2010/main" val="74000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Previous Application Data Analysis steps</a:t>
            </a:r>
            <a:endParaRPr lang="en-US" dirty="0"/>
          </a:p>
        </p:txBody>
      </p:sp>
      <p:sp>
        <p:nvSpPr>
          <p:cNvPr id="3" name="Content Placeholder 2"/>
          <p:cNvSpPr>
            <a:spLocks noGrp="1"/>
          </p:cNvSpPr>
          <p:nvPr>
            <p:ph idx="1"/>
          </p:nvPr>
        </p:nvSpPr>
        <p:spPr>
          <a:xfrm>
            <a:off x="685801" y="2065867"/>
            <a:ext cx="10131425" cy="3725333"/>
          </a:xfrm>
        </p:spPr>
        <p:txBody>
          <a:bodyPr>
            <a:normAutofit lnSpcReduction="10000"/>
          </a:bodyPr>
          <a:lstStyle/>
          <a:p>
            <a:pPr marL="0" indent="0">
              <a:buNone/>
            </a:pPr>
            <a:endParaRPr lang="en-US" dirty="0" smtClean="0"/>
          </a:p>
          <a:p>
            <a:r>
              <a:rPr lang="en-US" dirty="0"/>
              <a:t>Identify the Outliers using boxplot, if any outliers calculate the IQR for them, calculate the upper bounds and lower bounds</a:t>
            </a:r>
            <a:r>
              <a:rPr lang="en-US" dirty="0" smtClean="0"/>
              <a:t>.</a:t>
            </a:r>
          </a:p>
          <a:p>
            <a:r>
              <a:rPr lang="en-US" dirty="0"/>
              <a:t>Merge the Application data Frame and Previous Application data Frame together on </a:t>
            </a:r>
            <a:r>
              <a:rPr lang="en-US" dirty="0" smtClean="0"/>
              <a:t>SK_ID_CURR and draw the insights from the combined data frame.</a:t>
            </a:r>
            <a:endParaRPr lang="en-US" dirty="0"/>
          </a:p>
          <a:p>
            <a:r>
              <a:rPr lang="en-US" dirty="0" smtClean="0"/>
              <a:t>Segregate </a:t>
            </a:r>
            <a:r>
              <a:rPr lang="en-US" dirty="0"/>
              <a:t>all the columns of </a:t>
            </a:r>
            <a:r>
              <a:rPr lang="en-US" dirty="0" smtClean="0"/>
              <a:t>combined data </a:t>
            </a:r>
            <a:r>
              <a:rPr lang="en-US" dirty="0"/>
              <a:t>frame based on this data type into Categorical and Numerical Variables for Data Visualization using MatplotLib and seaborn libraries.</a:t>
            </a:r>
          </a:p>
          <a:p>
            <a:r>
              <a:rPr lang="en-US" dirty="0"/>
              <a:t>Now Univariate Analysis is done on the Categorical variables using BAR Plot and it is also done on the Numerical variables using </a:t>
            </a:r>
            <a:r>
              <a:rPr lang="en-US" dirty="0" smtClean="0"/>
              <a:t>DIST </a:t>
            </a:r>
            <a:r>
              <a:rPr lang="en-US" dirty="0"/>
              <a:t>Plot and their insights are taken accordingly.</a:t>
            </a:r>
          </a:p>
          <a:p>
            <a:r>
              <a:rPr lang="en-US" dirty="0"/>
              <a:t>Bivariate Analysis is done using </a:t>
            </a:r>
            <a:r>
              <a:rPr lang="en-US" dirty="0" smtClean="0"/>
              <a:t>Count </a:t>
            </a:r>
            <a:r>
              <a:rPr lang="en-US" dirty="0"/>
              <a:t>Plot and </a:t>
            </a:r>
            <a:r>
              <a:rPr lang="en-US" dirty="0" smtClean="0"/>
              <a:t>Dist </a:t>
            </a:r>
            <a:r>
              <a:rPr lang="en-US" dirty="0"/>
              <a:t>plots and their insights are taken.</a:t>
            </a:r>
          </a:p>
          <a:p>
            <a:r>
              <a:rPr lang="en-US" dirty="0"/>
              <a:t>Multivariate Analysis is done between Continuous Numerical Variables using Heat Maps</a:t>
            </a:r>
            <a:r>
              <a:rPr lang="en-US" dirty="0" smtClean="0"/>
              <a:t>.</a:t>
            </a:r>
            <a:endParaRPr lang="en-US" dirty="0"/>
          </a:p>
          <a:p>
            <a:endParaRPr lang="en-US" dirty="0"/>
          </a:p>
        </p:txBody>
      </p:sp>
    </p:spTree>
    <p:extLst>
      <p:ext uri="{BB962C8B-B14F-4D97-AF65-F5344CB8AC3E}">
        <p14:creationId xmlns:p14="http://schemas.microsoft.com/office/powerpoint/2010/main" val="259446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UNIVARIATE ANALYSIS</a:t>
            </a:r>
          </a:p>
        </p:txBody>
      </p:sp>
      <p:pic>
        <p:nvPicPr>
          <p:cNvPr id="3" name="Picture 2"/>
          <p:cNvPicPr>
            <a:picLocks noChangeAspect="1"/>
          </p:cNvPicPr>
          <p:nvPr/>
        </p:nvPicPr>
        <p:blipFill>
          <a:blip r:embed="rId2"/>
          <a:stretch>
            <a:fillRect/>
          </a:stretch>
        </p:blipFill>
        <p:spPr>
          <a:xfrm>
            <a:off x="836148" y="2065867"/>
            <a:ext cx="4720589" cy="1999696"/>
          </a:xfrm>
          <a:prstGeom prst="rect">
            <a:avLst/>
          </a:prstGeom>
        </p:spPr>
      </p:pic>
      <p:pic>
        <p:nvPicPr>
          <p:cNvPr id="4" name="Picture 3"/>
          <p:cNvPicPr>
            <a:picLocks noChangeAspect="1"/>
          </p:cNvPicPr>
          <p:nvPr/>
        </p:nvPicPr>
        <p:blipFill>
          <a:blip r:embed="rId3"/>
          <a:stretch>
            <a:fillRect/>
          </a:stretch>
        </p:blipFill>
        <p:spPr>
          <a:xfrm>
            <a:off x="6569611" y="2065867"/>
            <a:ext cx="4726745" cy="1999696"/>
          </a:xfrm>
          <a:prstGeom prst="rect">
            <a:avLst/>
          </a:prstGeom>
        </p:spPr>
      </p:pic>
      <p:sp>
        <p:nvSpPr>
          <p:cNvPr id="5" name="Rectangle 4"/>
          <p:cNvSpPr/>
          <p:nvPr/>
        </p:nvSpPr>
        <p:spPr>
          <a:xfrm>
            <a:off x="685801" y="4470401"/>
            <a:ext cx="5039750" cy="646331"/>
          </a:xfrm>
          <a:prstGeom prst="rect">
            <a:avLst/>
          </a:prstGeom>
        </p:spPr>
        <p:txBody>
          <a:bodyPr wrap="square">
            <a:spAutoFit/>
          </a:bodyPr>
          <a:lstStyle/>
          <a:p>
            <a:r>
              <a:rPr lang="en-US" dirty="0"/>
              <a:t>Univariate Analysis is done for Categorical columns </a:t>
            </a:r>
            <a:endParaRPr lang="en-US" dirty="0" smtClean="0"/>
          </a:p>
          <a:p>
            <a:r>
              <a:rPr lang="en-US" dirty="0" smtClean="0"/>
              <a:t>using Count Plot.</a:t>
            </a:r>
            <a:endParaRPr lang="en-US" dirty="0"/>
          </a:p>
        </p:txBody>
      </p:sp>
      <p:sp>
        <p:nvSpPr>
          <p:cNvPr id="6" name="Rectangle 5"/>
          <p:cNvSpPr/>
          <p:nvPr/>
        </p:nvSpPr>
        <p:spPr>
          <a:xfrm>
            <a:off x="6452382" y="4470400"/>
            <a:ext cx="6096000" cy="646331"/>
          </a:xfrm>
          <a:prstGeom prst="rect">
            <a:avLst/>
          </a:prstGeom>
        </p:spPr>
        <p:txBody>
          <a:bodyPr>
            <a:spAutoFit/>
          </a:bodyPr>
          <a:lstStyle/>
          <a:p>
            <a:r>
              <a:rPr lang="en-US" dirty="0"/>
              <a:t>Univariate Analysis is done for </a:t>
            </a:r>
            <a:r>
              <a:rPr lang="en-US" dirty="0" smtClean="0"/>
              <a:t>Numerical </a:t>
            </a:r>
            <a:r>
              <a:rPr lang="en-US" dirty="0"/>
              <a:t>columns </a:t>
            </a:r>
          </a:p>
          <a:p>
            <a:r>
              <a:rPr lang="en-US" dirty="0"/>
              <a:t>using </a:t>
            </a:r>
            <a:r>
              <a:rPr lang="en-US" dirty="0" smtClean="0"/>
              <a:t>Dist </a:t>
            </a:r>
            <a:r>
              <a:rPr lang="en-US" dirty="0"/>
              <a:t>Plot.</a:t>
            </a:r>
          </a:p>
        </p:txBody>
      </p:sp>
    </p:spTree>
    <p:extLst>
      <p:ext uri="{BB962C8B-B14F-4D97-AF65-F5344CB8AC3E}">
        <p14:creationId xmlns:p14="http://schemas.microsoft.com/office/powerpoint/2010/main" val="1568492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649" y="1153037"/>
            <a:ext cx="3691304" cy="3876675"/>
          </a:xfrm>
          <a:prstGeom prst="rect">
            <a:avLst/>
          </a:prstGeom>
        </p:spPr>
      </p:pic>
      <p:pic>
        <p:nvPicPr>
          <p:cNvPr id="3" name="Picture 2"/>
          <p:cNvPicPr>
            <a:picLocks noChangeAspect="1"/>
          </p:cNvPicPr>
          <p:nvPr/>
        </p:nvPicPr>
        <p:blipFill>
          <a:blip r:embed="rId3"/>
          <a:stretch>
            <a:fillRect/>
          </a:stretch>
        </p:blipFill>
        <p:spPr>
          <a:xfrm>
            <a:off x="4235253" y="1153037"/>
            <a:ext cx="3698925" cy="3876675"/>
          </a:xfrm>
          <a:prstGeom prst="rect">
            <a:avLst/>
          </a:prstGeom>
        </p:spPr>
      </p:pic>
      <p:pic>
        <p:nvPicPr>
          <p:cNvPr id="5" name="Picture 4"/>
          <p:cNvPicPr>
            <a:picLocks noChangeAspect="1"/>
          </p:cNvPicPr>
          <p:nvPr/>
        </p:nvPicPr>
        <p:blipFill>
          <a:blip r:embed="rId4"/>
          <a:stretch>
            <a:fillRect/>
          </a:stretch>
        </p:blipFill>
        <p:spPr>
          <a:xfrm>
            <a:off x="8230478" y="1153037"/>
            <a:ext cx="3712993" cy="3876675"/>
          </a:xfrm>
          <a:prstGeom prst="rect">
            <a:avLst/>
          </a:prstGeom>
        </p:spPr>
      </p:pic>
      <p:sp>
        <p:nvSpPr>
          <p:cNvPr id="6" name="Rectangle 5"/>
          <p:cNvSpPr/>
          <p:nvPr/>
        </p:nvSpPr>
        <p:spPr>
          <a:xfrm>
            <a:off x="806121" y="5523300"/>
            <a:ext cx="2625655" cy="369332"/>
          </a:xfrm>
          <a:prstGeom prst="rect">
            <a:avLst/>
          </a:prstGeom>
        </p:spPr>
        <p:txBody>
          <a:bodyPr wrap="none">
            <a:spAutoFit/>
          </a:bodyPr>
          <a:lstStyle/>
          <a:p>
            <a:r>
              <a:rPr lang="en-US" b="1" dirty="0"/>
              <a:t>NAME_EDUCATION_TYPE</a:t>
            </a:r>
          </a:p>
        </p:txBody>
      </p:sp>
      <p:sp>
        <p:nvSpPr>
          <p:cNvPr id="7" name="Rectangle 6"/>
          <p:cNvSpPr/>
          <p:nvPr/>
        </p:nvSpPr>
        <p:spPr>
          <a:xfrm>
            <a:off x="4958669" y="5507501"/>
            <a:ext cx="2294154" cy="369332"/>
          </a:xfrm>
          <a:prstGeom prst="rect">
            <a:avLst/>
          </a:prstGeom>
        </p:spPr>
        <p:txBody>
          <a:bodyPr wrap="none">
            <a:spAutoFit/>
          </a:bodyPr>
          <a:lstStyle/>
          <a:p>
            <a:r>
              <a:rPr lang="en-US" b="1" dirty="0" smtClean="0"/>
              <a:t>NAME_INCOME_TYPE</a:t>
            </a:r>
            <a:endParaRPr lang="en-US" b="1" dirty="0"/>
          </a:p>
        </p:txBody>
      </p:sp>
      <p:sp>
        <p:nvSpPr>
          <p:cNvPr id="8" name="Rectangle 7"/>
          <p:cNvSpPr/>
          <p:nvPr/>
        </p:nvSpPr>
        <p:spPr>
          <a:xfrm>
            <a:off x="8799794" y="5523300"/>
            <a:ext cx="2031325" cy="369332"/>
          </a:xfrm>
          <a:prstGeom prst="rect">
            <a:avLst/>
          </a:prstGeom>
        </p:spPr>
        <p:txBody>
          <a:bodyPr wrap="none">
            <a:spAutoFit/>
          </a:bodyPr>
          <a:lstStyle/>
          <a:p>
            <a:r>
              <a:rPr lang="en-US" b="1" dirty="0" smtClean="0"/>
              <a:t>OCCUPATION_TYPE</a:t>
            </a:r>
            <a:endParaRPr lang="en-US" b="1" dirty="0"/>
          </a:p>
        </p:txBody>
      </p:sp>
    </p:spTree>
    <p:extLst>
      <p:ext uri="{BB962C8B-B14F-4D97-AF65-F5344CB8AC3E}">
        <p14:creationId xmlns:p14="http://schemas.microsoft.com/office/powerpoint/2010/main" val="3642495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6121" y="5523300"/>
            <a:ext cx="2536272" cy="369332"/>
          </a:xfrm>
          <a:prstGeom prst="rect">
            <a:avLst/>
          </a:prstGeom>
        </p:spPr>
        <p:txBody>
          <a:bodyPr wrap="none">
            <a:spAutoFit/>
          </a:bodyPr>
          <a:lstStyle/>
          <a:p>
            <a:r>
              <a:rPr lang="en-US" b="1" dirty="0" smtClean="0"/>
              <a:t>NAME_CONTRACT_TYPE</a:t>
            </a:r>
            <a:endParaRPr lang="en-US" b="1" dirty="0"/>
          </a:p>
        </p:txBody>
      </p:sp>
      <p:sp>
        <p:nvSpPr>
          <p:cNvPr id="7" name="Rectangle 6"/>
          <p:cNvSpPr/>
          <p:nvPr/>
        </p:nvSpPr>
        <p:spPr>
          <a:xfrm>
            <a:off x="4958669" y="5507501"/>
            <a:ext cx="2000163" cy="369332"/>
          </a:xfrm>
          <a:prstGeom prst="rect">
            <a:avLst/>
          </a:prstGeom>
        </p:spPr>
        <p:txBody>
          <a:bodyPr wrap="none">
            <a:spAutoFit/>
          </a:bodyPr>
          <a:lstStyle/>
          <a:p>
            <a:r>
              <a:rPr lang="en-US" b="1" dirty="0" smtClean="0"/>
              <a:t>NAME_PORTFOLIO</a:t>
            </a:r>
            <a:endParaRPr lang="en-US" b="1" dirty="0"/>
          </a:p>
        </p:txBody>
      </p:sp>
      <p:sp>
        <p:nvSpPr>
          <p:cNvPr id="8" name="Rectangle 7"/>
          <p:cNvSpPr/>
          <p:nvPr/>
        </p:nvSpPr>
        <p:spPr>
          <a:xfrm>
            <a:off x="8799794" y="5523300"/>
            <a:ext cx="2411622" cy="369332"/>
          </a:xfrm>
          <a:prstGeom prst="rect">
            <a:avLst/>
          </a:prstGeom>
        </p:spPr>
        <p:txBody>
          <a:bodyPr wrap="none">
            <a:spAutoFit/>
          </a:bodyPr>
          <a:lstStyle/>
          <a:p>
            <a:r>
              <a:rPr lang="en-US" b="1" dirty="0" smtClean="0"/>
              <a:t>NAME_FAMILY_STATUS</a:t>
            </a:r>
            <a:endParaRPr lang="en-US" b="1" dirty="0"/>
          </a:p>
        </p:txBody>
      </p:sp>
      <p:pic>
        <p:nvPicPr>
          <p:cNvPr id="4" name="Picture 3"/>
          <p:cNvPicPr>
            <a:picLocks noChangeAspect="1"/>
          </p:cNvPicPr>
          <p:nvPr/>
        </p:nvPicPr>
        <p:blipFill>
          <a:blip r:embed="rId2"/>
          <a:stretch>
            <a:fillRect/>
          </a:stretch>
        </p:blipFill>
        <p:spPr>
          <a:xfrm>
            <a:off x="152194" y="1153036"/>
            <a:ext cx="3798277" cy="3876675"/>
          </a:xfrm>
          <a:prstGeom prst="rect">
            <a:avLst/>
          </a:prstGeom>
        </p:spPr>
      </p:pic>
      <p:pic>
        <p:nvPicPr>
          <p:cNvPr id="9" name="Picture 8"/>
          <p:cNvPicPr>
            <a:picLocks noChangeAspect="1"/>
          </p:cNvPicPr>
          <p:nvPr/>
        </p:nvPicPr>
        <p:blipFill>
          <a:blip r:embed="rId3"/>
          <a:stretch>
            <a:fillRect/>
          </a:stretch>
        </p:blipFill>
        <p:spPr>
          <a:xfrm>
            <a:off x="4120559" y="1153036"/>
            <a:ext cx="3882683" cy="3876675"/>
          </a:xfrm>
          <a:prstGeom prst="rect">
            <a:avLst/>
          </a:prstGeom>
        </p:spPr>
      </p:pic>
      <p:pic>
        <p:nvPicPr>
          <p:cNvPr id="10" name="Picture 9"/>
          <p:cNvPicPr>
            <a:picLocks noChangeAspect="1"/>
          </p:cNvPicPr>
          <p:nvPr/>
        </p:nvPicPr>
        <p:blipFill>
          <a:blip r:embed="rId4"/>
          <a:stretch>
            <a:fillRect/>
          </a:stretch>
        </p:blipFill>
        <p:spPr>
          <a:xfrm>
            <a:off x="8173330" y="1153036"/>
            <a:ext cx="3868616" cy="3876675"/>
          </a:xfrm>
          <a:prstGeom prst="rect">
            <a:avLst/>
          </a:prstGeom>
        </p:spPr>
      </p:pic>
    </p:spTree>
    <p:extLst>
      <p:ext uri="{BB962C8B-B14F-4D97-AF65-F5344CB8AC3E}">
        <p14:creationId xmlns:p14="http://schemas.microsoft.com/office/powerpoint/2010/main" val="2089515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62466" y="5507501"/>
            <a:ext cx="1616918" cy="369332"/>
          </a:xfrm>
          <a:prstGeom prst="rect">
            <a:avLst/>
          </a:prstGeom>
        </p:spPr>
        <p:txBody>
          <a:bodyPr wrap="none">
            <a:spAutoFit/>
          </a:bodyPr>
          <a:lstStyle/>
          <a:p>
            <a:r>
              <a:rPr lang="en-US" b="1" dirty="0" smtClean="0"/>
              <a:t>CNT_PAYMENT</a:t>
            </a:r>
            <a:endParaRPr lang="en-US" b="1" dirty="0"/>
          </a:p>
        </p:txBody>
      </p:sp>
      <p:sp>
        <p:nvSpPr>
          <p:cNvPr id="7" name="Rectangle 6"/>
          <p:cNvSpPr/>
          <p:nvPr/>
        </p:nvSpPr>
        <p:spPr>
          <a:xfrm>
            <a:off x="4958669" y="5507501"/>
            <a:ext cx="1820883" cy="369332"/>
          </a:xfrm>
          <a:prstGeom prst="rect">
            <a:avLst/>
          </a:prstGeom>
        </p:spPr>
        <p:txBody>
          <a:bodyPr wrap="none">
            <a:spAutoFit/>
          </a:bodyPr>
          <a:lstStyle/>
          <a:p>
            <a:r>
              <a:rPr lang="en-US" b="1" dirty="0" smtClean="0"/>
              <a:t>YEARS_DECISION</a:t>
            </a:r>
            <a:endParaRPr lang="en-US" b="1" dirty="0"/>
          </a:p>
        </p:txBody>
      </p:sp>
      <p:sp>
        <p:nvSpPr>
          <p:cNvPr id="8" name="Rectangle 7"/>
          <p:cNvSpPr/>
          <p:nvPr/>
        </p:nvSpPr>
        <p:spPr>
          <a:xfrm>
            <a:off x="9235892" y="5507501"/>
            <a:ext cx="1439818" cy="369332"/>
          </a:xfrm>
          <a:prstGeom prst="rect">
            <a:avLst/>
          </a:prstGeom>
        </p:spPr>
        <p:txBody>
          <a:bodyPr wrap="none">
            <a:spAutoFit/>
          </a:bodyPr>
          <a:lstStyle/>
          <a:p>
            <a:r>
              <a:rPr lang="en-US" b="1" dirty="0" smtClean="0"/>
              <a:t>AMT_CREDIT</a:t>
            </a:r>
            <a:endParaRPr lang="en-US" b="1" dirty="0"/>
          </a:p>
        </p:txBody>
      </p:sp>
      <p:pic>
        <p:nvPicPr>
          <p:cNvPr id="2" name="Picture 1"/>
          <p:cNvPicPr>
            <a:picLocks noChangeAspect="1"/>
          </p:cNvPicPr>
          <p:nvPr/>
        </p:nvPicPr>
        <p:blipFill>
          <a:blip r:embed="rId2"/>
          <a:stretch>
            <a:fillRect/>
          </a:stretch>
        </p:blipFill>
        <p:spPr>
          <a:xfrm>
            <a:off x="191379" y="1153036"/>
            <a:ext cx="3759092" cy="3876675"/>
          </a:xfrm>
          <a:prstGeom prst="rect">
            <a:avLst/>
          </a:prstGeom>
        </p:spPr>
      </p:pic>
      <p:pic>
        <p:nvPicPr>
          <p:cNvPr id="3" name="Picture 2"/>
          <p:cNvPicPr>
            <a:picLocks noChangeAspect="1"/>
          </p:cNvPicPr>
          <p:nvPr/>
        </p:nvPicPr>
        <p:blipFill>
          <a:blip r:embed="rId3"/>
          <a:stretch>
            <a:fillRect/>
          </a:stretch>
        </p:blipFill>
        <p:spPr>
          <a:xfrm>
            <a:off x="4079632" y="1153036"/>
            <a:ext cx="3924886" cy="3876675"/>
          </a:xfrm>
          <a:prstGeom prst="rect">
            <a:avLst/>
          </a:prstGeom>
        </p:spPr>
      </p:pic>
      <p:pic>
        <p:nvPicPr>
          <p:cNvPr id="5" name="Picture 4"/>
          <p:cNvPicPr>
            <a:picLocks noChangeAspect="1"/>
          </p:cNvPicPr>
          <p:nvPr/>
        </p:nvPicPr>
        <p:blipFill>
          <a:blip r:embed="rId4"/>
          <a:stretch>
            <a:fillRect/>
          </a:stretch>
        </p:blipFill>
        <p:spPr>
          <a:xfrm>
            <a:off x="8133679" y="1153035"/>
            <a:ext cx="3962400" cy="3876675"/>
          </a:xfrm>
          <a:prstGeom prst="rect">
            <a:avLst/>
          </a:prstGeom>
        </p:spPr>
      </p:pic>
    </p:spTree>
    <p:extLst>
      <p:ext uri="{BB962C8B-B14F-4D97-AF65-F5344CB8AC3E}">
        <p14:creationId xmlns:p14="http://schemas.microsoft.com/office/powerpoint/2010/main" val="2309170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220" y="5507501"/>
            <a:ext cx="1645002" cy="369332"/>
          </a:xfrm>
          <a:prstGeom prst="rect">
            <a:avLst/>
          </a:prstGeom>
        </p:spPr>
        <p:txBody>
          <a:bodyPr wrap="none">
            <a:spAutoFit/>
          </a:bodyPr>
          <a:lstStyle/>
          <a:p>
            <a:r>
              <a:rPr lang="en-US" b="1" dirty="0" smtClean="0"/>
              <a:t>AMT_ANNUITY</a:t>
            </a:r>
            <a:endParaRPr lang="en-US" b="1" dirty="0"/>
          </a:p>
        </p:txBody>
      </p:sp>
      <p:sp>
        <p:nvSpPr>
          <p:cNvPr id="7" name="Rectangle 6"/>
          <p:cNvSpPr/>
          <p:nvPr/>
        </p:nvSpPr>
        <p:spPr>
          <a:xfrm>
            <a:off x="4958669" y="5507501"/>
            <a:ext cx="2232406" cy="369332"/>
          </a:xfrm>
          <a:prstGeom prst="rect">
            <a:avLst/>
          </a:prstGeom>
        </p:spPr>
        <p:txBody>
          <a:bodyPr wrap="none">
            <a:spAutoFit/>
          </a:bodyPr>
          <a:lstStyle/>
          <a:p>
            <a:r>
              <a:rPr lang="en-US" b="1" dirty="0" smtClean="0"/>
              <a:t>CNT_FAM_MEMBERS</a:t>
            </a:r>
            <a:endParaRPr lang="en-US" b="1" dirty="0"/>
          </a:p>
        </p:txBody>
      </p:sp>
      <p:sp>
        <p:nvSpPr>
          <p:cNvPr id="8" name="Rectangle 7"/>
          <p:cNvSpPr/>
          <p:nvPr/>
        </p:nvSpPr>
        <p:spPr>
          <a:xfrm>
            <a:off x="8799794" y="5523300"/>
            <a:ext cx="2264723" cy="369332"/>
          </a:xfrm>
          <a:prstGeom prst="rect">
            <a:avLst/>
          </a:prstGeom>
        </p:spPr>
        <p:txBody>
          <a:bodyPr wrap="none">
            <a:spAutoFit/>
          </a:bodyPr>
          <a:lstStyle/>
          <a:p>
            <a:r>
              <a:rPr lang="en-US" b="1" dirty="0" smtClean="0"/>
              <a:t>AMT_INCOME_TOTAL</a:t>
            </a:r>
            <a:endParaRPr lang="en-US" b="1" dirty="0"/>
          </a:p>
        </p:txBody>
      </p:sp>
      <p:pic>
        <p:nvPicPr>
          <p:cNvPr id="2" name="Picture 1"/>
          <p:cNvPicPr>
            <a:picLocks noChangeAspect="1"/>
          </p:cNvPicPr>
          <p:nvPr/>
        </p:nvPicPr>
        <p:blipFill>
          <a:blip r:embed="rId2"/>
          <a:stretch>
            <a:fillRect/>
          </a:stretch>
        </p:blipFill>
        <p:spPr>
          <a:xfrm>
            <a:off x="106971" y="1153036"/>
            <a:ext cx="3843500" cy="3876675"/>
          </a:xfrm>
          <a:prstGeom prst="rect">
            <a:avLst/>
          </a:prstGeom>
        </p:spPr>
      </p:pic>
      <p:pic>
        <p:nvPicPr>
          <p:cNvPr id="3" name="Picture 2"/>
          <p:cNvPicPr>
            <a:picLocks noChangeAspect="1"/>
          </p:cNvPicPr>
          <p:nvPr/>
        </p:nvPicPr>
        <p:blipFill>
          <a:blip r:embed="rId3"/>
          <a:stretch>
            <a:fillRect/>
          </a:stretch>
        </p:blipFill>
        <p:spPr>
          <a:xfrm>
            <a:off x="4033075" y="1153036"/>
            <a:ext cx="4057650" cy="3876675"/>
          </a:xfrm>
          <a:prstGeom prst="rect">
            <a:avLst/>
          </a:prstGeom>
        </p:spPr>
      </p:pic>
      <p:pic>
        <p:nvPicPr>
          <p:cNvPr id="5" name="Picture 4"/>
          <p:cNvPicPr>
            <a:picLocks noChangeAspect="1"/>
          </p:cNvPicPr>
          <p:nvPr/>
        </p:nvPicPr>
        <p:blipFill>
          <a:blip r:embed="rId4"/>
          <a:stretch>
            <a:fillRect/>
          </a:stretch>
        </p:blipFill>
        <p:spPr>
          <a:xfrm>
            <a:off x="8173329" y="1153036"/>
            <a:ext cx="3896751" cy="3876675"/>
          </a:xfrm>
          <a:prstGeom prst="rect">
            <a:avLst/>
          </a:prstGeom>
        </p:spPr>
      </p:pic>
    </p:spTree>
    <p:extLst>
      <p:ext uri="{BB962C8B-B14F-4D97-AF65-F5344CB8AC3E}">
        <p14:creationId xmlns:p14="http://schemas.microsoft.com/office/powerpoint/2010/main" val="4208920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data analysis</a:t>
            </a:r>
            <a:endParaRPr lang="en-US" b="1" dirty="0"/>
          </a:p>
        </p:txBody>
      </p:sp>
      <p:sp>
        <p:nvSpPr>
          <p:cNvPr id="3" name="Content Placeholder 2"/>
          <p:cNvSpPr>
            <a:spLocks noGrp="1"/>
          </p:cNvSpPr>
          <p:nvPr>
            <p:ph idx="1"/>
          </p:nvPr>
        </p:nvSpPr>
        <p:spPr>
          <a:xfrm>
            <a:off x="685801" y="1871003"/>
            <a:ext cx="10131425" cy="3920197"/>
          </a:xfrm>
        </p:spPr>
        <p:txBody>
          <a:bodyPr>
            <a:noAutofit/>
          </a:bodyPr>
          <a:lstStyle/>
          <a:p>
            <a:r>
              <a:rPr lang="en-US" sz="1900" dirty="0" smtClean="0"/>
              <a:t>Import necessary modules</a:t>
            </a:r>
          </a:p>
          <a:p>
            <a:r>
              <a:rPr lang="en-US" sz="1900" dirty="0" smtClean="0"/>
              <a:t>Reading </a:t>
            </a:r>
            <a:r>
              <a:rPr lang="en-US" sz="1900" dirty="0"/>
              <a:t>and Analyzing Data</a:t>
            </a:r>
          </a:p>
          <a:p>
            <a:r>
              <a:rPr lang="en-US" sz="1900" dirty="0"/>
              <a:t>Checking the Null Percentage of values</a:t>
            </a:r>
          </a:p>
          <a:p>
            <a:r>
              <a:rPr lang="en-US" sz="1900" dirty="0"/>
              <a:t>Imputing the values</a:t>
            </a:r>
          </a:p>
          <a:p>
            <a:r>
              <a:rPr lang="en-US" sz="1900" dirty="0"/>
              <a:t>Standardization of Data</a:t>
            </a:r>
          </a:p>
          <a:p>
            <a:r>
              <a:rPr lang="en-US" sz="1900" dirty="0"/>
              <a:t>Identifying the Outliers</a:t>
            </a:r>
          </a:p>
          <a:p>
            <a:r>
              <a:rPr lang="en-US" sz="1900" dirty="0"/>
              <a:t>Categorical and Numerical Analysis</a:t>
            </a:r>
          </a:p>
          <a:p>
            <a:r>
              <a:rPr lang="en-US" sz="1900" dirty="0"/>
              <a:t>Univariate Analysis</a:t>
            </a:r>
          </a:p>
          <a:p>
            <a:r>
              <a:rPr lang="en-US" sz="1900" dirty="0"/>
              <a:t>Bivariate Analysis</a:t>
            </a:r>
          </a:p>
          <a:p>
            <a:r>
              <a:rPr lang="en-US" sz="1900" dirty="0"/>
              <a:t>Multivariate </a:t>
            </a:r>
            <a:r>
              <a:rPr lang="en-US" sz="1900" dirty="0" smtClean="0"/>
              <a:t>Analysis</a:t>
            </a:r>
            <a:endParaRPr lang="en-US" sz="1900" dirty="0"/>
          </a:p>
        </p:txBody>
      </p:sp>
    </p:spTree>
    <p:extLst>
      <p:ext uri="{BB962C8B-B14F-4D97-AF65-F5344CB8AC3E}">
        <p14:creationId xmlns:p14="http://schemas.microsoft.com/office/powerpoint/2010/main" val="26740640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1762" y="1236095"/>
            <a:ext cx="7481228" cy="4235108"/>
          </a:xfrm>
          <a:prstGeom prst="rect">
            <a:avLst/>
          </a:prstGeom>
        </p:spPr>
      </p:pic>
      <p:sp>
        <p:nvSpPr>
          <p:cNvPr id="3" name="Rectangle 2"/>
          <p:cNvSpPr/>
          <p:nvPr/>
        </p:nvSpPr>
        <p:spPr>
          <a:xfrm>
            <a:off x="621762" y="5710535"/>
            <a:ext cx="8986471" cy="646331"/>
          </a:xfrm>
          <a:prstGeom prst="rect">
            <a:avLst/>
          </a:prstGeom>
        </p:spPr>
        <p:txBody>
          <a:bodyPr wrap="square">
            <a:spAutoFit/>
          </a:bodyPr>
          <a:lstStyle/>
          <a:p>
            <a:r>
              <a:rPr lang="en-US" b="1" dirty="0"/>
              <a:t>INSIGHTS:</a:t>
            </a:r>
            <a:endParaRPr lang="en-US" dirty="0"/>
          </a:p>
          <a:p>
            <a:r>
              <a:rPr lang="en-US" dirty="0"/>
              <a:t>1. For Cash loans, males are more in number than females and similarly with Revolving loans.</a:t>
            </a:r>
          </a:p>
        </p:txBody>
      </p:sp>
      <p:sp>
        <p:nvSpPr>
          <p:cNvPr id="4" name="Rectangle 3"/>
          <p:cNvSpPr/>
          <p:nvPr/>
        </p:nvSpPr>
        <p:spPr>
          <a:xfrm>
            <a:off x="621762" y="627431"/>
            <a:ext cx="2836867" cy="369332"/>
          </a:xfrm>
          <a:prstGeom prst="rect">
            <a:avLst/>
          </a:prstGeom>
        </p:spPr>
        <p:txBody>
          <a:bodyPr wrap="none">
            <a:spAutoFit/>
          </a:bodyPr>
          <a:lstStyle/>
          <a:p>
            <a:r>
              <a:rPr lang="en-US" b="1" dirty="0" smtClean="0"/>
              <a:t>TARGET and CODE_GENDER</a:t>
            </a:r>
            <a:endParaRPr lang="en-US" dirty="0"/>
          </a:p>
        </p:txBody>
      </p:sp>
    </p:spTree>
    <p:extLst>
      <p:ext uri="{BB962C8B-B14F-4D97-AF65-F5344CB8AC3E}">
        <p14:creationId xmlns:p14="http://schemas.microsoft.com/office/powerpoint/2010/main" val="688161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1762" y="5710535"/>
            <a:ext cx="8986471" cy="646331"/>
          </a:xfrm>
          <a:prstGeom prst="rect">
            <a:avLst/>
          </a:prstGeom>
        </p:spPr>
        <p:txBody>
          <a:bodyPr wrap="square">
            <a:spAutoFit/>
          </a:bodyPr>
          <a:lstStyle/>
          <a:p>
            <a:r>
              <a:rPr lang="en-US" b="1" dirty="0"/>
              <a:t>INSIGHTS:</a:t>
            </a:r>
            <a:endParaRPr lang="en-US" dirty="0"/>
          </a:p>
          <a:p>
            <a:r>
              <a:rPr lang="en-US" dirty="0"/>
              <a:t>1. Among Defaulters and Non-Defaulters, Approved loans are of high percentage.</a:t>
            </a:r>
          </a:p>
        </p:txBody>
      </p:sp>
      <p:sp>
        <p:nvSpPr>
          <p:cNvPr id="4" name="Rectangle 3"/>
          <p:cNvSpPr/>
          <p:nvPr/>
        </p:nvSpPr>
        <p:spPr>
          <a:xfrm>
            <a:off x="621762" y="627431"/>
            <a:ext cx="2836867" cy="369332"/>
          </a:xfrm>
          <a:prstGeom prst="rect">
            <a:avLst/>
          </a:prstGeom>
        </p:spPr>
        <p:txBody>
          <a:bodyPr wrap="none">
            <a:spAutoFit/>
          </a:bodyPr>
          <a:lstStyle/>
          <a:p>
            <a:r>
              <a:rPr lang="en-US" b="1" dirty="0"/>
              <a:t>TARGET and </a:t>
            </a:r>
            <a:r>
              <a:rPr lang="en-US" b="1" dirty="0" smtClean="0"/>
              <a:t>CODE_GENDER</a:t>
            </a:r>
            <a:endParaRPr lang="en-US" dirty="0"/>
          </a:p>
        </p:txBody>
      </p:sp>
      <p:pic>
        <p:nvPicPr>
          <p:cNvPr id="5" name="Picture 4"/>
          <p:cNvPicPr>
            <a:picLocks noChangeAspect="1"/>
          </p:cNvPicPr>
          <p:nvPr/>
        </p:nvPicPr>
        <p:blipFill>
          <a:blip r:embed="rId2"/>
          <a:stretch>
            <a:fillRect/>
          </a:stretch>
        </p:blipFill>
        <p:spPr>
          <a:xfrm>
            <a:off x="1026942" y="1203886"/>
            <a:ext cx="7427741" cy="4155905"/>
          </a:xfrm>
          <a:prstGeom prst="rect">
            <a:avLst/>
          </a:prstGeom>
        </p:spPr>
      </p:pic>
    </p:spTree>
    <p:extLst>
      <p:ext uri="{BB962C8B-B14F-4D97-AF65-F5344CB8AC3E}">
        <p14:creationId xmlns:p14="http://schemas.microsoft.com/office/powerpoint/2010/main" val="2869095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1762" y="5710535"/>
            <a:ext cx="8986471" cy="646331"/>
          </a:xfrm>
          <a:prstGeom prst="rect">
            <a:avLst/>
          </a:prstGeom>
        </p:spPr>
        <p:txBody>
          <a:bodyPr wrap="square">
            <a:spAutoFit/>
          </a:bodyPr>
          <a:lstStyle/>
          <a:p>
            <a:r>
              <a:rPr lang="en-US" b="1" dirty="0"/>
              <a:t>INSIGHTS:</a:t>
            </a:r>
            <a:endParaRPr lang="en-US" dirty="0"/>
          </a:p>
          <a:p>
            <a:r>
              <a:rPr lang="en-US" dirty="0"/>
              <a:t>1. Among Defaulters and Non-Defaulters, Total Annuity is more in between 5000 to </a:t>
            </a:r>
            <a:r>
              <a:rPr lang="en-US" dirty="0" smtClean="0"/>
              <a:t>15000.</a:t>
            </a:r>
            <a:endParaRPr lang="en-US" dirty="0"/>
          </a:p>
        </p:txBody>
      </p:sp>
      <p:sp>
        <p:nvSpPr>
          <p:cNvPr id="4" name="Rectangle 3"/>
          <p:cNvSpPr/>
          <p:nvPr/>
        </p:nvSpPr>
        <p:spPr>
          <a:xfrm>
            <a:off x="621762" y="627431"/>
            <a:ext cx="2848152" cy="369332"/>
          </a:xfrm>
          <a:prstGeom prst="rect">
            <a:avLst/>
          </a:prstGeom>
        </p:spPr>
        <p:txBody>
          <a:bodyPr wrap="none">
            <a:spAutoFit/>
          </a:bodyPr>
          <a:lstStyle/>
          <a:p>
            <a:r>
              <a:rPr lang="en-US" b="1" dirty="0"/>
              <a:t>TARGET and </a:t>
            </a:r>
            <a:r>
              <a:rPr lang="en-US" b="1" dirty="0" smtClean="0"/>
              <a:t>AMT_ANNUITY</a:t>
            </a:r>
            <a:endParaRPr lang="en-US" dirty="0"/>
          </a:p>
        </p:txBody>
      </p:sp>
      <p:pic>
        <p:nvPicPr>
          <p:cNvPr id="2" name="Picture 1"/>
          <p:cNvPicPr>
            <a:picLocks noChangeAspect="1"/>
          </p:cNvPicPr>
          <p:nvPr/>
        </p:nvPicPr>
        <p:blipFill>
          <a:blip r:embed="rId2"/>
          <a:stretch>
            <a:fillRect/>
          </a:stretch>
        </p:blipFill>
        <p:spPr>
          <a:xfrm>
            <a:off x="1075665" y="1266898"/>
            <a:ext cx="7364950" cy="3980351"/>
          </a:xfrm>
          <a:prstGeom prst="rect">
            <a:avLst/>
          </a:prstGeom>
        </p:spPr>
      </p:pic>
    </p:spTree>
    <p:extLst>
      <p:ext uri="{BB962C8B-B14F-4D97-AF65-F5344CB8AC3E}">
        <p14:creationId xmlns:p14="http://schemas.microsoft.com/office/powerpoint/2010/main" val="1001293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1762" y="5710535"/>
            <a:ext cx="8986471" cy="646331"/>
          </a:xfrm>
          <a:prstGeom prst="rect">
            <a:avLst/>
          </a:prstGeom>
        </p:spPr>
        <p:txBody>
          <a:bodyPr wrap="square">
            <a:spAutoFit/>
          </a:bodyPr>
          <a:lstStyle/>
          <a:p>
            <a:r>
              <a:rPr lang="en-US" b="1" dirty="0"/>
              <a:t>INSIGHTS:</a:t>
            </a:r>
            <a:endParaRPr lang="en-US" dirty="0"/>
          </a:p>
          <a:p>
            <a:r>
              <a:rPr lang="en-US" dirty="0"/>
              <a:t>1. Among Defaulters and Non-Defaulters, </a:t>
            </a:r>
            <a:r>
              <a:rPr lang="en-US" dirty="0" smtClean="0"/>
              <a:t>Total Goods Price is between 5000 to 10000.</a:t>
            </a:r>
            <a:endParaRPr lang="en-US" dirty="0"/>
          </a:p>
        </p:txBody>
      </p:sp>
      <p:sp>
        <p:nvSpPr>
          <p:cNvPr id="4" name="Rectangle 3"/>
          <p:cNvSpPr/>
          <p:nvPr/>
        </p:nvSpPr>
        <p:spPr>
          <a:xfrm>
            <a:off x="621762" y="627431"/>
            <a:ext cx="3349315" cy="369332"/>
          </a:xfrm>
          <a:prstGeom prst="rect">
            <a:avLst/>
          </a:prstGeom>
        </p:spPr>
        <p:txBody>
          <a:bodyPr wrap="none">
            <a:spAutoFit/>
          </a:bodyPr>
          <a:lstStyle/>
          <a:p>
            <a:r>
              <a:rPr lang="en-US" b="1" dirty="0"/>
              <a:t>TARGET and </a:t>
            </a:r>
            <a:r>
              <a:rPr lang="en-US" b="1" dirty="0" smtClean="0"/>
              <a:t>AMT_TOTAL_CREDIT</a:t>
            </a:r>
            <a:endParaRPr lang="en-US" dirty="0"/>
          </a:p>
        </p:txBody>
      </p:sp>
      <p:pic>
        <p:nvPicPr>
          <p:cNvPr id="5" name="Picture 4"/>
          <p:cNvPicPr>
            <a:picLocks noChangeAspect="1"/>
          </p:cNvPicPr>
          <p:nvPr/>
        </p:nvPicPr>
        <p:blipFill>
          <a:blip r:embed="rId2"/>
          <a:stretch>
            <a:fillRect/>
          </a:stretch>
        </p:blipFill>
        <p:spPr>
          <a:xfrm>
            <a:off x="1000345" y="1233121"/>
            <a:ext cx="7426203" cy="4098534"/>
          </a:xfrm>
          <a:prstGeom prst="rect">
            <a:avLst/>
          </a:prstGeom>
        </p:spPr>
      </p:pic>
    </p:spTree>
    <p:extLst>
      <p:ext uri="{BB962C8B-B14F-4D97-AF65-F5344CB8AC3E}">
        <p14:creationId xmlns:p14="http://schemas.microsoft.com/office/powerpoint/2010/main" val="1227994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98694"/>
          </a:xfrm>
        </p:spPr>
        <p:txBody>
          <a:bodyPr/>
          <a:lstStyle/>
          <a:p>
            <a:r>
              <a:rPr lang="en-US" b="1" dirty="0"/>
              <a:t>BIVARIATE ANALYSIS</a:t>
            </a:r>
            <a:endParaRPr lang="en-US" dirty="0"/>
          </a:p>
        </p:txBody>
      </p:sp>
      <p:pic>
        <p:nvPicPr>
          <p:cNvPr id="3" name="Picture 2"/>
          <p:cNvPicPr>
            <a:picLocks noChangeAspect="1"/>
          </p:cNvPicPr>
          <p:nvPr/>
        </p:nvPicPr>
        <p:blipFill>
          <a:blip r:embed="rId2"/>
          <a:stretch>
            <a:fillRect/>
          </a:stretch>
        </p:blipFill>
        <p:spPr>
          <a:xfrm>
            <a:off x="685801" y="1519311"/>
            <a:ext cx="6312219" cy="4944761"/>
          </a:xfrm>
          <a:prstGeom prst="rect">
            <a:avLst/>
          </a:prstGeom>
        </p:spPr>
      </p:pic>
      <p:sp>
        <p:nvSpPr>
          <p:cNvPr id="5" name="Rectangle 4"/>
          <p:cNvSpPr/>
          <p:nvPr/>
        </p:nvSpPr>
        <p:spPr>
          <a:xfrm>
            <a:off x="7197969" y="3333095"/>
            <a:ext cx="6096000" cy="923330"/>
          </a:xfrm>
          <a:prstGeom prst="rect">
            <a:avLst/>
          </a:prstGeom>
        </p:spPr>
        <p:txBody>
          <a:bodyPr>
            <a:spAutoFit/>
          </a:bodyPr>
          <a:lstStyle/>
          <a:p>
            <a:r>
              <a:rPr lang="en-US" dirty="0"/>
              <a:t>*   0.96% = AMT_CREDIT &amp; AMT_GOODS_PRICE.</a:t>
            </a:r>
          </a:p>
          <a:p>
            <a:r>
              <a:rPr lang="en-US" dirty="0"/>
              <a:t>*   0.87% = AMT_CREDIT &amp; AMT_ANNUITY.</a:t>
            </a:r>
          </a:p>
          <a:p>
            <a:r>
              <a:rPr lang="en-US" dirty="0"/>
              <a:t>*   0.85% = AMT_GOODS_PRICE &amp; AMT_ANNUITY.</a:t>
            </a:r>
          </a:p>
        </p:txBody>
      </p:sp>
      <p:sp>
        <p:nvSpPr>
          <p:cNvPr id="6" name="Rectangle 5"/>
          <p:cNvSpPr/>
          <p:nvPr/>
        </p:nvSpPr>
        <p:spPr>
          <a:xfrm>
            <a:off x="7197969" y="2963763"/>
            <a:ext cx="1145314" cy="369332"/>
          </a:xfrm>
          <a:prstGeom prst="rect">
            <a:avLst/>
          </a:prstGeom>
        </p:spPr>
        <p:txBody>
          <a:bodyPr wrap="none">
            <a:spAutoFit/>
          </a:bodyPr>
          <a:lstStyle/>
          <a:p>
            <a:r>
              <a:rPr lang="en-US" b="1" dirty="0"/>
              <a:t>INSIGHTS</a:t>
            </a:r>
            <a:r>
              <a:rPr lang="en-US" dirty="0"/>
              <a:t>:</a:t>
            </a:r>
          </a:p>
        </p:txBody>
      </p:sp>
    </p:spTree>
    <p:extLst>
      <p:ext uri="{BB962C8B-B14F-4D97-AF65-F5344CB8AC3E}">
        <p14:creationId xmlns:p14="http://schemas.microsoft.com/office/powerpoint/2010/main" val="27864479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4294" y="1351817"/>
            <a:ext cx="8210550" cy="4857750"/>
          </a:xfrm>
          <a:prstGeom prst="rect">
            <a:avLst/>
          </a:prstGeom>
        </p:spPr>
      </p:pic>
      <p:sp>
        <p:nvSpPr>
          <p:cNvPr id="3" name="Rectangle 2"/>
          <p:cNvSpPr/>
          <p:nvPr/>
        </p:nvSpPr>
        <p:spPr>
          <a:xfrm>
            <a:off x="9123045" y="3319027"/>
            <a:ext cx="3214321" cy="923330"/>
          </a:xfrm>
          <a:prstGeom prst="rect">
            <a:avLst/>
          </a:prstGeom>
        </p:spPr>
        <p:txBody>
          <a:bodyPr wrap="square">
            <a:spAutoFit/>
          </a:bodyPr>
          <a:lstStyle/>
          <a:p>
            <a:r>
              <a:rPr lang="en-US" b="1" dirty="0" smtClean="0"/>
              <a:t>INSIGHTS:</a:t>
            </a:r>
          </a:p>
          <a:p>
            <a:r>
              <a:rPr lang="en-US" dirty="0" smtClean="0"/>
              <a:t>Every </a:t>
            </a:r>
            <a:r>
              <a:rPr lang="en-US" dirty="0"/>
              <a:t>where the females are high in number than males.</a:t>
            </a:r>
          </a:p>
        </p:txBody>
      </p:sp>
      <p:sp>
        <p:nvSpPr>
          <p:cNvPr id="4" name="Rectangle 3"/>
          <p:cNvSpPr/>
          <p:nvPr/>
        </p:nvSpPr>
        <p:spPr>
          <a:xfrm>
            <a:off x="632579" y="557404"/>
            <a:ext cx="8643328" cy="646331"/>
          </a:xfrm>
          <a:prstGeom prst="rect">
            <a:avLst/>
          </a:prstGeom>
        </p:spPr>
        <p:txBody>
          <a:bodyPr wrap="none">
            <a:spAutoFit/>
          </a:bodyPr>
          <a:lstStyle/>
          <a:p>
            <a:r>
              <a:rPr lang="en-US" b="1" dirty="0" smtClean="0"/>
              <a:t>CODE_GENDER is Combined with NAME_CONTRACT_STATUS, NAME_EDUCATION_TYPE, </a:t>
            </a:r>
          </a:p>
          <a:p>
            <a:r>
              <a:rPr lang="en-US" b="1" dirty="0" smtClean="0"/>
              <a:t>NAME_INCOME_TYPE and NAME_HOUSING_TYPE</a:t>
            </a:r>
            <a:endParaRPr lang="en-US" b="1" dirty="0"/>
          </a:p>
        </p:txBody>
      </p:sp>
    </p:spTree>
    <p:extLst>
      <p:ext uri="{BB962C8B-B14F-4D97-AF65-F5344CB8AC3E}">
        <p14:creationId xmlns:p14="http://schemas.microsoft.com/office/powerpoint/2010/main" val="2877799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23045" y="3319027"/>
            <a:ext cx="3214321" cy="923330"/>
          </a:xfrm>
          <a:prstGeom prst="rect">
            <a:avLst/>
          </a:prstGeom>
        </p:spPr>
        <p:txBody>
          <a:bodyPr wrap="square">
            <a:spAutoFit/>
          </a:bodyPr>
          <a:lstStyle/>
          <a:p>
            <a:r>
              <a:rPr lang="en-US" b="1" dirty="0" smtClean="0"/>
              <a:t>INSIGHTS:</a:t>
            </a:r>
          </a:p>
          <a:p>
            <a:r>
              <a:rPr lang="en-US" dirty="0" smtClean="0"/>
              <a:t>Every where the no of loans approved is higher.</a:t>
            </a:r>
            <a:endParaRPr lang="en-US" dirty="0"/>
          </a:p>
        </p:txBody>
      </p:sp>
      <p:sp>
        <p:nvSpPr>
          <p:cNvPr id="4" name="Rectangle 3"/>
          <p:cNvSpPr/>
          <p:nvPr/>
        </p:nvSpPr>
        <p:spPr>
          <a:xfrm>
            <a:off x="632579" y="557404"/>
            <a:ext cx="9773573" cy="646331"/>
          </a:xfrm>
          <a:prstGeom prst="rect">
            <a:avLst/>
          </a:prstGeom>
        </p:spPr>
        <p:txBody>
          <a:bodyPr wrap="none">
            <a:spAutoFit/>
          </a:bodyPr>
          <a:lstStyle/>
          <a:p>
            <a:r>
              <a:rPr lang="en-US" b="1" dirty="0" smtClean="0"/>
              <a:t>NAME_CONTRACT_STATUS is Combined with NAME_CONTRACT_STATUS, NAME_EDUCATION_TYPE, </a:t>
            </a:r>
          </a:p>
          <a:p>
            <a:r>
              <a:rPr lang="en-US" b="1" dirty="0" smtClean="0"/>
              <a:t>NAME_INCOME_TYPE and NAME_HOUSING_TYPE</a:t>
            </a:r>
            <a:endParaRPr lang="en-US" b="1" dirty="0"/>
          </a:p>
        </p:txBody>
      </p:sp>
      <p:pic>
        <p:nvPicPr>
          <p:cNvPr id="5" name="Picture 4"/>
          <p:cNvPicPr>
            <a:picLocks noChangeAspect="1"/>
          </p:cNvPicPr>
          <p:nvPr/>
        </p:nvPicPr>
        <p:blipFill>
          <a:blip r:embed="rId2"/>
          <a:stretch>
            <a:fillRect/>
          </a:stretch>
        </p:blipFill>
        <p:spPr>
          <a:xfrm>
            <a:off x="786325" y="1385154"/>
            <a:ext cx="8216998" cy="4931240"/>
          </a:xfrm>
          <a:prstGeom prst="rect">
            <a:avLst/>
          </a:prstGeom>
        </p:spPr>
      </p:pic>
    </p:spTree>
    <p:extLst>
      <p:ext uri="{BB962C8B-B14F-4D97-AF65-F5344CB8AC3E}">
        <p14:creationId xmlns:p14="http://schemas.microsoft.com/office/powerpoint/2010/main" val="1789662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97169"/>
          </a:xfrm>
        </p:spPr>
        <p:txBody>
          <a:bodyPr>
            <a:normAutofit/>
          </a:bodyPr>
          <a:lstStyle/>
          <a:p>
            <a:r>
              <a:rPr lang="en-US" b="1" dirty="0" smtClean="0"/>
              <a:t>CONCLUSION FOR DEFAULTERS</a:t>
            </a:r>
            <a:endParaRPr lang="en-US" b="1" dirty="0"/>
          </a:p>
        </p:txBody>
      </p:sp>
      <p:sp>
        <p:nvSpPr>
          <p:cNvPr id="3" name="Content Placeholder 2"/>
          <p:cNvSpPr>
            <a:spLocks noGrp="1"/>
          </p:cNvSpPr>
          <p:nvPr>
            <p:ph idx="1"/>
          </p:nvPr>
        </p:nvSpPr>
        <p:spPr>
          <a:xfrm>
            <a:off x="685801" y="1645920"/>
            <a:ext cx="10131425" cy="4726745"/>
          </a:xfrm>
        </p:spPr>
        <p:txBody>
          <a:bodyPr>
            <a:normAutofit/>
          </a:bodyPr>
          <a:lstStyle/>
          <a:p>
            <a:r>
              <a:rPr lang="en-US" dirty="0" smtClean="0"/>
              <a:t>People with Lower Secondary / Secondary education are likely to be Defaulters followed by higher education.</a:t>
            </a:r>
          </a:p>
          <a:p>
            <a:r>
              <a:rPr lang="en-US" dirty="0" smtClean="0"/>
              <a:t>The percentage of Cash Loans are higher than Revolving Loans that too males are greater in number.</a:t>
            </a:r>
          </a:p>
          <a:p>
            <a:r>
              <a:rPr lang="en-US" dirty="0" smtClean="0"/>
              <a:t>Maximum Defaulters don't have an own car.</a:t>
            </a:r>
          </a:p>
          <a:p>
            <a:r>
              <a:rPr lang="en-US" dirty="0" smtClean="0"/>
              <a:t>Maximum Defaulters of them do have an own house and it is either a house or apartment.</a:t>
            </a:r>
          </a:p>
          <a:p>
            <a:r>
              <a:rPr lang="en-US" dirty="0" smtClean="0"/>
              <a:t>Most of the Defaulters are working professionals followed by Commercials.</a:t>
            </a:r>
          </a:p>
          <a:p>
            <a:r>
              <a:rPr lang="en-US" dirty="0" smtClean="0"/>
              <a:t>Most of the Defaulters are Married.</a:t>
            </a:r>
          </a:p>
          <a:p>
            <a:r>
              <a:rPr lang="en-US" dirty="0" smtClean="0"/>
              <a:t>Defaulters comes under the age of 30-40 years.</a:t>
            </a:r>
          </a:p>
          <a:p>
            <a:r>
              <a:rPr lang="en-US" dirty="0" smtClean="0"/>
              <a:t>We can see that the lesser the credit amount of the loan, the more chances of being a defaulter.</a:t>
            </a:r>
          </a:p>
          <a:p>
            <a:r>
              <a:rPr lang="en-US" dirty="0" smtClean="0"/>
              <a:t>Total annuity lies from 20k to 30k.</a:t>
            </a:r>
            <a:endParaRPr lang="en-US" dirty="0"/>
          </a:p>
        </p:txBody>
      </p:sp>
    </p:spTree>
    <p:extLst>
      <p:ext uri="{BB962C8B-B14F-4D97-AF65-F5344CB8AC3E}">
        <p14:creationId xmlns:p14="http://schemas.microsoft.com/office/powerpoint/2010/main" val="2348716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36320"/>
          </a:xfrm>
        </p:spPr>
        <p:txBody>
          <a:bodyPr/>
          <a:lstStyle/>
          <a:p>
            <a:r>
              <a:rPr lang="en-US" b="1" dirty="0" smtClean="0"/>
              <a:t>CONCLUSION</a:t>
            </a:r>
            <a:r>
              <a:rPr lang="en-US" dirty="0" smtClean="0"/>
              <a:t> </a:t>
            </a:r>
            <a:r>
              <a:rPr lang="en-US" b="1" dirty="0"/>
              <a:t>FOR DEFAULTERS</a:t>
            </a:r>
            <a:endParaRPr lang="en-US" dirty="0"/>
          </a:p>
        </p:txBody>
      </p:sp>
      <p:sp>
        <p:nvSpPr>
          <p:cNvPr id="3" name="Content Placeholder 2"/>
          <p:cNvSpPr>
            <a:spLocks noGrp="1"/>
          </p:cNvSpPr>
          <p:nvPr>
            <p:ph idx="1"/>
          </p:nvPr>
        </p:nvSpPr>
        <p:spPr/>
        <p:txBody>
          <a:bodyPr/>
          <a:lstStyle/>
          <a:p>
            <a:r>
              <a:rPr lang="en-US" dirty="0"/>
              <a:t>Business Entity type 3 from Organization Type comes under Defaulters at a maximum rate.</a:t>
            </a:r>
          </a:p>
          <a:p>
            <a:r>
              <a:rPr lang="en-US" dirty="0" smtClean="0"/>
              <a:t>Males </a:t>
            </a:r>
            <a:r>
              <a:rPr lang="en-US" dirty="0"/>
              <a:t>ratio is at relatively higher default rate than Females.</a:t>
            </a:r>
          </a:p>
          <a:p>
            <a:r>
              <a:rPr lang="en-US" dirty="0"/>
              <a:t>We can see that males are earning more as well being the more defaulters</a:t>
            </a:r>
            <a:r>
              <a:rPr lang="en-US" dirty="0" smtClean="0"/>
              <a:t>.</a:t>
            </a:r>
          </a:p>
          <a:p>
            <a:r>
              <a:rPr lang="en-US" dirty="0" smtClean="0"/>
              <a:t>We </a:t>
            </a:r>
            <a:r>
              <a:rPr lang="en-US" dirty="0"/>
              <a:t>can see that Unemployed people are more defaulters in both male and female case.</a:t>
            </a:r>
          </a:p>
          <a:p>
            <a:r>
              <a:rPr lang="en-US" dirty="0"/>
              <a:t>Males are more unemployed than females.</a:t>
            </a:r>
          </a:p>
          <a:p>
            <a:r>
              <a:rPr lang="en-US" dirty="0"/>
              <a:t>Maternity leave females are also in higher number in defaulters list.</a:t>
            </a:r>
          </a:p>
          <a:p>
            <a:r>
              <a:rPr lang="en-US" dirty="0"/>
              <a:t>Male </a:t>
            </a:r>
            <a:r>
              <a:rPr lang="en-US" dirty="0" err="1"/>
              <a:t>nos</a:t>
            </a:r>
            <a:r>
              <a:rPr lang="en-US" dirty="0"/>
              <a:t> are more when compared with female in defaulters list.</a:t>
            </a:r>
          </a:p>
          <a:p>
            <a:endParaRPr lang="en-US" dirty="0"/>
          </a:p>
        </p:txBody>
      </p:sp>
    </p:spTree>
    <p:extLst>
      <p:ext uri="{BB962C8B-B14F-4D97-AF65-F5344CB8AC3E}">
        <p14:creationId xmlns:p14="http://schemas.microsoft.com/office/powerpoint/2010/main" val="64591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r>
              <a:rPr lang="en-US" b="1" dirty="0"/>
              <a:t>FOR </a:t>
            </a:r>
            <a:r>
              <a:rPr lang="en-US" b="1" dirty="0" smtClean="0"/>
              <a:t>NON-DEFAULTERS</a:t>
            </a:r>
            <a:endParaRPr lang="en-US" b="1" dirty="0"/>
          </a:p>
        </p:txBody>
      </p:sp>
      <p:sp>
        <p:nvSpPr>
          <p:cNvPr id="3" name="Content Placeholder 2"/>
          <p:cNvSpPr>
            <a:spLocks noGrp="1"/>
          </p:cNvSpPr>
          <p:nvPr>
            <p:ph idx="1"/>
          </p:nvPr>
        </p:nvSpPr>
        <p:spPr/>
        <p:txBody>
          <a:bodyPr/>
          <a:lstStyle/>
          <a:p>
            <a:r>
              <a:rPr lang="en-US" dirty="0"/>
              <a:t>Rating with 1 in REGION_RATING_CLIENT column comes under Non-Defaulters.</a:t>
            </a:r>
          </a:p>
          <a:p>
            <a:r>
              <a:rPr lang="en-US" dirty="0"/>
              <a:t>Student and Businessmen have no defaults.</a:t>
            </a:r>
          </a:p>
          <a:p>
            <a:r>
              <a:rPr lang="en-US" dirty="0"/>
              <a:t>People above age of 50 have high probability of Non-Defaulters.</a:t>
            </a:r>
          </a:p>
          <a:p>
            <a:r>
              <a:rPr lang="en-US" dirty="0"/>
              <a:t>Females are more in number for Non-Defaulters.</a:t>
            </a:r>
          </a:p>
          <a:p>
            <a:r>
              <a:rPr lang="en-US" dirty="0"/>
              <a:t>The percentage of Cash Loans are higher than Revolving Loans that too males are greater in number.</a:t>
            </a:r>
          </a:p>
          <a:p>
            <a:r>
              <a:rPr lang="en-US" dirty="0"/>
              <a:t>Maximum Non-Defaulters don't have an own car.</a:t>
            </a:r>
          </a:p>
          <a:p>
            <a:r>
              <a:rPr lang="en-US" dirty="0"/>
              <a:t>Maximum Non-Defaulters of them do have an own house and it is either a house or apartment.</a:t>
            </a:r>
          </a:p>
        </p:txBody>
      </p:sp>
    </p:spTree>
    <p:extLst>
      <p:ext uri="{BB962C8B-B14F-4D97-AF65-F5344CB8AC3E}">
        <p14:creationId xmlns:p14="http://schemas.microsoft.com/office/powerpoint/2010/main" val="426082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01857"/>
            <a:ext cx="10131425" cy="956605"/>
          </a:xfrm>
        </p:spPr>
        <p:txBody>
          <a:bodyPr/>
          <a:lstStyle/>
          <a:p>
            <a:r>
              <a:rPr lang="en-US" b="1" dirty="0" smtClean="0"/>
              <a:t>Application data analysis steps</a:t>
            </a:r>
            <a:endParaRPr lang="en-US" b="1" dirty="0"/>
          </a:p>
        </p:txBody>
      </p:sp>
      <p:sp>
        <p:nvSpPr>
          <p:cNvPr id="3" name="Content Placeholder 2"/>
          <p:cNvSpPr>
            <a:spLocks noGrp="1"/>
          </p:cNvSpPr>
          <p:nvPr>
            <p:ph idx="1"/>
          </p:nvPr>
        </p:nvSpPr>
        <p:spPr>
          <a:xfrm>
            <a:off x="685801" y="1758462"/>
            <a:ext cx="10131425" cy="4656406"/>
          </a:xfrm>
        </p:spPr>
        <p:txBody>
          <a:bodyPr>
            <a:normAutofit/>
          </a:bodyPr>
          <a:lstStyle/>
          <a:p>
            <a:pPr marL="0" indent="0">
              <a:buNone/>
            </a:pPr>
            <a:endParaRPr lang="en-US" dirty="0" smtClean="0"/>
          </a:p>
          <a:p>
            <a:r>
              <a:rPr lang="en-US" dirty="0" smtClean="0"/>
              <a:t>At first, we need to analyze the data of the given excel like checking column headers etc.</a:t>
            </a:r>
          </a:p>
          <a:p>
            <a:r>
              <a:rPr lang="en-US" dirty="0" smtClean="0"/>
              <a:t>Check the shape of the data frame</a:t>
            </a:r>
            <a:r>
              <a:rPr lang="en-US" dirty="0"/>
              <a:t>. (307511, 122)</a:t>
            </a:r>
            <a:endParaRPr lang="en-US" dirty="0" smtClean="0"/>
          </a:p>
          <a:p>
            <a:r>
              <a:rPr lang="en-US" dirty="0" smtClean="0"/>
              <a:t>Check the no of null value rows present in each and every column and also its data types using info() function.</a:t>
            </a:r>
          </a:p>
          <a:p>
            <a:r>
              <a:rPr lang="en-US" dirty="0" smtClean="0"/>
              <a:t>Check the statistical information of data frame using describe() function.</a:t>
            </a:r>
          </a:p>
          <a:p>
            <a:r>
              <a:rPr lang="en-US" dirty="0" smtClean="0"/>
              <a:t>First we need to check the percentage of null values of columns and drop the columns with 50% null values as their presence does impact the statistics.</a:t>
            </a:r>
          </a:p>
          <a:p>
            <a:r>
              <a:rPr lang="en-US" dirty="0" smtClean="0"/>
              <a:t>Remaining columns who have less </a:t>
            </a:r>
            <a:r>
              <a:rPr lang="en-US" dirty="0"/>
              <a:t>percentage of null values </a:t>
            </a:r>
            <a:r>
              <a:rPr lang="en-US" dirty="0" smtClean="0"/>
              <a:t>, we will impute the columns with </a:t>
            </a:r>
            <a:r>
              <a:rPr lang="en-US" dirty="0"/>
              <a:t>Mean()/Median() – Numerical columns and Mode() – Categorical columns</a:t>
            </a:r>
            <a:r>
              <a:rPr lang="en-US" dirty="0" smtClean="0"/>
              <a:t>.</a:t>
            </a:r>
            <a:endParaRPr lang="en-US" dirty="0"/>
          </a:p>
          <a:p>
            <a:endParaRPr lang="en-US" dirty="0"/>
          </a:p>
        </p:txBody>
      </p:sp>
    </p:spTree>
    <p:extLst>
      <p:ext uri="{BB962C8B-B14F-4D97-AF65-F5344CB8AC3E}">
        <p14:creationId xmlns:p14="http://schemas.microsoft.com/office/powerpoint/2010/main" val="42098681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9131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95642"/>
          </a:xfrm>
        </p:spPr>
        <p:txBody>
          <a:bodyPr/>
          <a:lstStyle/>
          <a:p>
            <a:r>
              <a:rPr lang="en-US" b="1" dirty="0"/>
              <a:t>Application data analysis steps</a:t>
            </a:r>
            <a:endParaRPr lang="en-US" dirty="0"/>
          </a:p>
        </p:txBody>
      </p:sp>
      <p:sp>
        <p:nvSpPr>
          <p:cNvPr id="3" name="Content Placeholder 2"/>
          <p:cNvSpPr>
            <a:spLocks noGrp="1"/>
          </p:cNvSpPr>
          <p:nvPr>
            <p:ph idx="1"/>
          </p:nvPr>
        </p:nvSpPr>
        <p:spPr>
          <a:xfrm>
            <a:off x="685801" y="2065867"/>
            <a:ext cx="10131425" cy="4320865"/>
          </a:xfrm>
        </p:spPr>
        <p:txBody>
          <a:bodyPr>
            <a:normAutofit/>
          </a:bodyPr>
          <a:lstStyle/>
          <a:p>
            <a:r>
              <a:rPr lang="en-US" dirty="0"/>
              <a:t>Standardize the values of columns like for Time columns if all the values should be converted to either Seconds or Minutes or Hours and if any columns have negative values convert it into positive values</a:t>
            </a:r>
            <a:r>
              <a:rPr lang="en-US" dirty="0" smtClean="0"/>
              <a:t>.</a:t>
            </a:r>
          </a:p>
          <a:p>
            <a:r>
              <a:rPr lang="en-US" dirty="0" smtClean="0"/>
              <a:t>Irrelevant </a:t>
            </a:r>
            <a:r>
              <a:rPr lang="en-US" dirty="0"/>
              <a:t>columns are dropped </a:t>
            </a:r>
            <a:r>
              <a:rPr lang="en-US" dirty="0" smtClean="0"/>
              <a:t>because they are not meant for analysis if required.</a:t>
            </a:r>
            <a:endParaRPr lang="en-US" dirty="0"/>
          </a:p>
          <a:p>
            <a:r>
              <a:rPr lang="en-US" dirty="0" smtClean="0"/>
              <a:t>Identify </a:t>
            </a:r>
            <a:r>
              <a:rPr lang="en-US" dirty="0"/>
              <a:t>the Outliers using boxplot, if any outliers calculate the IQR for them, calculate the upper bounds and lower </a:t>
            </a:r>
            <a:r>
              <a:rPr lang="en-US" dirty="0" smtClean="0"/>
              <a:t>bounds.</a:t>
            </a:r>
          </a:p>
          <a:p>
            <a:pPr marL="0" indent="0" algn="ctr">
              <a:buNone/>
            </a:pPr>
            <a:r>
              <a:rPr lang="en-US" dirty="0" smtClean="0"/>
              <a:t>IQR=Q3-Q1 ; </a:t>
            </a:r>
          </a:p>
          <a:p>
            <a:pPr marL="0" indent="0" algn="ctr">
              <a:buNone/>
            </a:pPr>
            <a:r>
              <a:rPr lang="en-US" dirty="0" smtClean="0"/>
              <a:t>lower_bound=Q1-1.5*IQR ; </a:t>
            </a:r>
          </a:p>
          <a:p>
            <a:pPr marL="0" indent="0" algn="ctr">
              <a:buNone/>
            </a:pPr>
            <a:r>
              <a:rPr lang="en-US" dirty="0" smtClean="0"/>
              <a:t>upper_bound=Q3+1.5*IQR</a:t>
            </a:r>
            <a:r>
              <a:rPr lang="en-US" dirty="0"/>
              <a:t> </a:t>
            </a:r>
          </a:p>
          <a:p>
            <a:pPr marL="0" indent="0" algn="ctr">
              <a:buNone/>
            </a:pPr>
            <a:r>
              <a:rPr lang="en-US" dirty="0"/>
              <a:t>   app[col]=np.where(app[col]&gt;upper_bound,upper_bound,app[col])</a:t>
            </a:r>
          </a:p>
          <a:p>
            <a:pPr marL="0" indent="0" algn="ctr">
              <a:buNone/>
            </a:pPr>
            <a:r>
              <a:rPr lang="en-US" dirty="0"/>
              <a:t>  app[col]=np.where(app[col]&lt;lower_bound,lower_bound,app[col</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2041896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data analysis steps</a:t>
            </a:r>
            <a:endParaRPr lang="en-US" dirty="0"/>
          </a:p>
        </p:txBody>
      </p:sp>
      <p:sp>
        <p:nvSpPr>
          <p:cNvPr id="3" name="Content Placeholder 2"/>
          <p:cNvSpPr>
            <a:spLocks noGrp="1"/>
          </p:cNvSpPr>
          <p:nvPr>
            <p:ph idx="1"/>
          </p:nvPr>
        </p:nvSpPr>
        <p:spPr/>
        <p:txBody>
          <a:bodyPr/>
          <a:lstStyle/>
          <a:p>
            <a:r>
              <a:rPr lang="en-US" dirty="0"/>
              <a:t>Segregate all the columns of data frame based on this data type into Categorical and Numerical Variables for Data Visualization using MatplotLib and seaborn libraries</a:t>
            </a:r>
            <a:r>
              <a:rPr lang="en-US" dirty="0" smtClean="0"/>
              <a:t>.</a:t>
            </a:r>
          </a:p>
          <a:p>
            <a:r>
              <a:rPr lang="en-US" dirty="0" smtClean="0"/>
              <a:t>Now </a:t>
            </a:r>
            <a:r>
              <a:rPr lang="en-US" dirty="0"/>
              <a:t>Univariate Analysis is done on the Categorical variables using BAR Plot and it is also done on the Numerical variables using HIST Plot and their insights are taken accordingly.</a:t>
            </a:r>
          </a:p>
          <a:p>
            <a:r>
              <a:rPr lang="en-US" dirty="0"/>
              <a:t>Bivariate Analysis is done using SCATTER Plot and BAR plots and their insights are taken.</a:t>
            </a:r>
          </a:p>
          <a:p>
            <a:r>
              <a:rPr lang="en-US" dirty="0"/>
              <a:t>Multivariate Analysis is done between Continuous Numerical Variables using </a:t>
            </a:r>
            <a:r>
              <a:rPr lang="en-US" dirty="0" smtClean="0"/>
              <a:t>Heat Maps.</a:t>
            </a:r>
            <a:endParaRPr lang="en-US" dirty="0"/>
          </a:p>
        </p:txBody>
      </p:sp>
    </p:spTree>
    <p:extLst>
      <p:ext uri="{BB962C8B-B14F-4D97-AF65-F5344CB8AC3E}">
        <p14:creationId xmlns:p14="http://schemas.microsoft.com/office/powerpoint/2010/main" val="378589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81575"/>
          </a:xfrm>
        </p:spPr>
        <p:txBody>
          <a:bodyPr/>
          <a:lstStyle/>
          <a:p>
            <a:r>
              <a:rPr lang="en-US" b="1" dirty="0"/>
              <a:t>Univariate Analysis</a:t>
            </a:r>
            <a:endParaRPr lang="en-US" dirty="0"/>
          </a:p>
        </p:txBody>
      </p:sp>
      <p:sp>
        <p:nvSpPr>
          <p:cNvPr id="3" name="Rectangle 2"/>
          <p:cNvSpPr/>
          <p:nvPr/>
        </p:nvSpPr>
        <p:spPr>
          <a:xfrm>
            <a:off x="685801" y="1656863"/>
            <a:ext cx="9836833" cy="369332"/>
          </a:xfrm>
          <a:prstGeom prst="rect">
            <a:avLst/>
          </a:prstGeom>
        </p:spPr>
        <p:txBody>
          <a:bodyPr wrap="square">
            <a:spAutoFit/>
          </a:bodyPr>
          <a:lstStyle/>
          <a:p>
            <a:r>
              <a:rPr lang="en-US" dirty="0"/>
              <a:t>Check the TARGET Variable of Data Frame which the depicts the percentage of Loan Defaulters in Data.</a:t>
            </a:r>
          </a:p>
        </p:txBody>
      </p:sp>
      <p:pic>
        <p:nvPicPr>
          <p:cNvPr id="4" name="Picture 3"/>
          <p:cNvPicPr>
            <a:picLocks noChangeAspect="1"/>
          </p:cNvPicPr>
          <p:nvPr/>
        </p:nvPicPr>
        <p:blipFill>
          <a:blip r:embed="rId2"/>
          <a:stretch>
            <a:fillRect/>
          </a:stretch>
        </p:blipFill>
        <p:spPr>
          <a:xfrm>
            <a:off x="808038" y="2349304"/>
            <a:ext cx="4943475" cy="1371600"/>
          </a:xfrm>
          <a:prstGeom prst="rect">
            <a:avLst/>
          </a:prstGeom>
        </p:spPr>
      </p:pic>
      <p:pic>
        <p:nvPicPr>
          <p:cNvPr id="5" name="Picture 4"/>
          <p:cNvPicPr>
            <a:picLocks noChangeAspect="1"/>
          </p:cNvPicPr>
          <p:nvPr/>
        </p:nvPicPr>
        <p:blipFill>
          <a:blip r:embed="rId3"/>
          <a:stretch>
            <a:fillRect/>
          </a:stretch>
        </p:blipFill>
        <p:spPr>
          <a:xfrm>
            <a:off x="6220044" y="2349304"/>
            <a:ext cx="5210175" cy="3924300"/>
          </a:xfrm>
          <a:prstGeom prst="rect">
            <a:avLst/>
          </a:prstGeom>
        </p:spPr>
      </p:pic>
      <p:sp>
        <p:nvSpPr>
          <p:cNvPr id="6" name="Rectangle 5"/>
          <p:cNvSpPr/>
          <p:nvPr/>
        </p:nvSpPr>
        <p:spPr>
          <a:xfrm>
            <a:off x="685801" y="4409928"/>
            <a:ext cx="6096000" cy="923330"/>
          </a:xfrm>
          <a:prstGeom prst="rect">
            <a:avLst/>
          </a:prstGeom>
        </p:spPr>
        <p:txBody>
          <a:bodyPr>
            <a:spAutoFit/>
          </a:bodyPr>
          <a:lstStyle/>
          <a:p>
            <a:r>
              <a:rPr lang="en-US" dirty="0"/>
              <a:t>We can see that out of 100 only almost 8% of the </a:t>
            </a:r>
            <a:endParaRPr lang="en-US" dirty="0" smtClean="0"/>
          </a:p>
          <a:p>
            <a:r>
              <a:rPr lang="en-US" dirty="0" smtClean="0"/>
              <a:t>people are </a:t>
            </a:r>
            <a:r>
              <a:rPr lang="en-US" dirty="0"/>
              <a:t>Loan </a:t>
            </a:r>
            <a:r>
              <a:rPr lang="en-US" dirty="0" smtClean="0"/>
              <a:t>Defaulters from our given Data in </a:t>
            </a:r>
          </a:p>
          <a:p>
            <a:r>
              <a:rPr lang="en-US" dirty="0" smtClean="0"/>
              <a:t>Application File.</a:t>
            </a:r>
            <a:endParaRPr lang="en-US" dirty="0"/>
          </a:p>
        </p:txBody>
      </p:sp>
    </p:spTree>
    <p:extLst>
      <p:ext uri="{BB962C8B-B14F-4D97-AF65-F5344CB8AC3E}">
        <p14:creationId xmlns:p14="http://schemas.microsoft.com/office/powerpoint/2010/main" val="404405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49" y="430795"/>
            <a:ext cx="1633717" cy="369332"/>
          </a:xfrm>
          <a:prstGeom prst="rect">
            <a:avLst/>
          </a:prstGeom>
        </p:spPr>
        <p:txBody>
          <a:bodyPr wrap="none">
            <a:spAutoFit/>
          </a:bodyPr>
          <a:lstStyle/>
          <a:p>
            <a:r>
              <a:rPr lang="en-US" b="1" dirty="0" smtClean="0"/>
              <a:t>CODE_GENDER</a:t>
            </a:r>
            <a:endParaRPr lang="en-US" b="1" dirty="0"/>
          </a:p>
        </p:txBody>
      </p:sp>
      <p:sp>
        <p:nvSpPr>
          <p:cNvPr id="4" name="Rectangle 3"/>
          <p:cNvSpPr/>
          <p:nvPr/>
        </p:nvSpPr>
        <p:spPr>
          <a:xfrm>
            <a:off x="420049" y="5424826"/>
            <a:ext cx="10269415" cy="923330"/>
          </a:xfrm>
          <a:prstGeom prst="rect">
            <a:avLst/>
          </a:prstGeom>
        </p:spPr>
        <p:txBody>
          <a:bodyPr wrap="square">
            <a:spAutoFit/>
          </a:bodyPr>
          <a:lstStyle/>
          <a:p>
            <a:r>
              <a:rPr lang="en-US" b="1" dirty="0"/>
              <a:t>INSIGHTS:</a:t>
            </a:r>
            <a:endParaRPr lang="en-US" dirty="0"/>
          </a:p>
          <a:p>
            <a:r>
              <a:rPr lang="en-US" dirty="0"/>
              <a:t>1.Firstly, Among Non-Defaulters, i.e., TARGET == 0, Females are in higher number than males</a:t>
            </a:r>
            <a:r>
              <a:rPr lang="en-US" dirty="0" smtClean="0"/>
              <a:t>.</a:t>
            </a:r>
            <a:r>
              <a:rPr lang="en-US" dirty="0"/>
              <a:t/>
            </a:r>
            <a:br>
              <a:rPr lang="en-US" dirty="0"/>
            </a:br>
            <a:r>
              <a:rPr lang="en-US" dirty="0"/>
              <a:t>2.Next, Among Defaulters, i.e., TARGET == 1, Here also the Females are in higher number than males.</a:t>
            </a:r>
          </a:p>
        </p:txBody>
      </p:sp>
      <p:pic>
        <p:nvPicPr>
          <p:cNvPr id="5" name="Picture 4"/>
          <p:cNvPicPr>
            <a:picLocks noChangeAspect="1"/>
          </p:cNvPicPr>
          <p:nvPr/>
        </p:nvPicPr>
        <p:blipFill>
          <a:blip r:embed="rId2"/>
          <a:stretch>
            <a:fillRect/>
          </a:stretch>
        </p:blipFill>
        <p:spPr>
          <a:xfrm>
            <a:off x="1111348" y="998806"/>
            <a:ext cx="8432702" cy="4216131"/>
          </a:xfrm>
          <a:prstGeom prst="rect">
            <a:avLst/>
          </a:prstGeom>
        </p:spPr>
      </p:pic>
    </p:spTree>
    <p:extLst>
      <p:ext uri="{BB962C8B-B14F-4D97-AF65-F5344CB8AC3E}">
        <p14:creationId xmlns:p14="http://schemas.microsoft.com/office/powerpoint/2010/main" val="39121374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893</TotalTime>
  <Words>1823</Words>
  <Application>Microsoft Office PowerPoint</Application>
  <PresentationFormat>Widescreen</PresentationFormat>
  <Paragraphs>220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Celestial</vt:lpstr>
      <vt:lpstr>EXPLORATORY DATA ANALYSIS  Credit Assignment</vt:lpstr>
      <vt:lpstr>Problem Statement</vt:lpstr>
      <vt:lpstr>STEPS of EDA:</vt:lpstr>
      <vt:lpstr>Application data analysis</vt:lpstr>
      <vt:lpstr>Application data analysis steps</vt:lpstr>
      <vt:lpstr>Application data analysis steps</vt:lpstr>
      <vt:lpstr>Application data analysis steps</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MULTI-VARIATE ANALYSIS</vt:lpstr>
      <vt:lpstr>PowerPoint Presentation</vt:lpstr>
      <vt:lpstr>PowerPoint Presentation</vt:lpstr>
      <vt:lpstr>PowerPoint Presentation</vt:lpstr>
      <vt:lpstr>Previous Application Data Analysis</vt:lpstr>
      <vt:lpstr>Previous Application Data Analysis steps</vt:lpstr>
      <vt:lpstr>Previous Application Data Analysis steps</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CONCLUSION FOR DEFAULTERS</vt:lpstr>
      <vt:lpstr>CONCLUSION FOR DEFAULTERS</vt:lpstr>
      <vt:lpstr>CONCLUSION FOR NON-DEFAULTERS</vt:lpstr>
      <vt:lpstr>THANK YOU</vt:lpstr>
    </vt:vector>
  </TitlesOfParts>
  <Company>Manappuram Finance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Credit Assignment</dc:title>
  <dc:creator>Manappuram Finance Limited</dc:creator>
  <cp:lastModifiedBy>Manappuram Finance Limited</cp:lastModifiedBy>
  <cp:revision>146</cp:revision>
  <dcterms:created xsi:type="dcterms:W3CDTF">2024-04-26T10:22:40Z</dcterms:created>
  <dcterms:modified xsi:type="dcterms:W3CDTF">2024-04-30T10:24:04Z</dcterms:modified>
</cp:coreProperties>
</file>