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7" r:id="rId3"/>
    <p:sldId id="265" r:id="rId4"/>
    <p:sldId id="266" r:id="rId5"/>
    <p:sldId id="268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5802-81B8-4104-B7CF-CEFA53B498C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33BB-3798-4005-A99C-009C3A5E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3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5802-81B8-4104-B7CF-CEFA53B498C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33BB-3798-4005-A99C-009C3A5E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7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5802-81B8-4104-B7CF-CEFA53B498C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33BB-3798-4005-A99C-009C3A5E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34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5802-81B8-4104-B7CF-CEFA53B498C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33BB-3798-4005-A99C-009C3A5E809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2687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5802-81B8-4104-B7CF-CEFA53B498C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33BB-3798-4005-A99C-009C3A5E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36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5802-81B8-4104-B7CF-CEFA53B498C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33BB-3798-4005-A99C-009C3A5E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85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5802-81B8-4104-B7CF-CEFA53B498C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33BB-3798-4005-A99C-009C3A5E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00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5802-81B8-4104-B7CF-CEFA53B498C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33BB-3798-4005-A99C-009C3A5E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65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5802-81B8-4104-B7CF-CEFA53B498C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33BB-3798-4005-A99C-009C3A5E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9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5802-81B8-4104-B7CF-CEFA53B498C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33BB-3798-4005-A99C-009C3A5E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4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5802-81B8-4104-B7CF-CEFA53B498C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33BB-3798-4005-A99C-009C3A5E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7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5802-81B8-4104-B7CF-CEFA53B498C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33BB-3798-4005-A99C-009C3A5E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0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5802-81B8-4104-B7CF-CEFA53B498C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33BB-3798-4005-A99C-009C3A5E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8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5802-81B8-4104-B7CF-CEFA53B498C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33BB-3798-4005-A99C-009C3A5E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4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5802-81B8-4104-B7CF-CEFA53B498C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33BB-3798-4005-A99C-009C3A5E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5802-81B8-4104-B7CF-CEFA53B498C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33BB-3798-4005-A99C-009C3A5E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4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5802-81B8-4104-B7CF-CEFA53B498C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33BB-3798-4005-A99C-009C3A5E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2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05802-81B8-4104-B7CF-CEFA53B498C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933BB-3798-4005-A99C-009C3A5E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5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dirty="0" smtClean="0"/>
              <a:t>LINEAR REGRESSION</a:t>
            </a:r>
            <a:br>
              <a:rPr lang="en-US" sz="4400" dirty="0" smtClean="0"/>
            </a:br>
            <a:r>
              <a:rPr lang="en-US" sz="4400" dirty="0" smtClean="0"/>
              <a:t>CASE STUDY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/>
              <a:t>UPGRAD &amp; IIITB, DATA SCIENCE DSC65 – FEB 2024</a:t>
            </a:r>
          </a:p>
          <a:p>
            <a:pPr algn="r"/>
            <a:r>
              <a:rPr lang="en-US" dirty="0"/>
              <a:t>BY G B SHRUTHI</a:t>
            </a:r>
          </a:p>
        </p:txBody>
      </p:sp>
    </p:spTree>
    <p:extLst>
      <p:ext uri="{BB962C8B-B14F-4D97-AF65-F5344CB8AC3E}">
        <p14:creationId xmlns:p14="http://schemas.microsoft.com/office/powerpoint/2010/main" val="4026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599"/>
            <a:ext cx="10353761" cy="1725637"/>
          </a:xfrm>
        </p:spPr>
        <p:txBody>
          <a:bodyPr>
            <a:normAutofit fontScale="90000"/>
          </a:bodyPr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 </a:t>
            </a:r>
            <a:r>
              <a:rPr lang="en-US" b="0" dirty="0" smtClean="0"/>
              <a:t>4. </a:t>
            </a:r>
            <a:r>
              <a:rPr lang="en-US" sz="3100" dirty="0" smtClean="0"/>
              <a:t>What </a:t>
            </a:r>
            <a:r>
              <a:rPr lang="en-US" sz="3100" dirty="0"/>
              <a:t>is scaling? Why is scaling performed? What is the difference between normalized scaling and standardized scaling? </a:t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9671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Feature Scaling: It is a technique to standardize the independent features present in the data in a fixed range. It is performed during the pre-processing step of linear regression model creation to handle highly varying magnitudes or values etc.</a:t>
            </a:r>
          </a:p>
          <a:p>
            <a:pPr marL="0" indent="0">
              <a:buNone/>
            </a:pPr>
            <a:r>
              <a:rPr lang="en-US" dirty="0" smtClean="0"/>
              <a:t>It is used for various benefits:</a:t>
            </a:r>
          </a:p>
          <a:p>
            <a:r>
              <a:rPr lang="en-US" dirty="0" smtClean="0"/>
              <a:t>Algorithm performance algorithm</a:t>
            </a:r>
          </a:p>
          <a:p>
            <a:r>
              <a:rPr lang="en-US" dirty="0" smtClean="0"/>
              <a:t>Preventing numerical stability</a:t>
            </a:r>
          </a:p>
          <a:p>
            <a:r>
              <a:rPr lang="en-US" dirty="0" smtClean="0"/>
              <a:t>It ensures that each characteristic is considered</a:t>
            </a:r>
          </a:p>
          <a:p>
            <a:r>
              <a:rPr lang="en-US" dirty="0" smtClean="0"/>
              <a:t>It guarantees that all features are on a comparable scale or not.</a:t>
            </a:r>
          </a:p>
        </p:txBody>
      </p:sp>
    </p:spTree>
    <p:extLst>
      <p:ext uri="{BB962C8B-B14F-4D97-AF65-F5344CB8AC3E}">
        <p14:creationId xmlns:p14="http://schemas.microsoft.com/office/powerpoint/2010/main" val="79235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092591"/>
          </a:xfrm>
        </p:spPr>
        <p:txBody>
          <a:bodyPr/>
          <a:lstStyle/>
          <a:p>
            <a:r>
              <a:rPr lang="en-US" dirty="0" smtClean="0"/>
              <a:t>Types of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02191"/>
            <a:ext cx="10353762" cy="4290645"/>
          </a:xfrm>
        </p:spPr>
        <p:txBody>
          <a:bodyPr>
            <a:normAutofit/>
          </a:bodyPr>
          <a:lstStyle/>
          <a:p>
            <a:r>
              <a:rPr lang="en-US" dirty="0" smtClean="0"/>
              <a:t>Normalization: T</a:t>
            </a:r>
            <a:r>
              <a:rPr lang="en-US" dirty="0" smtClean="0">
                <a:effectLst/>
              </a:rPr>
              <a:t>his </a:t>
            </a:r>
            <a:r>
              <a:rPr lang="en-US" dirty="0">
                <a:effectLst/>
              </a:rPr>
              <a:t>method rescales the features the features to a fixed range, usually 0 to 1. from </a:t>
            </a:r>
            <a:r>
              <a:rPr lang="en-US" dirty="0" err="1">
                <a:effectLst/>
              </a:rPr>
              <a:t>sklearn.preprocessing</a:t>
            </a:r>
            <a:r>
              <a:rPr lang="en-US" dirty="0">
                <a:effectLst/>
              </a:rPr>
              <a:t> import </a:t>
            </a:r>
            <a:r>
              <a:rPr lang="en-US" dirty="0" err="1">
                <a:effectLst/>
              </a:rPr>
              <a:t>MinMaxScaler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is used. The </a:t>
            </a:r>
            <a:r>
              <a:rPr lang="en-US" dirty="0">
                <a:effectLst/>
              </a:rPr>
              <a:t>formula for calculating the scaled value of a feature </a:t>
            </a:r>
            <a:r>
              <a:rPr lang="en-US" dirty="0" smtClean="0">
                <a:effectLst/>
              </a:rPr>
              <a:t>is:</a:t>
            </a:r>
          </a:p>
          <a:p>
            <a:pPr marL="0" indent="0" algn="ctr">
              <a:buNone/>
            </a:pPr>
            <a:r>
              <a:rPr lang="en-US" b="1" dirty="0" smtClean="0">
                <a:effectLst/>
              </a:rPr>
              <a:t>Normalized </a:t>
            </a:r>
            <a:r>
              <a:rPr lang="en-US" b="1" dirty="0">
                <a:effectLst/>
              </a:rPr>
              <a:t>Value = Value - Min/ Max </a:t>
            </a:r>
            <a:r>
              <a:rPr lang="en-US" b="1" dirty="0" smtClean="0">
                <a:effectLst/>
              </a:rPr>
              <a:t>– Min</a:t>
            </a:r>
            <a:endParaRPr lang="en-US" dirty="0">
              <a:effectLst/>
            </a:endParaRPr>
          </a:p>
          <a:p>
            <a:r>
              <a:rPr lang="en-US" dirty="0" smtClean="0"/>
              <a:t>Standardization: </a:t>
            </a:r>
            <a:r>
              <a:rPr lang="en-US" dirty="0">
                <a:effectLst/>
              </a:rPr>
              <a:t>This process involves rescaling the distribution of values so that the mean of observed values is aligned to 0 and the standard deviation to 1.  from </a:t>
            </a:r>
            <a:r>
              <a:rPr lang="en-US" dirty="0" err="1">
                <a:effectLst/>
              </a:rPr>
              <a:t>sklearn.preprocessing</a:t>
            </a:r>
            <a:r>
              <a:rPr lang="en-US" dirty="0">
                <a:effectLst/>
              </a:rPr>
              <a:t> import </a:t>
            </a:r>
            <a:r>
              <a:rPr lang="en-US" dirty="0" err="1" smtClean="0">
                <a:effectLst/>
              </a:rPr>
              <a:t>StandardScaler</a:t>
            </a:r>
            <a:r>
              <a:rPr lang="en-US" dirty="0" smtClean="0">
                <a:effectLst/>
              </a:rPr>
              <a:t> is used.  </a:t>
            </a:r>
            <a:r>
              <a:rPr lang="en-US" dirty="0">
                <a:effectLst/>
              </a:rPr>
              <a:t>The formula for calculating the scaled value of a feature is</a:t>
            </a:r>
            <a:r>
              <a:rPr lang="en-US" dirty="0" smtClean="0">
                <a:effectLst/>
              </a:rPr>
              <a:t>:</a:t>
            </a:r>
          </a:p>
          <a:p>
            <a:pPr marL="0" indent="0" algn="ctr">
              <a:buNone/>
            </a:pPr>
            <a:r>
              <a:rPr lang="en-US" b="1" dirty="0" smtClean="0"/>
              <a:t>Standardized value = </a:t>
            </a:r>
            <a:r>
              <a:rPr lang="en-US" b="1" dirty="0">
                <a:effectLst/>
              </a:rPr>
              <a:t> (x-mean)/standard deviation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2006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641231"/>
          </a:xfrm>
        </p:spPr>
        <p:txBody>
          <a:bodyPr>
            <a:normAutofit fontScale="90000"/>
          </a:bodyPr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 </a:t>
            </a:r>
            <a:r>
              <a:rPr lang="en-US" b="0" dirty="0" smtClean="0"/>
              <a:t>5. </a:t>
            </a:r>
            <a:r>
              <a:rPr lang="en-US" sz="3100" dirty="0" smtClean="0"/>
              <a:t>You </a:t>
            </a:r>
            <a:r>
              <a:rPr lang="en-US" sz="3100" dirty="0"/>
              <a:t>might have observed that sometimes the value of VIF is </a:t>
            </a:r>
            <a:r>
              <a:rPr lang="en-US" sz="3100" dirty="0" smtClean="0"/>
              <a:t>infinite. Why </a:t>
            </a:r>
            <a:r>
              <a:rPr lang="en-US" sz="3100" dirty="0"/>
              <a:t>does </a:t>
            </a:r>
            <a:r>
              <a:rPr lang="en-US" sz="3100" dirty="0" smtClean="0"/>
              <a:t>this happen ? 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349305"/>
            <a:ext cx="10353762" cy="374200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value of  Variation Inflation factor (VIF) is INFINITE means that the value R^2 squared is equal to 1. That is if there is perfect correlation, then VIF=Infinity. This shows the perfect correlation between two variables of the dataset. i.e., VIF = 1/1-R^2 </a:t>
            </a:r>
            <a:r>
              <a:rPr lang="en-US" dirty="0" smtClean="0">
                <a:sym typeface="Wingdings" panose="05000000000000000000" pitchFamily="2" charset="2"/>
              </a:rPr>
              <a:t> 1/1-1 = Infinite.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	To solve this we need to drop one of the variables from the dataset which is causing the multicollinearity. 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An infinite VIF value indicates that the corresponding variable may be expressed exactly by a linear combination of other variables.</a:t>
            </a:r>
          </a:p>
        </p:txBody>
      </p:sp>
    </p:spTree>
    <p:extLst>
      <p:ext uri="{BB962C8B-B14F-4D97-AF65-F5344CB8AC3E}">
        <p14:creationId xmlns:p14="http://schemas.microsoft.com/office/powerpoint/2010/main" val="266694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486464"/>
          </a:xfrm>
        </p:spPr>
        <p:txBody>
          <a:bodyPr>
            <a:normAutofit fontScale="90000"/>
          </a:bodyPr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 </a:t>
            </a:r>
            <a:r>
              <a:rPr lang="en-US" b="0" dirty="0" smtClean="0"/>
              <a:t>6. </a:t>
            </a:r>
            <a:r>
              <a:rPr lang="en-US" sz="3100" dirty="0" smtClean="0"/>
              <a:t>What </a:t>
            </a:r>
            <a:r>
              <a:rPr lang="en-US" sz="3100" dirty="0"/>
              <a:t>is a Q-Q plot? Explain the use and importance of a Q-Q plot in linear </a:t>
            </a:r>
            <a:r>
              <a:rPr lang="en-US" sz="3100" dirty="0" smtClean="0"/>
              <a:t>regression.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39952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Quantile- Quantile (Q-Q) plot, is a graphical tool to help us access if a set of data which came from some different types of distributions like normal, exponential, uniform etc. It also helps to determine if two datasets come from same population with a common distribution.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effectLst/>
              </a:rPr>
              <a:t> A QQ plot is a scatterplot created by plotting two sets of quantiles against one another</a:t>
            </a:r>
            <a:r>
              <a:rPr lang="en-US" dirty="0" smtClean="0">
                <a:effectLst/>
              </a:rPr>
              <a:t>.</a:t>
            </a:r>
            <a:r>
              <a:rPr lang="en-US" dirty="0">
                <a:effectLst/>
              </a:rPr>
              <a:t> If both sets of quantiles came from the same distribution, we should see the points forming a line that's roughly straight.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This helps in a scenario of linear regression when we have training and test data set received separately and then we can confirm using Q-Q plot that the data sets are from populations with same distributions.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0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81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133" y="2705686"/>
            <a:ext cx="10353761" cy="1326321"/>
          </a:xfrm>
        </p:spPr>
        <p:txBody>
          <a:bodyPr/>
          <a:lstStyle/>
          <a:p>
            <a:r>
              <a:rPr lang="en-US" sz="3600" dirty="0"/>
              <a:t>ASSIGNMENT BASED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82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726830"/>
          </a:xfrm>
        </p:spPr>
        <p:txBody>
          <a:bodyPr>
            <a:normAutofit/>
          </a:bodyPr>
          <a:lstStyle/>
          <a:p>
            <a:r>
              <a:rPr lang="en-US" sz="2700" dirty="0" smtClean="0"/>
              <a:t> 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787790"/>
            <a:ext cx="10353762" cy="52613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effectLst/>
              </a:rPr>
              <a:t>1. </a:t>
            </a:r>
            <a:r>
              <a:rPr lang="en-US" b="1" dirty="0">
                <a:effectLst/>
              </a:rPr>
              <a:t>From your analysis of the categorical variables from the dataset, what could you infer about their effect on the dependent variable</a:t>
            </a:r>
            <a:r>
              <a:rPr lang="en-US" b="1" dirty="0" smtClean="0">
                <a:effectLst/>
              </a:rPr>
              <a:t>? </a:t>
            </a:r>
          </a:p>
          <a:p>
            <a:r>
              <a:rPr lang="en-US" dirty="0">
                <a:effectLst/>
              </a:rPr>
              <a:t>'season','yr','mnth','weekday','weathersit','workingday',</a:t>
            </a:r>
            <a:r>
              <a:rPr lang="en-US" dirty="0" smtClean="0">
                <a:effectLst/>
              </a:rPr>
              <a:t>'holiday‘ </a:t>
            </a:r>
            <a:r>
              <a:rPr lang="en-US" dirty="0" smtClean="0">
                <a:effectLst/>
              </a:rPr>
              <a:t>are </a:t>
            </a:r>
            <a:r>
              <a:rPr lang="en-US" dirty="0" smtClean="0">
                <a:effectLst/>
              </a:rPr>
              <a:t>the categorical variables from the data.</a:t>
            </a:r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In the rainy season, the count is slightly less when compared with clear sky.</a:t>
            </a:r>
          </a:p>
          <a:p>
            <a:r>
              <a:rPr lang="en-US" dirty="0" smtClean="0">
                <a:effectLst/>
              </a:rPr>
              <a:t>Holidays effects the no of bike count.</a:t>
            </a:r>
          </a:p>
          <a:p>
            <a:r>
              <a:rPr lang="en-US" dirty="0" smtClean="0">
                <a:effectLst/>
              </a:rPr>
              <a:t>Year also plays an important role of effect on dependent variable.</a:t>
            </a:r>
          </a:p>
          <a:p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b="1" dirty="0">
                <a:effectLst/>
              </a:rPr>
              <a:t>2. Why is it important to use </a:t>
            </a:r>
            <a:r>
              <a:rPr lang="en-US" b="1" dirty="0" err="1">
                <a:effectLst/>
              </a:rPr>
              <a:t>drop_first</a:t>
            </a:r>
            <a:r>
              <a:rPr lang="en-US" b="1" dirty="0">
                <a:effectLst/>
              </a:rPr>
              <a:t>=True during dummy variable creation?</a:t>
            </a:r>
          </a:p>
          <a:p>
            <a:pPr marL="0" indent="0">
              <a:buNone/>
            </a:pPr>
            <a:r>
              <a:rPr lang="en-US" dirty="0" err="1"/>
              <a:t>Ans</a:t>
            </a:r>
            <a:r>
              <a:rPr lang="en-US" dirty="0"/>
              <a:t>:  </a:t>
            </a:r>
            <a:r>
              <a:rPr lang="en-US" dirty="0">
                <a:effectLst/>
              </a:rPr>
              <a:t>Since if there are n levels in a column then there should be n-1 no of dummy variables</a:t>
            </a:r>
            <a:r>
              <a:rPr lang="en-US" dirty="0"/>
              <a:t>. </a:t>
            </a:r>
            <a:r>
              <a:rPr lang="en-US" dirty="0">
                <a:effectLst/>
              </a:rPr>
              <a:t>Without using </a:t>
            </a:r>
            <a:r>
              <a:rPr lang="en-US" dirty="0" err="1">
                <a:effectLst/>
              </a:rPr>
              <a:t>drop_first</a:t>
            </a:r>
            <a:r>
              <a:rPr lang="en-US" dirty="0">
                <a:effectLst/>
              </a:rPr>
              <a:t>=True would make the dummy variables correlated to each other and hence, redundant, which is not expected of our analysis. </a:t>
            </a: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499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51581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609601"/>
            <a:ext cx="10353762" cy="56505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effectLst/>
              </a:rPr>
              <a:t>3. </a:t>
            </a:r>
            <a:r>
              <a:rPr lang="en-US" b="1" dirty="0" smtClean="0"/>
              <a:t>Looking </a:t>
            </a:r>
            <a:r>
              <a:rPr lang="en-US" b="1" dirty="0"/>
              <a:t>at the pair-plot among the numerical variables, which one has the highest correlation with the target variable? </a:t>
            </a:r>
            <a:endParaRPr lang="en-US" b="1" dirty="0" smtClean="0"/>
          </a:p>
          <a:p>
            <a:pPr marL="0" indent="0"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temp and </a:t>
            </a:r>
            <a:r>
              <a:rPr lang="en-US" dirty="0" err="1" smtClean="0"/>
              <a:t>atemp</a:t>
            </a:r>
            <a:r>
              <a:rPr lang="en-US" dirty="0" smtClean="0"/>
              <a:t> variables have the highest correlation from the data.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4. How did you validate the assumptions of Linear Regression after building the model on the training set? </a:t>
            </a:r>
          </a:p>
          <a:p>
            <a:pPr marL="0" indent="0">
              <a:buNone/>
            </a:pPr>
            <a:r>
              <a:rPr lang="en-US" dirty="0" err="1"/>
              <a:t>Ans</a:t>
            </a:r>
            <a:r>
              <a:rPr lang="en-US" dirty="0"/>
              <a:t>: One of the assumptions of Linear regression after building the model is that the error terms or residuals should be normally distributed. Also the Adjusted R-squared values of Trained dataset and test dataset must be similar or nearer.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5. Based on the final model, which are the top 3 features contributing significantly towards explaining the demand of the shared bikes? </a:t>
            </a:r>
          </a:p>
          <a:p>
            <a:pPr marL="0" indent="0">
              <a:buNone/>
            </a:pPr>
            <a:r>
              <a:rPr lang="en-US" dirty="0" err="1"/>
              <a:t>Ans</a:t>
            </a:r>
            <a:r>
              <a:rPr lang="en-US" dirty="0"/>
              <a:t>: </a:t>
            </a:r>
            <a:r>
              <a:rPr lang="en-US" dirty="0">
                <a:effectLst/>
              </a:rPr>
              <a:t>The top 3 features directly influencing the count are the features with highest coefficients are temp, </a:t>
            </a:r>
            <a:r>
              <a:rPr lang="en-US" dirty="0" smtClean="0">
                <a:effectLst/>
              </a:rPr>
              <a:t>year </a:t>
            </a:r>
            <a:r>
              <a:rPr lang="en-US" dirty="0" smtClean="0">
                <a:effectLst/>
                <a:sym typeface="Wingdings" panose="05000000000000000000" pitchFamily="2" charset="2"/>
              </a:rPr>
              <a:t> Positively correlated. </a:t>
            </a:r>
            <a:r>
              <a:rPr lang="en-US" dirty="0" err="1" smtClean="0">
                <a:effectLst/>
              </a:rPr>
              <a:t>season_spring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windspeed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and </a:t>
            </a:r>
            <a:r>
              <a:rPr lang="en-US" dirty="0" err="1">
                <a:effectLst/>
              </a:rPr>
              <a:t>weathersit_Light</a:t>
            </a:r>
            <a:r>
              <a:rPr lang="en-US" dirty="0">
                <a:effectLst/>
              </a:rPr>
              <a:t> Snow &amp; </a:t>
            </a:r>
            <a:r>
              <a:rPr lang="en-US" dirty="0" smtClean="0">
                <a:effectLst/>
              </a:rPr>
              <a:t>Rain (Negatively correlated).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7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066" y="2579077"/>
            <a:ext cx="10353761" cy="1326321"/>
          </a:xfrm>
        </p:spPr>
        <p:txBody>
          <a:bodyPr/>
          <a:lstStyle/>
          <a:p>
            <a:r>
              <a:rPr lang="en-US" dirty="0" smtClean="0"/>
              <a:t>SUBJECTIVE BASED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01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1. Explain </a:t>
            </a:r>
            <a:r>
              <a:rPr lang="en-US" sz="2800" dirty="0"/>
              <a:t>the linear regression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algorithm </a:t>
            </a:r>
            <a:r>
              <a:rPr lang="en-US" sz="2800" dirty="0"/>
              <a:t>in </a:t>
            </a:r>
            <a:r>
              <a:rPr lang="en-US" sz="2800" dirty="0" smtClean="0"/>
              <a:t>detail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Linear Regression is a type of Machine learning algorithm mainly a supervised machine learning algorithm that learns from the labelled datasets and maps the data points to the linear functions.</a:t>
            </a:r>
          </a:p>
          <a:p>
            <a:r>
              <a:rPr lang="en-US" dirty="0" smtClean="0"/>
              <a:t>Linear Regression algorithm computes the linear relationship between the dependent variable and one or more independent variables by fitting a linear equation.</a:t>
            </a:r>
          </a:p>
          <a:p>
            <a:r>
              <a:rPr lang="en-US" dirty="0" smtClean="0"/>
              <a:t>When there is only one independent variable, then it is known as Simple Linear Regression.</a:t>
            </a:r>
          </a:p>
          <a:p>
            <a:r>
              <a:rPr lang="en-US" dirty="0"/>
              <a:t>When there </a:t>
            </a:r>
            <a:r>
              <a:rPr lang="en-US" dirty="0" smtClean="0"/>
              <a:t>are more than </a:t>
            </a:r>
            <a:r>
              <a:rPr lang="en-US" dirty="0"/>
              <a:t>one independent </a:t>
            </a:r>
            <a:r>
              <a:rPr lang="en-US" dirty="0" smtClean="0"/>
              <a:t>variables, </a:t>
            </a:r>
            <a:r>
              <a:rPr lang="en-US" dirty="0"/>
              <a:t>then it is known as </a:t>
            </a:r>
            <a:r>
              <a:rPr lang="en-US" dirty="0" smtClean="0"/>
              <a:t>Multiple </a:t>
            </a:r>
            <a:r>
              <a:rPr lang="en-US" dirty="0"/>
              <a:t>Linear </a:t>
            </a:r>
            <a:r>
              <a:rPr lang="en-US" dirty="0" smtClean="0"/>
              <a:t>Regression.</a:t>
            </a:r>
          </a:p>
          <a:p>
            <a:r>
              <a:rPr lang="en-US" dirty="0" smtClean="0"/>
              <a:t>Equation of linear regression is Y=</a:t>
            </a:r>
            <a:r>
              <a:rPr lang="en-US" dirty="0" err="1" smtClean="0"/>
              <a:t>mx+c</a:t>
            </a:r>
            <a:r>
              <a:rPr lang="en-US" dirty="0" smtClean="0"/>
              <a:t>; m = slope c = intercept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270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111348"/>
            <a:ext cx="10353762" cy="46798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Assumptions of Simple Linear Regression:</a:t>
            </a:r>
          </a:p>
          <a:p>
            <a:r>
              <a:rPr lang="en-US" dirty="0" smtClean="0"/>
              <a:t>Linear Equation: The dependent and independent variables have a linear relationship with one another. </a:t>
            </a:r>
            <a:r>
              <a:rPr lang="en-US" dirty="0">
                <a:effectLst/>
              </a:rPr>
              <a:t>If the relationship is not linear, then linear regression will not be an accurate model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smtClean="0"/>
              <a:t>Normality: The residuals should be normally distributed which means it gives a bell curve shape. If not, then it is not an accurate model.</a:t>
            </a:r>
          </a:p>
          <a:p>
            <a:r>
              <a:rPr lang="en-US" dirty="0" smtClean="0"/>
              <a:t>Independence: The observations of the dataset should be independent.</a:t>
            </a:r>
          </a:p>
          <a:p>
            <a:r>
              <a:rPr lang="en-US" dirty="0" smtClean="0"/>
              <a:t>Homoscedasticity: The independent variables should have constant variance.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8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 </a:t>
            </a:r>
            <a:br>
              <a:rPr lang="en-US" b="0" dirty="0"/>
            </a:br>
            <a:r>
              <a:rPr lang="en-US" b="0" dirty="0" smtClean="0"/>
              <a:t>2. </a:t>
            </a:r>
            <a:r>
              <a:rPr lang="en-US" sz="3100" dirty="0" smtClean="0"/>
              <a:t>Explain </a:t>
            </a:r>
            <a:r>
              <a:rPr lang="en-US" sz="3100" dirty="0"/>
              <a:t>the Anscombe’s quartet in </a:t>
            </a:r>
            <a:r>
              <a:rPr lang="en-US" sz="3100" dirty="0" smtClean="0"/>
              <a:t>detail</a:t>
            </a:r>
            <a:r>
              <a:rPr lang="en-US" b="0" dirty="0" smtClean="0"/>
              <a:t> 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Anscombe’s Quartet comprises of 4 datasets with nearly summary statistics, having identical descriptive statistical properties in terms of means, variance, R-squared, correlations and linear regression lines but having different representations when we scatter plots on graph.</a:t>
            </a:r>
          </a:p>
          <a:p>
            <a:r>
              <a:rPr lang="en-US" dirty="0" smtClean="0"/>
              <a:t>It is a group of datasets that have same mean, standard deviations and regression line but which are qualitatively different.</a:t>
            </a:r>
          </a:p>
          <a:p>
            <a:r>
              <a:rPr lang="en-US" dirty="0">
                <a:effectLst/>
              </a:rPr>
              <a:t>The quartet is still often used to illustrate the importance of looking at a set of data graphically before starting to analyze according to a particular type of relationship, and the inadequacy of basic statistic properties for describing realistic datasets.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8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 </a:t>
            </a:r>
            <a:br>
              <a:rPr lang="en-US" b="0" dirty="0"/>
            </a:br>
            <a:r>
              <a:rPr lang="en-US" b="0" dirty="0" smtClean="0"/>
              <a:t>3. </a:t>
            </a:r>
            <a:r>
              <a:rPr lang="en-US" sz="3100" dirty="0" smtClean="0"/>
              <a:t>What </a:t>
            </a:r>
            <a:r>
              <a:rPr lang="en-US" sz="3100" dirty="0"/>
              <a:t>is Pearson’s R?</a:t>
            </a:r>
            <a:r>
              <a:rPr lang="en-US" b="0" dirty="0"/>
              <a:t> 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953044"/>
          </a:xfrm>
        </p:spPr>
        <p:txBody>
          <a:bodyPr/>
          <a:lstStyle/>
          <a:p>
            <a:r>
              <a:rPr lang="en-US" dirty="0" smtClean="0"/>
              <a:t>The Pearson correlation coefficient is the most common way of measuring the linear correlation. It is a number from -1 to 1 that measures the strength and direction of the relationship between two variables.</a:t>
            </a:r>
          </a:p>
          <a:p>
            <a:pPr marL="0" indent="0">
              <a:buNone/>
            </a:pPr>
            <a:r>
              <a:rPr lang="en-US" dirty="0" smtClean="0"/>
              <a:t>Types of correlations:</a:t>
            </a:r>
          </a:p>
          <a:p>
            <a:r>
              <a:rPr lang="en-US" dirty="0" smtClean="0"/>
              <a:t>Positive correlation: Between 0 and 1. When one changes the other also changes in the same direction.</a:t>
            </a:r>
          </a:p>
          <a:p>
            <a:r>
              <a:rPr lang="en-US" dirty="0" smtClean="0"/>
              <a:t>Negative </a:t>
            </a:r>
            <a:r>
              <a:rPr lang="en-US" dirty="0"/>
              <a:t>correlation: Between </a:t>
            </a:r>
            <a:r>
              <a:rPr lang="en-US" dirty="0" smtClean="0"/>
              <a:t>-1 </a:t>
            </a:r>
            <a:r>
              <a:rPr lang="en-US" dirty="0"/>
              <a:t>and </a:t>
            </a:r>
            <a:r>
              <a:rPr lang="en-US" dirty="0" smtClean="0"/>
              <a:t>0. </a:t>
            </a:r>
            <a:r>
              <a:rPr lang="en-US" dirty="0"/>
              <a:t>When one changes the other also changes in the </a:t>
            </a:r>
            <a:r>
              <a:rPr lang="en-US" dirty="0" smtClean="0"/>
              <a:t>opposite </a:t>
            </a:r>
            <a:r>
              <a:rPr lang="en-US" dirty="0"/>
              <a:t>direction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correlation: At 0. There is no relationship between the variables.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4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391</TotalTime>
  <Words>806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Rockwell</vt:lpstr>
      <vt:lpstr>Wingdings</vt:lpstr>
      <vt:lpstr>Damask</vt:lpstr>
      <vt:lpstr>LINEAR REGRESSION CASE STUDY</vt:lpstr>
      <vt:lpstr>ASSIGNMENT BASED QUESTIONS</vt:lpstr>
      <vt:lpstr> </vt:lpstr>
      <vt:lpstr> </vt:lpstr>
      <vt:lpstr>SUBJECTIVE BASED QUESTIONS</vt:lpstr>
      <vt:lpstr>1. Explain the linear regression  algorithm in detail</vt:lpstr>
      <vt:lpstr> </vt:lpstr>
      <vt:lpstr>   2. Explain the Anscombe’s quartet in detail  </vt:lpstr>
      <vt:lpstr>   3. What is Pearson’s R?  </vt:lpstr>
      <vt:lpstr>  4. What is scaling? Why is scaling performed? What is the difference between normalized scaling and standardized scaling?  </vt:lpstr>
      <vt:lpstr>Types of scaling</vt:lpstr>
      <vt:lpstr>  5. You might have observed that sometimes the value of VIF is infinite. Why does this happen ?  </vt:lpstr>
      <vt:lpstr>  6. What is a Q-Q plot? Explain the use and importance of a Q-Q plot in linear regression. </vt:lpstr>
      <vt:lpstr>Thank you</vt:lpstr>
    </vt:vector>
  </TitlesOfParts>
  <Company>Manappuram Finance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CASE STUDY</dc:title>
  <dc:creator>Manappuram Finance Limited</dc:creator>
  <cp:lastModifiedBy>Manappuram Finance Limited</cp:lastModifiedBy>
  <cp:revision>45</cp:revision>
  <dcterms:created xsi:type="dcterms:W3CDTF">2024-06-25T14:07:50Z</dcterms:created>
  <dcterms:modified xsi:type="dcterms:W3CDTF">2024-07-01T13:45:05Z</dcterms:modified>
</cp:coreProperties>
</file>