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S rao" userId="ea01ae48b56aa019" providerId="LiveId" clId="{F286949C-DAB4-4977-ADF2-7AF7D3B9E338}"/>
    <pc:docChg chg="custSel modSld">
      <pc:chgData name="Shruthi S rao" userId="ea01ae48b56aa019" providerId="LiveId" clId="{F286949C-DAB4-4977-ADF2-7AF7D3B9E338}" dt="2024-03-25T12:14:25.984" v="109" actId="20577"/>
      <pc:docMkLst>
        <pc:docMk/>
      </pc:docMkLst>
      <pc:sldChg chg="modSp mod">
        <pc:chgData name="Shruthi S rao" userId="ea01ae48b56aa019" providerId="LiveId" clId="{F286949C-DAB4-4977-ADF2-7AF7D3B9E338}" dt="2024-03-25T12:14:25.984" v="109" actId="20577"/>
        <pc:sldMkLst>
          <pc:docMk/>
          <pc:sldMk cId="2277417560" sldId="256"/>
        </pc:sldMkLst>
        <pc:spChg chg="mod">
          <ac:chgData name="Shruthi S rao" userId="ea01ae48b56aa019" providerId="LiveId" clId="{F286949C-DAB4-4977-ADF2-7AF7D3B9E338}" dt="2024-03-25T12:14:25.984" v="109" actId="20577"/>
          <ac:spMkLst>
            <pc:docMk/>
            <pc:sldMk cId="2277417560" sldId="256"/>
            <ac:spMk id="2" creationId="{5D205C4D-3895-050B-FC6F-92D9A9831F0F}"/>
          </ac:spMkLst>
        </pc:spChg>
      </pc:sldChg>
      <pc:sldChg chg="modSp mod">
        <pc:chgData name="Shruthi S rao" userId="ea01ae48b56aa019" providerId="LiveId" clId="{F286949C-DAB4-4977-ADF2-7AF7D3B9E338}" dt="2024-03-25T12:04:20.289" v="0" actId="255"/>
        <pc:sldMkLst>
          <pc:docMk/>
          <pc:sldMk cId="2318161793" sldId="259"/>
        </pc:sldMkLst>
        <pc:spChg chg="mod">
          <ac:chgData name="Shruthi S rao" userId="ea01ae48b56aa019" providerId="LiveId" clId="{F286949C-DAB4-4977-ADF2-7AF7D3B9E338}" dt="2024-03-25T12:04:20.289" v="0" actId="255"/>
          <ac:spMkLst>
            <pc:docMk/>
            <pc:sldMk cId="2318161793" sldId="259"/>
            <ac:spMk id="3" creationId="{E32506BF-31CA-1FD3-4881-BE5C756E5362}"/>
          </ac:spMkLst>
        </pc:spChg>
      </pc:sldChg>
      <pc:sldChg chg="addSp modSp mod">
        <pc:chgData name="Shruthi S rao" userId="ea01ae48b56aa019" providerId="LiveId" clId="{F286949C-DAB4-4977-ADF2-7AF7D3B9E338}" dt="2024-03-25T12:07:42.157" v="4" actId="1076"/>
        <pc:sldMkLst>
          <pc:docMk/>
          <pc:sldMk cId="2892068232" sldId="261"/>
        </pc:sldMkLst>
        <pc:spChg chg="add">
          <ac:chgData name="Shruthi S rao" userId="ea01ae48b56aa019" providerId="LiveId" clId="{F286949C-DAB4-4977-ADF2-7AF7D3B9E338}" dt="2024-03-25T12:07:26.035" v="1"/>
          <ac:spMkLst>
            <pc:docMk/>
            <pc:sldMk cId="2892068232" sldId="261"/>
            <ac:spMk id="4" creationId="{8F26E802-363F-D2BF-8254-3B13963F9261}"/>
          </ac:spMkLst>
        </pc:spChg>
        <pc:picChg chg="add mod">
          <ac:chgData name="Shruthi S rao" userId="ea01ae48b56aa019" providerId="LiveId" clId="{F286949C-DAB4-4977-ADF2-7AF7D3B9E338}" dt="2024-03-25T12:07:42.157" v="4" actId="1076"/>
          <ac:picMkLst>
            <pc:docMk/>
            <pc:sldMk cId="2892068232" sldId="261"/>
            <ac:picMk id="5" creationId="{1B6E1581-0649-A01A-9316-3FB7D4D5F06E}"/>
          </ac:picMkLst>
        </pc:picChg>
      </pc:sldChg>
      <pc:sldChg chg="addSp modSp">
        <pc:chgData name="Shruthi S rao" userId="ea01ae48b56aa019" providerId="LiveId" clId="{F286949C-DAB4-4977-ADF2-7AF7D3B9E338}" dt="2024-03-25T12:13:55.930" v="101" actId="1076"/>
        <pc:sldMkLst>
          <pc:docMk/>
          <pc:sldMk cId="4224093102" sldId="266"/>
        </pc:sldMkLst>
        <pc:picChg chg="add mod">
          <ac:chgData name="Shruthi S rao" userId="ea01ae48b56aa019" providerId="LiveId" clId="{F286949C-DAB4-4977-ADF2-7AF7D3B9E338}" dt="2024-03-25T12:13:55.930" v="101" actId="1076"/>
          <ac:picMkLst>
            <pc:docMk/>
            <pc:sldMk cId="4224093102" sldId="266"/>
            <ac:picMk id="4098" creationId="{37E4CCBB-69BD-B228-9618-6C79EC6D1403}"/>
          </ac:picMkLst>
        </pc:picChg>
      </pc:sldChg>
      <pc:sldChg chg="addSp delSp modSp">
        <pc:chgData name="Shruthi S rao" userId="ea01ae48b56aa019" providerId="LiveId" clId="{F286949C-DAB4-4977-ADF2-7AF7D3B9E338}" dt="2024-03-25T12:13:21.023" v="97" actId="14100"/>
        <pc:sldMkLst>
          <pc:docMk/>
          <pc:sldMk cId="3057103866" sldId="267"/>
        </pc:sldMkLst>
        <pc:picChg chg="add del mod">
          <ac:chgData name="Shruthi S rao" userId="ea01ae48b56aa019" providerId="LiveId" clId="{F286949C-DAB4-4977-ADF2-7AF7D3B9E338}" dt="2024-03-25T12:12:44.404" v="93" actId="478"/>
          <ac:picMkLst>
            <pc:docMk/>
            <pc:sldMk cId="3057103866" sldId="267"/>
            <ac:picMk id="2050" creationId="{51C7350E-9C70-1A96-28CE-11BFA2622875}"/>
          </ac:picMkLst>
        </pc:picChg>
        <pc:picChg chg="add mod">
          <ac:chgData name="Shruthi S rao" userId="ea01ae48b56aa019" providerId="LiveId" clId="{F286949C-DAB4-4977-ADF2-7AF7D3B9E338}" dt="2024-03-25T12:13:21.023" v="97" actId="14100"/>
          <ac:picMkLst>
            <pc:docMk/>
            <pc:sldMk cId="3057103866" sldId="267"/>
            <ac:picMk id="2052" creationId="{0CE860D9-EC1F-9CD4-7004-E81D1289F780}"/>
          </ac:picMkLst>
        </pc:picChg>
      </pc:sldChg>
      <pc:sldChg chg="addSp modSp mod">
        <pc:chgData name="Shruthi S rao" userId="ea01ae48b56aa019" providerId="LiveId" clId="{F286949C-DAB4-4977-ADF2-7AF7D3B9E338}" dt="2024-03-25T12:09:27.288" v="8" actId="14100"/>
        <pc:sldMkLst>
          <pc:docMk/>
          <pc:sldMk cId="322315394" sldId="268"/>
        </pc:sldMkLst>
        <pc:picChg chg="add mod">
          <ac:chgData name="Shruthi S rao" userId="ea01ae48b56aa019" providerId="LiveId" clId="{F286949C-DAB4-4977-ADF2-7AF7D3B9E338}" dt="2024-03-25T12:09:27.288" v="8" actId="14100"/>
          <ac:picMkLst>
            <pc:docMk/>
            <pc:sldMk cId="322315394" sldId="268"/>
            <ac:picMk id="4" creationId="{83BF78BD-D718-05E1-A081-C09163BA659D}"/>
          </ac:picMkLst>
        </pc:picChg>
      </pc:sldChg>
      <pc:sldChg chg="addSp modSp">
        <pc:chgData name="Shruthi S rao" userId="ea01ae48b56aa019" providerId="LiveId" clId="{F286949C-DAB4-4977-ADF2-7AF7D3B9E338}" dt="2024-03-25T12:10:48.560" v="17" actId="1076"/>
        <pc:sldMkLst>
          <pc:docMk/>
          <pc:sldMk cId="2974495833" sldId="269"/>
        </pc:sldMkLst>
        <pc:picChg chg="add mod">
          <ac:chgData name="Shruthi S rao" userId="ea01ae48b56aa019" providerId="LiveId" clId="{F286949C-DAB4-4977-ADF2-7AF7D3B9E338}" dt="2024-03-25T12:10:48.560" v="17" actId="1076"/>
          <ac:picMkLst>
            <pc:docMk/>
            <pc:sldMk cId="2974495833" sldId="269"/>
            <ac:picMk id="3074" creationId="{91C4618D-586F-2D63-77F9-DB68742B26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361234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87291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66891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4717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42305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95383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87346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240813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420505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C570-1B72-5707-B8D2-5EB38BD51F4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B6D0B6-8F06-E018-D2DF-4598983CDEE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723C7-9FDF-725E-5C12-1B1CC5E3966B}"/>
              </a:ext>
            </a:extLst>
          </p:cNvPr>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a:extLst>
              <a:ext uri="{FF2B5EF4-FFF2-40B4-BE49-F238E27FC236}">
                <a16:creationId xmlns:a16="http://schemas.microsoft.com/office/drawing/2014/main" id="{185061A1-451D-0E38-ACDA-1475AD34B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7B5263-0309-7B39-4B02-C0E4C9AEC31B}"/>
              </a:ext>
            </a:extLst>
          </p:cNvPr>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7929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1743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16945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28327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311115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4797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17825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56346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36D88-FEC0-4B54-A06A-03680462C6C9}" type="datetimeFigureOut">
              <a:rPr lang="en-IN" smtClean="0"/>
              <a:t>09-04-2024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5246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D36D88-FEC0-4B54-A06A-03680462C6C9}" type="datetimeFigureOut">
              <a:rPr lang="en-IN" smtClean="0"/>
              <a:t>09-04-2024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453F5B-D0C7-4607-8398-AECE98BAB966}" type="slidenum">
              <a:rPr lang="en-IN" smtClean="0"/>
              <a:t>‹#›</a:t>
            </a:fld>
            <a:endParaRPr lang="en-IN" dirty="0"/>
          </a:p>
        </p:txBody>
      </p:sp>
    </p:spTree>
    <p:extLst>
      <p:ext uri="{BB962C8B-B14F-4D97-AF65-F5344CB8AC3E}">
        <p14:creationId xmlns:p14="http://schemas.microsoft.com/office/powerpoint/2010/main" val="2270839585"/>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5C4D-3895-050B-FC6F-92D9A9831F0F}"/>
              </a:ext>
            </a:extLst>
          </p:cNvPr>
          <p:cNvSpPr>
            <a:spLocks noGrp="1"/>
          </p:cNvSpPr>
          <p:nvPr>
            <p:ph type="ctrTitle"/>
          </p:nvPr>
        </p:nvSpPr>
        <p:spPr>
          <a:xfrm>
            <a:off x="412532" y="2935398"/>
            <a:ext cx="10607565" cy="2929374"/>
          </a:xfrm>
        </p:spPr>
        <p:txBody>
          <a:bodyPr>
            <a:normAutofit fontScale="90000"/>
          </a:bodyPr>
          <a:lstStyle/>
          <a:p>
            <a:pPr algn="l"/>
            <a:r>
              <a:rPr lang="en-US" sz="5400" dirty="0">
                <a:solidFill>
                  <a:srgbClr val="FFFF00"/>
                </a:solidFill>
              </a:rPr>
              <a:t>Advancing Green Computing:</a:t>
            </a:r>
            <a:br>
              <a:rPr lang="en-US" sz="5400" dirty="0"/>
            </a:br>
            <a:r>
              <a:rPr lang="en-US" sz="2700" dirty="0">
                <a:solidFill>
                  <a:srgbClr val="00B050"/>
                </a:solidFill>
              </a:rPr>
              <a:t>Practices, strategies, and impact in modern software development for environmental sustainability</a:t>
            </a:r>
            <a:br>
              <a:rPr lang="en-US" sz="2700" dirty="0">
                <a:solidFill>
                  <a:srgbClr val="00B050"/>
                </a:solidFill>
              </a:rPr>
            </a:br>
            <a:r>
              <a:rPr lang="en-US" sz="2700" dirty="0">
                <a:solidFill>
                  <a:srgbClr val="00B050"/>
                </a:solidFill>
              </a:rPr>
              <a:t> </a:t>
            </a:r>
            <a:br>
              <a:rPr lang="en-US" sz="2700" dirty="0">
                <a:solidFill>
                  <a:srgbClr val="00B050"/>
                </a:solidFill>
              </a:rPr>
            </a:br>
            <a:r>
              <a:rPr lang="en-US" sz="2700" dirty="0">
                <a:solidFill>
                  <a:schemeClr val="tx1"/>
                </a:solidFill>
              </a:rPr>
              <a:t>Shruthi  S Rao</a:t>
            </a:r>
            <a:br>
              <a:rPr lang="en-US" sz="2700" dirty="0">
                <a:solidFill>
                  <a:schemeClr val="tx1"/>
                </a:solidFill>
              </a:rPr>
            </a:br>
            <a:r>
              <a:rPr lang="en-US" sz="2700" dirty="0">
                <a:solidFill>
                  <a:schemeClr val="tx1"/>
                </a:solidFill>
              </a:rPr>
              <a:t>1NT20IS158</a:t>
            </a:r>
            <a:br>
              <a:rPr lang="en-US" sz="2700" dirty="0">
                <a:solidFill>
                  <a:schemeClr val="tx1"/>
                </a:solidFill>
              </a:rPr>
            </a:br>
            <a:br>
              <a:rPr lang="en-US" sz="2700" dirty="0">
                <a:solidFill>
                  <a:srgbClr val="00B050"/>
                </a:solidFill>
              </a:rPr>
            </a:br>
            <a:br>
              <a:rPr lang="en-US" sz="2700" dirty="0">
                <a:solidFill>
                  <a:srgbClr val="00B050"/>
                </a:solidFill>
              </a:rPr>
            </a:br>
            <a:r>
              <a:rPr lang="en-US" sz="2700" dirty="0">
                <a:solidFill>
                  <a:srgbClr val="00B050"/>
                </a:solidFill>
              </a:rPr>
              <a:t>     </a:t>
            </a:r>
            <a:endParaRPr lang="en-IN" sz="2700" dirty="0">
              <a:solidFill>
                <a:srgbClr val="00B050"/>
              </a:solidFill>
            </a:endParaRPr>
          </a:p>
        </p:txBody>
      </p:sp>
    </p:spTree>
    <p:extLst>
      <p:ext uri="{BB962C8B-B14F-4D97-AF65-F5344CB8AC3E}">
        <p14:creationId xmlns:p14="http://schemas.microsoft.com/office/powerpoint/2010/main" val="227741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87C0-E09C-0BB5-CAC7-A36E6E8C383D}"/>
              </a:ext>
            </a:extLst>
          </p:cNvPr>
          <p:cNvSpPr>
            <a:spLocks noGrp="1"/>
          </p:cNvSpPr>
          <p:nvPr>
            <p:ph type="title"/>
          </p:nvPr>
        </p:nvSpPr>
        <p:spPr>
          <a:xfrm>
            <a:off x="995855" y="459689"/>
            <a:ext cx="10515600" cy="1325563"/>
          </a:xfrm>
        </p:spPr>
        <p:txBody>
          <a:bodyPr/>
          <a:lstStyle/>
          <a:p>
            <a:r>
              <a:rPr lang="en-IN" dirty="0">
                <a:solidFill>
                  <a:srgbClr val="FFFF00"/>
                </a:solidFill>
              </a:rPr>
              <a:t>Problem Statement:</a:t>
            </a:r>
          </a:p>
        </p:txBody>
      </p:sp>
      <p:sp>
        <p:nvSpPr>
          <p:cNvPr id="3" name="Text Placeholder 2">
            <a:extLst>
              <a:ext uri="{FF2B5EF4-FFF2-40B4-BE49-F238E27FC236}">
                <a16:creationId xmlns:a16="http://schemas.microsoft.com/office/drawing/2014/main" id="{85BB31EA-0C29-CD04-4288-B2B4876E8A68}"/>
              </a:ext>
            </a:extLst>
          </p:cNvPr>
          <p:cNvSpPr>
            <a:spLocks noGrp="1"/>
          </p:cNvSpPr>
          <p:nvPr>
            <p:ph type="body" idx="1"/>
          </p:nvPr>
        </p:nvSpPr>
        <p:spPr>
          <a:xfrm>
            <a:off x="554421" y="1620673"/>
            <a:ext cx="6587358" cy="2856734"/>
          </a:xfrm>
        </p:spPr>
        <p:txBody>
          <a:bodyPr>
            <a:normAutofit/>
          </a:bodyPr>
          <a:lstStyle/>
          <a:p>
            <a:pPr algn="just">
              <a:buFont typeface="Wingdings" panose="05000000000000000000" pitchFamily="2" charset="2"/>
              <a:buChar char="§"/>
            </a:pPr>
            <a:r>
              <a:rPr lang="en-IN" sz="2000" dirty="0">
                <a:latin typeface="Calibri Light" panose="020F0302020204030204" pitchFamily="34" charset="0"/>
                <a:cs typeface="Calibri Light" panose="020F0302020204030204" pitchFamily="34" charset="0"/>
              </a:rPr>
              <a:t>Traditional software development practices contribute to environmental degradation due to high energy consumption and electronic waste generation, exacerbating resource depletion and increasing carbon footprint. Limited adoption of green computing hampers sustainability efforts, necessitating innovative strategies to integrate environmental sustainability into modern software development processes.</a:t>
            </a:r>
          </a:p>
        </p:txBody>
      </p:sp>
      <p:pic>
        <p:nvPicPr>
          <p:cNvPr id="4" name="Picture 3" descr="PDF] Green Cloud Computing and Environmental Sustainability | Semantic  Scholar">
            <a:extLst>
              <a:ext uri="{FF2B5EF4-FFF2-40B4-BE49-F238E27FC236}">
                <a16:creationId xmlns:a16="http://schemas.microsoft.com/office/drawing/2014/main" id="{4F86925A-F47B-2A2C-B56C-F0F6D82332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5801" y="2891998"/>
            <a:ext cx="4505637" cy="3170818"/>
          </a:xfrm>
          <a:prstGeom prst="rect">
            <a:avLst/>
          </a:prstGeom>
          <a:noFill/>
          <a:ln>
            <a:noFill/>
          </a:ln>
        </p:spPr>
      </p:pic>
    </p:spTree>
    <p:extLst>
      <p:ext uri="{BB962C8B-B14F-4D97-AF65-F5344CB8AC3E}">
        <p14:creationId xmlns:p14="http://schemas.microsoft.com/office/powerpoint/2010/main" val="323466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EFEC-D01A-F3C7-7163-3D380F15B57B}"/>
              </a:ext>
            </a:extLst>
          </p:cNvPr>
          <p:cNvSpPr>
            <a:spLocks noGrp="1"/>
          </p:cNvSpPr>
          <p:nvPr>
            <p:ph type="title"/>
          </p:nvPr>
        </p:nvSpPr>
        <p:spPr>
          <a:xfrm>
            <a:off x="964324" y="491249"/>
            <a:ext cx="10515600" cy="1325563"/>
          </a:xfrm>
        </p:spPr>
        <p:txBody>
          <a:bodyPr/>
          <a:lstStyle/>
          <a:p>
            <a:r>
              <a:rPr lang="en-IN" dirty="0">
                <a:solidFill>
                  <a:srgbClr val="FFFF00"/>
                </a:solidFill>
              </a:rPr>
              <a:t>Objective:</a:t>
            </a:r>
          </a:p>
        </p:txBody>
      </p:sp>
      <p:sp>
        <p:nvSpPr>
          <p:cNvPr id="3" name="Text Placeholder 2">
            <a:extLst>
              <a:ext uri="{FF2B5EF4-FFF2-40B4-BE49-F238E27FC236}">
                <a16:creationId xmlns:a16="http://schemas.microsoft.com/office/drawing/2014/main" id="{7A31E3E3-2F51-D2CC-F70A-05DF25E7C44D}"/>
              </a:ext>
            </a:extLst>
          </p:cNvPr>
          <p:cNvSpPr>
            <a:spLocks noGrp="1"/>
          </p:cNvSpPr>
          <p:nvPr>
            <p:ph type="body" idx="1"/>
          </p:nvPr>
        </p:nvSpPr>
        <p:spPr>
          <a:xfrm>
            <a:off x="519989" y="1457383"/>
            <a:ext cx="7709612" cy="5067023"/>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Examine Practices and Strategies: Investigate various practices and strategies to incorporate green computing principles into software development processes.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Evaluate Impact: Assess the effects of these practices on environmental sustainability metrics, including energy consumption, carbon emissions, and electronic waste generation.</a:t>
            </a:r>
          </a:p>
          <a:p>
            <a:pPr marL="0" indent="0">
              <a:buNone/>
            </a:pPr>
            <a:r>
              <a:rPr lang="en-US" dirty="0">
                <a:latin typeface="Calibri Light" panose="020F0302020204030204" pitchFamily="34" charset="0"/>
                <a:cs typeface="Calibri Light" panose="020F0302020204030204" pitchFamily="34" charset="0"/>
              </a:rPr>
              <a:t>      Through these objectives, the paper aims to:</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Inform and Empower: Provide insights to software developers, organizations, and policymakers to make informed decisions and prioritize environmental sustainability in their operations.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Drive Action: Encourage the adoption of green computing practices to mitigate environmental impact and promote sustainable development in the software industry.</a:t>
            </a:r>
            <a:endParaRPr lang="en-IN" dirty="0">
              <a:latin typeface="Calibri Light" panose="020F0302020204030204" pitchFamily="34" charset="0"/>
              <a:cs typeface="Calibri Light" panose="020F0302020204030204" pitchFamily="34" charset="0"/>
            </a:endParaRPr>
          </a:p>
        </p:txBody>
      </p:sp>
      <p:pic>
        <p:nvPicPr>
          <p:cNvPr id="4" name="Picture 3" descr="The Practice of Green Computing for Businesses | SpringerLink">
            <a:extLst>
              <a:ext uri="{FF2B5EF4-FFF2-40B4-BE49-F238E27FC236}">
                <a16:creationId xmlns:a16="http://schemas.microsoft.com/office/drawing/2014/main" id="{02365D61-47E7-59CE-A20E-BD32042F19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2416" y="3090042"/>
            <a:ext cx="3816941" cy="1655910"/>
          </a:xfrm>
          <a:prstGeom prst="rect">
            <a:avLst/>
          </a:prstGeom>
          <a:noFill/>
          <a:ln>
            <a:noFill/>
          </a:ln>
        </p:spPr>
      </p:pic>
    </p:spTree>
    <p:extLst>
      <p:ext uri="{BB962C8B-B14F-4D97-AF65-F5344CB8AC3E}">
        <p14:creationId xmlns:p14="http://schemas.microsoft.com/office/powerpoint/2010/main" val="118327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EB22-61EF-ED53-ABF4-1BA57BCF5E98}"/>
              </a:ext>
            </a:extLst>
          </p:cNvPr>
          <p:cNvSpPr>
            <a:spLocks noGrp="1"/>
          </p:cNvSpPr>
          <p:nvPr>
            <p:ph type="title"/>
          </p:nvPr>
        </p:nvSpPr>
        <p:spPr>
          <a:xfrm>
            <a:off x="1008719" y="325821"/>
            <a:ext cx="9404723" cy="1400530"/>
          </a:xfrm>
        </p:spPr>
        <p:txBody>
          <a:bodyPr/>
          <a:lstStyle/>
          <a:p>
            <a:r>
              <a:rPr lang="en-IN" dirty="0">
                <a:solidFill>
                  <a:srgbClr val="FFFF00"/>
                </a:solidFill>
              </a:rPr>
              <a:t>Significance:</a:t>
            </a:r>
          </a:p>
        </p:txBody>
      </p:sp>
      <p:sp>
        <p:nvSpPr>
          <p:cNvPr id="3" name="Text Placeholder 2">
            <a:extLst>
              <a:ext uri="{FF2B5EF4-FFF2-40B4-BE49-F238E27FC236}">
                <a16:creationId xmlns:a16="http://schemas.microsoft.com/office/drawing/2014/main" id="{E32506BF-31CA-1FD3-4881-BE5C756E5362}"/>
              </a:ext>
            </a:extLst>
          </p:cNvPr>
          <p:cNvSpPr>
            <a:spLocks noGrp="1"/>
          </p:cNvSpPr>
          <p:nvPr>
            <p:ph type="body" idx="1"/>
          </p:nvPr>
        </p:nvSpPr>
        <p:spPr>
          <a:xfrm>
            <a:off x="646113" y="1264641"/>
            <a:ext cx="7725377" cy="4805082"/>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Environmental Preservation: Green computing practices contribute to mitigating climate change and reducing the ecological footprint of software development.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Resource Conservation: By optimizing energy usage and reducing electronic waste, green computing conserves natural resources and minimizes environmental strain.</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Sustainability Goals: Advancing green computing aligns with global sustainability objectives, fostering a more environmentally responsible software industry.</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Cost Savings: Implementing green computing strategies can lead to reduced energy costs and operational expenses, enhancing the economic viability of software development.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Corporate Responsibility: Embracing green computing demonstrates corporate social responsibility, enhancing brand reputation and stakeholder trust.</a:t>
            </a:r>
            <a:endParaRPr lang="en-IN"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2FB2C770-FB6D-6E9A-E372-9B9DA6DC15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2528" y="2490952"/>
            <a:ext cx="3304313" cy="2640698"/>
          </a:xfrm>
          <a:prstGeom prst="rect">
            <a:avLst/>
          </a:prstGeom>
          <a:noFill/>
        </p:spPr>
      </p:pic>
    </p:spTree>
    <p:extLst>
      <p:ext uri="{BB962C8B-B14F-4D97-AF65-F5344CB8AC3E}">
        <p14:creationId xmlns:p14="http://schemas.microsoft.com/office/powerpoint/2010/main" val="231816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BD13-C72C-5224-8892-2ED9CDFDE920}"/>
              </a:ext>
            </a:extLst>
          </p:cNvPr>
          <p:cNvSpPr>
            <a:spLocks noGrp="1"/>
          </p:cNvSpPr>
          <p:nvPr>
            <p:ph type="title"/>
          </p:nvPr>
        </p:nvSpPr>
        <p:spPr>
          <a:xfrm>
            <a:off x="646110" y="389656"/>
            <a:ext cx="9404723" cy="1400530"/>
          </a:xfrm>
        </p:spPr>
        <p:txBody>
          <a:bodyPr/>
          <a:lstStyle/>
          <a:p>
            <a:r>
              <a:rPr lang="en-IN" dirty="0">
                <a:solidFill>
                  <a:srgbClr val="FFFF00"/>
                </a:solidFill>
              </a:rPr>
              <a:t>Understanding Green Computing:</a:t>
            </a:r>
          </a:p>
        </p:txBody>
      </p:sp>
      <p:sp>
        <p:nvSpPr>
          <p:cNvPr id="3" name="Text Placeholder 2">
            <a:extLst>
              <a:ext uri="{FF2B5EF4-FFF2-40B4-BE49-F238E27FC236}">
                <a16:creationId xmlns:a16="http://schemas.microsoft.com/office/drawing/2014/main" id="{46611BC1-64C3-EFBE-7F54-625604BE0B6D}"/>
              </a:ext>
            </a:extLst>
          </p:cNvPr>
          <p:cNvSpPr>
            <a:spLocks noGrp="1"/>
          </p:cNvSpPr>
          <p:nvPr>
            <p:ph type="body" idx="1"/>
          </p:nvPr>
        </p:nvSpPr>
        <p:spPr>
          <a:xfrm>
            <a:off x="330802" y="1233110"/>
            <a:ext cx="8024922" cy="4127165"/>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Definition: Utilizing computing resources responsibly to minimize energy consumption, carbon emissions, and ecological impact.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Key Components: Energy-efficient hardware, power management techniques, eco-friendly software solutions, responsible disposal of electronic waste.</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Significance: Mitigates the environmental impact of the IT industry's energy consumption and carbon emissions.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Evolution: Started with hardware-based solutions in the 1990s, now encompasses software optimization, data centre efficiency, and lifecycle management.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Impact: Promotes energy efficiency, waste reduction, and responsible resource management, contributing to a more sustainable future for the IT industry and society.</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Role: Central in shaping the future of technology, aligning with corporate social responsibility objectives, and driving positive global change.</a:t>
            </a:r>
            <a:endParaRPr lang="en-IN" dirty="0">
              <a:latin typeface="Calibri Light" panose="020F0302020204030204" pitchFamily="34" charset="0"/>
              <a:cs typeface="Calibri Light" panose="020F0302020204030204" pitchFamily="34" charset="0"/>
            </a:endParaRPr>
          </a:p>
        </p:txBody>
      </p:sp>
      <p:pic>
        <p:nvPicPr>
          <p:cNvPr id="4" name="Picture 3" descr="Green Computing: Meaning, HIST, Future &amp; Best Practices">
            <a:extLst>
              <a:ext uri="{FF2B5EF4-FFF2-40B4-BE49-F238E27FC236}">
                <a16:creationId xmlns:a16="http://schemas.microsoft.com/office/drawing/2014/main" id="{E7C6D71F-02A8-6650-57BE-D280A2D218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2193" y="1884379"/>
            <a:ext cx="3579005" cy="3089242"/>
          </a:xfrm>
          <a:prstGeom prst="rect">
            <a:avLst/>
          </a:prstGeom>
          <a:noFill/>
          <a:ln>
            <a:noFill/>
          </a:ln>
        </p:spPr>
      </p:pic>
    </p:spTree>
    <p:extLst>
      <p:ext uri="{BB962C8B-B14F-4D97-AF65-F5344CB8AC3E}">
        <p14:creationId xmlns:p14="http://schemas.microsoft.com/office/powerpoint/2010/main" val="286469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7525AC-4E40-1D33-2049-7DD1F37AB7DD}"/>
              </a:ext>
            </a:extLst>
          </p:cNvPr>
          <p:cNvSpPr>
            <a:spLocks noGrp="1"/>
          </p:cNvSpPr>
          <p:nvPr>
            <p:ph type="body" idx="1"/>
          </p:nvPr>
        </p:nvSpPr>
        <p:spPr>
          <a:xfrm>
            <a:off x="4335243" y="2494353"/>
            <a:ext cx="8946541" cy="4195481"/>
          </a:xfrm>
        </p:spPr>
        <p:txBody>
          <a:bodyPr>
            <a:normAutofit/>
          </a:bodyPr>
          <a:lstStyle/>
          <a:p>
            <a:pPr marL="0" indent="0">
              <a:buNone/>
            </a:pPr>
            <a:r>
              <a:rPr lang="en-US" sz="4800" dirty="0">
                <a:solidFill>
                  <a:srgbClr val="FFFF00"/>
                </a:solidFill>
              </a:rPr>
              <a:t>Thank u</a:t>
            </a:r>
            <a:endParaRPr lang="en-IN" sz="4800" dirty="0">
              <a:solidFill>
                <a:srgbClr val="FFFF00"/>
              </a:solidFill>
            </a:endParaRPr>
          </a:p>
        </p:txBody>
      </p:sp>
    </p:spTree>
    <p:extLst>
      <p:ext uri="{BB962C8B-B14F-4D97-AF65-F5344CB8AC3E}">
        <p14:creationId xmlns:p14="http://schemas.microsoft.com/office/powerpoint/2010/main" val="2231239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437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 Light</vt:lpstr>
      <vt:lpstr>Century Gothic</vt:lpstr>
      <vt:lpstr>Wingdings</vt:lpstr>
      <vt:lpstr>Wingdings 3</vt:lpstr>
      <vt:lpstr>Ion</vt:lpstr>
      <vt:lpstr>Advancing Green Computing: Practices, strategies, and impact in modern software development for environmental sustainability   Shruthi  S Rao 1NT20IS158        </vt:lpstr>
      <vt:lpstr>Problem Statement:</vt:lpstr>
      <vt:lpstr>Objective:</vt:lpstr>
      <vt:lpstr>Significance:</vt:lpstr>
      <vt:lpstr>Understanding Green Computing: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green computing: Practices, strategies, and impact in modern software development for environmental sustainability</dc:title>
  <dc:creator>Shruthi S rao</dc:creator>
  <cp:lastModifiedBy>Shruthi S rao</cp:lastModifiedBy>
  <cp:revision>3</cp:revision>
  <dcterms:created xsi:type="dcterms:W3CDTF">2024-03-23T10:45:14Z</dcterms:created>
  <dcterms:modified xsi:type="dcterms:W3CDTF">2024-04-09T05:40:23Z</dcterms:modified>
</cp:coreProperties>
</file>