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hisree Ravi" userId="005de221abbea62d" providerId="LiveId" clId="{5D24CFAA-1333-488C-A744-A696F9E6FAB8}"/>
    <pc:docChg chg="modSld sldOrd">
      <pc:chgData name="Shruthisree Ravi" userId="005de221abbea62d" providerId="LiveId" clId="{5D24CFAA-1333-488C-A744-A696F9E6FAB8}" dt="2025-10-08T08:18:48.949" v="1"/>
      <pc:docMkLst>
        <pc:docMk/>
      </pc:docMkLst>
      <pc:sldChg chg="ord">
        <pc:chgData name="Shruthisree Ravi" userId="005de221abbea62d" providerId="LiveId" clId="{5D24CFAA-1333-488C-A744-A696F9E6FAB8}" dt="2025-10-08T08:18:48.949" v="1"/>
        <pc:sldMkLst>
          <pc:docMk/>
          <pc:sldMk cId="131446568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FB7-1BB4-7784-2AB8-120C7C49A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795A4-19DB-9159-7F15-A6E8D0049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B4BE-03AE-3D72-0E3B-AB4B6398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85B1-CE82-AA72-E6D6-201FF98F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D132-7912-CA9B-6573-6985FE74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4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379C-FFF9-328F-538E-9B9A9B91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03CFE-BF30-30A4-1102-FEF729B1E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B9EC-D677-A83B-181F-5EBBC386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9E0C-3120-CFDE-8DC0-F8F76914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B80D-1B80-447D-447E-9BD244B9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E0597-B5A7-3CD1-CD18-8B1A83CB9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CDDF5-4464-2ECE-BDED-F50CD159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AB0F-FD42-9769-781E-220CF0B3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1968-CF5F-4852-8172-9402756C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2F79-402D-4284-0571-609E0F18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9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F4D7-2614-256D-B20F-39FE27A7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DCFA-2844-D158-52E3-84C09C1C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D167-7C71-35BD-4B35-91C65590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E408-2944-C752-9D99-5E564B59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8260-475C-B5DB-45EB-CAE109D2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8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DC1D-00B6-17BE-B76E-4C75B6CF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B8B4-13E2-BB22-0229-09CB0C45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00CF-2BDD-BB43-57B5-0A0A21D8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1802-CBE7-7787-2EB5-79A7F87F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2B92-17DE-6CDB-3CF9-D0B21137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1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A903-E874-EB0D-BA6B-BB9E1B6F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2F07-00EF-7988-0456-6F9AA8651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9368B-2E83-258D-4BDB-B98CCCA7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CC3DA-A9E6-78EA-8C17-4A7193CF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A1704-1131-F6D2-FD27-FD56E1C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96C20-93A1-AFA2-44F6-AF22BD4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7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A59C-E8E8-1066-E41D-26C40DE5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35FE-5D58-5896-EF15-A680340E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D92C2-C4E8-9DC9-F810-467CE6EA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8AED0-D409-E3FC-FAF9-EE0A9E2AD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F7134-90EE-B5E6-F371-69A64078D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B9633-A019-CD6C-15E3-9DCD86F3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B71B1-B67E-D79F-7B50-3D19B561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309E4-0FEA-C392-0759-6DB7E679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8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862-A041-6939-3BD7-E2011F25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29C79-7E95-2C80-B309-8F6AD6AE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AB574-1911-62C2-2F9F-A27AB275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AEF84-0483-63F5-309A-8E36F8F2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7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0FDAA-0205-25CE-18BA-7BE27EAE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8C0D8-0799-060B-AB07-659B8821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B5FD8-099B-5A49-868D-123CA74B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B96F-A73A-2671-40A1-32F4B04B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4305-A87D-A2FF-DFFA-E047E00B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C84F7-AA99-BD11-C9E8-6F94B61E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0D86-1FAE-1A5F-7839-D480D964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BBF1B-C0F5-5D1E-A933-AEA3E666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8C87-4E3F-B0ED-F118-E203968A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20F1-4931-FAE8-E4CD-5C948583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114AE-E43F-EE14-05A3-75C24D64C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A2EB2-73FC-BD9B-DF72-1D98466E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301C0-69EA-BB8B-AE23-03433209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F3D1-1CE4-DC22-221E-405EDA4A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89729-349F-AB7D-D74F-0F81DBA0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AA5F9-8F4A-D51B-1BD8-EDC906DA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6BB4B-EE61-DF79-1DDB-7F9BFBCD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F219-4518-8EE1-B456-D33DA20E8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80F6-EDBC-4142-A7D0-3CE4FF58975A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9B7-356D-7DBC-69BC-C63A85D99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DBA6-B2FD-B265-1DDC-96C2F5A39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B812E-9934-4942-AA40-488EBF907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4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86500FF-E87B-A1BB-A759-811B0523C2E0}"/>
              </a:ext>
            </a:extLst>
          </p:cNvPr>
          <p:cNvSpPr/>
          <p:nvPr/>
        </p:nvSpPr>
        <p:spPr>
          <a:xfrm>
            <a:off x="2052843" y="245625"/>
            <a:ext cx="8086313" cy="1491735"/>
          </a:xfrm>
          <a:custGeom>
            <a:avLst/>
            <a:gdLst/>
            <a:ahLst/>
            <a:cxnLst/>
            <a:rect l="l" t="t" r="r" b="b"/>
            <a:pathLst>
              <a:path w="6476776" h="1740634">
                <a:moveTo>
                  <a:pt x="0" y="0"/>
                </a:moveTo>
                <a:lnTo>
                  <a:pt x="6476776" y="0"/>
                </a:lnTo>
                <a:lnTo>
                  <a:pt x="6476776" y="1740634"/>
                </a:lnTo>
                <a:lnTo>
                  <a:pt x="0" y="1740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7BB9A-8E8F-C24B-A6D9-FC4451E2D99F}"/>
              </a:ext>
            </a:extLst>
          </p:cNvPr>
          <p:cNvSpPr txBox="1"/>
          <p:nvPr/>
        </p:nvSpPr>
        <p:spPr>
          <a:xfrm>
            <a:off x="1252381" y="2240448"/>
            <a:ext cx="10847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Library Website.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E3355-F2BA-E09D-8831-30E958ECDE10}"/>
              </a:ext>
            </a:extLst>
          </p:cNvPr>
          <p:cNvSpPr txBox="1"/>
          <p:nvPr/>
        </p:nvSpPr>
        <p:spPr>
          <a:xfrm>
            <a:off x="8573884" y="4835435"/>
            <a:ext cx="3525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SHRUTHI SREE R (192421129)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NITHIYA SHREE M (192421101)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4C7CC-61DE-904F-B56D-C85DB3C24AEE}"/>
              </a:ext>
            </a:extLst>
          </p:cNvPr>
          <p:cNvSpPr txBox="1"/>
          <p:nvPr/>
        </p:nvSpPr>
        <p:spPr>
          <a:xfrm>
            <a:off x="743999" y="4835435"/>
            <a:ext cx="3912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DR.ARUL  RAJ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DR.MOORTHY</a:t>
            </a:r>
          </a:p>
        </p:txBody>
      </p:sp>
    </p:spTree>
    <p:extLst>
      <p:ext uri="{BB962C8B-B14F-4D97-AF65-F5344CB8AC3E}">
        <p14:creationId xmlns:p14="http://schemas.microsoft.com/office/powerpoint/2010/main" val="37672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E56DBB-80CB-BD1E-E3A6-1EDCAEFBD061}"/>
              </a:ext>
            </a:extLst>
          </p:cNvPr>
          <p:cNvSpPr txBox="1"/>
          <p:nvPr/>
        </p:nvSpPr>
        <p:spPr>
          <a:xfrm>
            <a:off x="1090863" y="2436076"/>
            <a:ext cx="1001027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USER INTERFACE &amp;           CATALOG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C630F-77E5-C3FB-E33D-19BC2498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FF1AB-4400-7DED-EC42-08DEC8F9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0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42D0A3-69C0-8C70-288B-C7F773F0AF24}"/>
              </a:ext>
            </a:extLst>
          </p:cNvPr>
          <p:cNvSpPr txBox="1"/>
          <p:nvPr/>
        </p:nvSpPr>
        <p:spPr>
          <a:xfrm>
            <a:off x="489284" y="1870814"/>
            <a:ext cx="1212783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Module 1 focused on creating a user-friendly interface that allows users to search, view, and borrow books.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using HTML, CSS, and JavaScript to ensure responsive and attractive pages.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 options for books.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and registration pages.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 and return request forms.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for user queries.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for users to view borrowed books.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19770-AFF9-51EE-261E-9A203E8F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67D8D-0AEE-8846-B8F6-B6E394810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7FECEC-767B-4BF2-98E0-029DE06F0790}"/>
              </a:ext>
            </a:extLst>
          </p:cNvPr>
          <p:cNvSpPr txBox="1"/>
          <p:nvPr/>
        </p:nvSpPr>
        <p:spPr>
          <a:xfrm>
            <a:off x="3838315" y="370538"/>
            <a:ext cx="63125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5566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C64EC7-FF74-9A95-20B0-41349F2B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2A4703-FBCF-905F-E8C5-5F5EFB22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033B8B-3339-0BBD-1026-5B3640E397EE}"/>
              </a:ext>
            </a:extLst>
          </p:cNvPr>
          <p:cNvSpPr txBox="1"/>
          <p:nvPr/>
        </p:nvSpPr>
        <p:spPr>
          <a:xfrm>
            <a:off x="874296" y="2418944"/>
            <a:ext cx="10940714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this module.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was built and tested in small, manageable parts — starting with the interface, then linking it to the database, and finally adding user interactions.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function (search, login, borrow, etc.) was completed and reviewed before moving to the next.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from early versions helped improve usability and responsiveness.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74F8C-BED3-B74D-7B15-E90097518DAE}"/>
              </a:ext>
            </a:extLst>
          </p:cNvPr>
          <p:cNvSpPr txBox="1"/>
          <p:nvPr/>
        </p:nvSpPr>
        <p:spPr>
          <a:xfrm>
            <a:off x="3433011" y="645739"/>
            <a:ext cx="59596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05121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F8EDAD-D179-4CE3-BDD6-C8DB8C39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070E4F-7780-3472-08D0-03F73DCC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F930D-82EC-44F5-38A2-AD3F7CB4A982}"/>
              </a:ext>
            </a:extLst>
          </p:cNvPr>
          <p:cNvSpPr txBox="1"/>
          <p:nvPr/>
        </p:nvSpPr>
        <p:spPr>
          <a:xfrm>
            <a:off x="4042610" y="46958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11FFAFA-83B4-AFCB-EBB1-99F523EC59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70547" y="1718428"/>
            <a:ext cx="11221453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Layout: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Side navigation for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panel displaying real-time statistics (borrowed books, overdue fines).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Tables: Admin, Books,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Borrow_Records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Fine_Calculations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transaction linked to a book and a user.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Fines automatically generated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Borrow_Records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 based on due date.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6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44C3B-C92C-0E9B-2DCA-20F27458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0C5237-9460-619C-C0E8-F8596B15C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F4D139-5A02-0827-EF96-B8ED0F9807DB}"/>
              </a:ext>
            </a:extLst>
          </p:cNvPr>
          <p:cNvSpPr txBox="1"/>
          <p:nvPr/>
        </p:nvSpPr>
        <p:spPr>
          <a:xfrm>
            <a:off x="2791326" y="408032"/>
            <a:ext cx="7700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DE2403-2C66-BFA9-9BB4-1C0682B2B5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72431" y="1992016"/>
            <a:ext cx="10988842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Techniques: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Verified add/edit/delete operations for books and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Checked admin login authentication and access restrictions.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Confirmed proper fine calculation and data updates.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reviewed by faculty and peers for functionality and ease of use.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Minor UI adjustments made based on feedback.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5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4A91ED-2917-27BD-B77F-352C7C28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A4770-FF9A-76DC-BBFC-257F013D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80095-4BB7-D7FA-3474-B0FD241C049C}"/>
              </a:ext>
            </a:extLst>
          </p:cNvPr>
          <p:cNvSpPr txBox="1"/>
          <p:nvPr/>
        </p:nvSpPr>
        <p:spPr>
          <a:xfrm>
            <a:off x="1171074" y="2526450"/>
            <a:ext cx="10876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ADMIN DASHBOARD &amp; INVENTORY CONTROL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64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4CFD95-F760-18C7-56A8-68580745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494FA4-6091-D7DD-01E1-9A342830B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D333A9-1396-AC0B-597D-50EE98375855}"/>
              </a:ext>
            </a:extLst>
          </p:cNvPr>
          <p:cNvSpPr txBox="1"/>
          <p:nvPr/>
        </p:nvSpPr>
        <p:spPr>
          <a:xfrm>
            <a:off x="3838315" y="370538"/>
            <a:ext cx="63125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9BEF-F9F5-5F64-C490-1B3F86689F65}"/>
              </a:ext>
            </a:extLst>
          </p:cNvPr>
          <p:cNvSpPr txBox="1"/>
          <p:nvPr/>
        </p:nvSpPr>
        <p:spPr>
          <a:xfrm>
            <a:off x="229651" y="1519479"/>
            <a:ext cx="11962349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Module 2 involved building a secure and efficient system for administrators to manage library operations.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authentication to restrict access to authorized users only.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CRUD (Create, Read, Update, Delete) features for books and user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Calculation: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fine generation based on overdue days from the borrowing records.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Monitoring: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Added a report section for tracking all transactions and returned books.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PHP/Node.js, and MySQL for database connectivity.</a:t>
            </a:r>
          </a:p>
        </p:txBody>
      </p:sp>
    </p:spTree>
    <p:extLst>
      <p:ext uri="{BB962C8B-B14F-4D97-AF65-F5344CB8AC3E}">
        <p14:creationId xmlns:p14="http://schemas.microsoft.com/office/powerpoint/2010/main" val="163944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D5459E-2C7B-AFA0-2570-03E573F4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BF7786-BEEC-AE0C-EFDD-D9C2A5BD5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6C829-162C-2776-F506-7278B78DA0E7}"/>
              </a:ext>
            </a:extLst>
          </p:cNvPr>
          <p:cNvSpPr txBox="1"/>
          <p:nvPr/>
        </p:nvSpPr>
        <p:spPr>
          <a:xfrm>
            <a:off x="3296653" y="64573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1533F-1BCF-6725-CFBE-5596A9D037C7}"/>
              </a:ext>
            </a:extLst>
          </p:cNvPr>
          <p:cNvSpPr txBox="1"/>
          <p:nvPr/>
        </p:nvSpPr>
        <p:spPr>
          <a:xfrm>
            <a:off x="972431" y="1975645"/>
            <a:ext cx="10556999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 was adopted for this module, as it allowed iterative development with risk analysis and testing at every stage.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began with planning and identifying admin requirements.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prototypes were developed for core features like book management and fine tracking.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prototype underwent testing and improvement before integration.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ensured that data accuracy, security, and functionality were maintained throughout the development cycle.</a:t>
            </a:r>
          </a:p>
        </p:txBody>
      </p:sp>
    </p:spTree>
    <p:extLst>
      <p:ext uri="{BB962C8B-B14F-4D97-AF65-F5344CB8AC3E}">
        <p14:creationId xmlns:p14="http://schemas.microsoft.com/office/powerpoint/2010/main" val="1471128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60184A-2EF7-99AF-911E-521AB543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568AFE-66F1-61DF-FB30-444F98CF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CCAB7-2B00-0130-0F81-2E95D5EAD17E}"/>
              </a:ext>
            </a:extLst>
          </p:cNvPr>
          <p:cNvSpPr txBox="1"/>
          <p:nvPr/>
        </p:nvSpPr>
        <p:spPr>
          <a:xfrm>
            <a:off x="3753852" y="68848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46A23-36D7-13D6-417B-59EE7E49FB5F}"/>
              </a:ext>
            </a:extLst>
          </p:cNvPr>
          <p:cNvSpPr txBox="1"/>
          <p:nvPr/>
        </p:nvSpPr>
        <p:spPr>
          <a:xfrm>
            <a:off x="730397" y="1939278"/>
            <a:ext cx="11185118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Layout: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navigation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panel displaying real-time statistics (borrowed books, overdue fines).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Tables: Admin, Books,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Borrow_Records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Fine_Calculations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transaction linked to a book and a user.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Fines automatically generated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Borrow_Records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based on due date.</a:t>
            </a:r>
          </a:p>
        </p:txBody>
      </p:sp>
    </p:spTree>
    <p:extLst>
      <p:ext uri="{BB962C8B-B14F-4D97-AF65-F5344CB8AC3E}">
        <p14:creationId xmlns:p14="http://schemas.microsoft.com/office/powerpoint/2010/main" val="129543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622382-BEC0-327D-40C0-E2B8BF9F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8CE741-8CA1-7F4D-86F8-1665F1EDD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6168FE-286B-7637-ED62-8084C3B32A1F}"/>
              </a:ext>
            </a:extLst>
          </p:cNvPr>
          <p:cNvSpPr txBox="1"/>
          <p:nvPr/>
        </p:nvSpPr>
        <p:spPr>
          <a:xfrm>
            <a:off x="2791326" y="408032"/>
            <a:ext cx="7700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1892B3-1FD7-8D87-3575-E3415DCEB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989" y="1718428"/>
            <a:ext cx="10483515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Techniques: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Verified add/edit/delete operations for books and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Checked admin login authentication and access restrictions.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Confirmed proper fine calculation and data updates.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reviewed by faculty and peers for functionality and ease of use.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Minor UI adjustments made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9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03475-6F36-E9A4-1E7A-B2EC52E52DE3}"/>
              </a:ext>
            </a:extLst>
          </p:cNvPr>
          <p:cNvSpPr txBox="1"/>
          <p:nvPr/>
        </p:nvSpPr>
        <p:spPr>
          <a:xfrm>
            <a:off x="3791819" y="786087"/>
            <a:ext cx="549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OBJECTIVE</a:t>
            </a:r>
          </a:p>
          <a:p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99BD4-816C-4348-A676-575AD06A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648569" cy="1648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9C5B0D-670C-95F1-6D36-9BEA20C0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410" y="127622"/>
            <a:ext cx="1517106" cy="16485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AB101-AABB-0D71-13A1-657DBC751FF2}"/>
              </a:ext>
            </a:extLst>
          </p:cNvPr>
          <p:cNvSpPr txBox="1"/>
          <p:nvPr/>
        </p:nvSpPr>
        <p:spPr>
          <a:xfrm>
            <a:off x="425811" y="1998626"/>
            <a:ext cx="62930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a web-based Local Library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A7C4-04FC-E66F-098E-471128F80F10}"/>
              </a:ext>
            </a:extLst>
          </p:cNvPr>
          <p:cNvSpPr txBox="1"/>
          <p:nvPr/>
        </p:nvSpPr>
        <p:spPr>
          <a:xfrm>
            <a:off x="425811" y="3538330"/>
            <a:ext cx="68297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easy book catalog search.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borrow/return books online.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due dates and calculate fines automatically.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an admin dashboard for library staff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34DF9-CF8F-1156-D6AC-5D13F09A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8344"/>
          <a:stretch>
            <a:fillRect/>
          </a:stretch>
        </p:blipFill>
        <p:spPr>
          <a:xfrm rot="10800000" flipV="1">
            <a:off x="7684167" y="2109526"/>
            <a:ext cx="3930315" cy="40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6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2F5799-0313-4388-6A4F-CD92F34A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DBAE0-ADC5-55BE-0A9B-3C3E6456B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89257-502B-6BC0-ED82-C11541A5C574}"/>
              </a:ext>
            </a:extLst>
          </p:cNvPr>
          <p:cNvSpPr txBox="1"/>
          <p:nvPr/>
        </p:nvSpPr>
        <p:spPr>
          <a:xfrm>
            <a:off x="3659051" y="554803"/>
            <a:ext cx="752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5CFE9-DC51-266C-A9B4-7DCAF572F9D3}"/>
              </a:ext>
            </a:extLst>
          </p:cNvPr>
          <p:cNvSpPr txBox="1"/>
          <p:nvPr/>
        </p:nvSpPr>
        <p:spPr>
          <a:xfrm>
            <a:off x="720825" y="1669306"/>
            <a:ext cx="11013440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Library Website was developed using HTML, CSS, and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pages include Home, Register, Login, Catalog, Borrow/Return, Contact, and Thank You.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page is linked together for smooth navigation.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interactivity is handled using JavaScript (form validation, alerts, etc.).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tested using Visual Studio Code and run locally in a web browser (Chrome/Edge).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responsive and user-friendly interface for managing library operations.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40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08345-7C13-CE30-63CD-D8B0DC9E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9F1204-35D5-BA98-1D92-19A72C03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945ED-35F0-7A1B-94A6-D7D6F88C48B2}"/>
              </a:ext>
            </a:extLst>
          </p:cNvPr>
          <p:cNvSpPr txBox="1"/>
          <p:nvPr/>
        </p:nvSpPr>
        <p:spPr>
          <a:xfrm>
            <a:off x="802105" y="1740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FCE33-1394-59EC-1B4B-66DA4F7E40D3}"/>
              </a:ext>
            </a:extLst>
          </p:cNvPr>
          <p:cNvSpPr txBox="1"/>
          <p:nvPr/>
        </p:nvSpPr>
        <p:spPr>
          <a:xfrm>
            <a:off x="678046" y="2182917"/>
            <a:ext cx="6096000" cy="21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existing users to log in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using sessions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Redirects to user dashboard after login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9ECE4-D706-2CDB-5406-8D578CEC69FB}"/>
              </a:ext>
            </a:extLst>
          </p:cNvPr>
          <p:cNvSpPr txBox="1"/>
          <p:nvPr/>
        </p:nvSpPr>
        <p:spPr>
          <a:xfrm>
            <a:off x="6513095" y="1666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5605E-E353-BD5C-66BD-6E8F5EF9FFA0}"/>
              </a:ext>
            </a:extLst>
          </p:cNvPr>
          <p:cNvSpPr txBox="1"/>
          <p:nvPr/>
        </p:nvSpPr>
        <p:spPr>
          <a:xfrm>
            <a:off x="6513095" y="2331103"/>
            <a:ext cx="6096000" cy="21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add/remove books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borrowed/returned book logs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users and calculate fines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2969A-BF57-F59B-23F1-4F47176037FF}"/>
              </a:ext>
            </a:extLst>
          </p:cNvPr>
          <p:cNvSpPr txBox="1"/>
          <p:nvPr/>
        </p:nvSpPr>
        <p:spPr>
          <a:xfrm>
            <a:off x="3659051" y="554803"/>
            <a:ext cx="752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3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25A31-62BB-8022-E68B-BF2D6ADD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2DB75-0630-2F68-4BB2-C6A1B16C1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58A77-56E9-38AA-31F8-85BBF0B74D41}"/>
              </a:ext>
            </a:extLst>
          </p:cNvPr>
          <p:cNvSpPr txBox="1"/>
          <p:nvPr/>
        </p:nvSpPr>
        <p:spPr>
          <a:xfrm>
            <a:off x="465221" y="1772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1800" b="1" i="0" cap="all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18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endParaRPr lang="en-IN" sz="18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DAF92-37CA-1FCC-75D4-AB39EC3E1EBD}"/>
              </a:ext>
            </a:extLst>
          </p:cNvPr>
          <p:cNvSpPr txBox="1"/>
          <p:nvPr/>
        </p:nvSpPr>
        <p:spPr>
          <a:xfrm>
            <a:off x="465221" y="2394793"/>
            <a:ext cx="5181600" cy="367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book list with availability status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and view details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dynamically to the database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D56A2-AFB0-E37E-D88A-E4D3E4B63A50}"/>
              </a:ext>
            </a:extLst>
          </p:cNvPr>
          <p:cNvSpPr txBox="1"/>
          <p:nvPr/>
        </p:nvSpPr>
        <p:spPr>
          <a:xfrm>
            <a:off x="6561221" y="1772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18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Borrow/Return Page</a:t>
            </a:r>
            <a:endParaRPr lang="en-IN" sz="18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ED12E-9472-7329-BCB0-248E733C25C4}"/>
              </a:ext>
            </a:extLst>
          </p:cNvPr>
          <p:cNvSpPr txBox="1"/>
          <p:nvPr/>
        </p:nvSpPr>
        <p:spPr>
          <a:xfrm>
            <a:off x="6561221" y="2394793"/>
            <a:ext cx="4937225" cy="362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Lets users borrow and return books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Updates book availability instantly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due dates and calculates fines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C50E1-821D-8CEA-0E24-630F46D9A05A}"/>
              </a:ext>
            </a:extLst>
          </p:cNvPr>
          <p:cNvSpPr txBox="1"/>
          <p:nvPr/>
        </p:nvSpPr>
        <p:spPr>
          <a:xfrm>
            <a:off x="3659051" y="554803"/>
            <a:ext cx="752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45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42BE3-941B-FDB6-ED4A-0F9168B9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F25ECD-D120-0BF4-D999-1AE96763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34E81-A69E-96AC-5CAE-721E585AD134}"/>
              </a:ext>
            </a:extLst>
          </p:cNvPr>
          <p:cNvSpPr txBox="1"/>
          <p:nvPr/>
        </p:nvSpPr>
        <p:spPr>
          <a:xfrm>
            <a:off x="2821806" y="2269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18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  <a:endParaRPr lang="en-IN" sz="18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8C3DF-DB0C-0C75-5131-BAB40F0AFF4C}"/>
              </a:ext>
            </a:extLst>
          </p:cNvPr>
          <p:cNvSpPr txBox="1"/>
          <p:nvPr/>
        </p:nvSpPr>
        <p:spPr>
          <a:xfrm>
            <a:off x="2821806" y="2766474"/>
            <a:ext cx="7284720" cy="21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reach out to admin/staff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contact form using HTML and Node.js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Sends user messages to admin inbox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7187B-D02E-5415-F8CE-C8CF43AECCC7}"/>
              </a:ext>
            </a:extLst>
          </p:cNvPr>
          <p:cNvSpPr txBox="1"/>
          <p:nvPr/>
        </p:nvSpPr>
        <p:spPr>
          <a:xfrm>
            <a:off x="3659051" y="554803"/>
            <a:ext cx="7529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9FED06-1F1E-8420-854E-49409CA3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5B29A-53FB-9D11-18F4-E106B44D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8AD65-B21E-2A30-FA34-38148CF78CB8}"/>
              </a:ext>
            </a:extLst>
          </p:cNvPr>
          <p:cNvSpPr txBox="1"/>
          <p:nvPr/>
        </p:nvSpPr>
        <p:spPr>
          <a:xfrm>
            <a:off x="3048000" y="42130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 b="1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21084-A6CE-B809-39BF-889A4F24EB82}"/>
              </a:ext>
            </a:extLst>
          </p:cNvPr>
          <p:cNvSpPr txBox="1"/>
          <p:nvPr/>
        </p:nvSpPr>
        <p:spPr>
          <a:xfrm>
            <a:off x="927234" y="2076437"/>
            <a:ext cx="547624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036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 user experience for book operations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036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management through admin dashboard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036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manual errors in tracking and fine calculation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A00DB-7211-85E6-5B32-C910C4CCE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81" y="1724019"/>
            <a:ext cx="5763837" cy="40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E2D819-4835-DDD9-C2B7-1178C91AE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0DBD1-CBC6-F8F1-B294-2BF27CAE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1AA59-3FCB-7343-50A9-D6B25B786140}"/>
              </a:ext>
            </a:extLst>
          </p:cNvPr>
          <p:cNvSpPr txBox="1"/>
          <p:nvPr/>
        </p:nvSpPr>
        <p:spPr>
          <a:xfrm>
            <a:off x="2245489" y="1748075"/>
            <a:ext cx="8611565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for easy book search and borrowing.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fine payment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UPI or card.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or SMS alerts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due dates and new books.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suggestions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recommend books to users.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e-book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online reading.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admins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different access levels.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charts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track most borrowed books.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backup and reliability.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43286F-D566-48F0-AC7B-37C7E423CAFD}"/>
              </a:ext>
            </a:extLst>
          </p:cNvPr>
          <p:cNvSpPr txBox="1"/>
          <p:nvPr/>
        </p:nvSpPr>
        <p:spPr>
          <a:xfrm>
            <a:off x="2245489" y="408032"/>
            <a:ext cx="8110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</p:spTree>
    <p:extLst>
      <p:ext uri="{BB962C8B-B14F-4D97-AF65-F5344CB8AC3E}">
        <p14:creationId xmlns:p14="http://schemas.microsoft.com/office/powerpoint/2010/main" val="1370060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83946F-2E4A-323E-4C0B-9492CC81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C968F-B770-1DCB-693D-C88ECC64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D29787-5492-26FE-04F3-F2CA3006C3A7}"/>
              </a:ext>
            </a:extLst>
          </p:cNvPr>
          <p:cNvSpPr txBox="1"/>
          <p:nvPr/>
        </p:nvSpPr>
        <p:spPr>
          <a:xfrm>
            <a:off x="2865120" y="62198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B2B80-8635-B5C8-0765-3AA835B29334}"/>
              </a:ext>
            </a:extLst>
          </p:cNvPr>
          <p:cNvSpPr txBox="1"/>
          <p:nvPr/>
        </p:nvSpPr>
        <p:spPr>
          <a:xfrm>
            <a:off x="2540001" y="2477361"/>
            <a:ext cx="7958634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digitizes library operations.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Achieves improved accessibility and resource management.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enhancement: integration of online payment and AI-based recommendations.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93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935683-5CBB-A357-C6E6-1C631933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0DD477-C1CF-7244-92F3-AF4D5751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F0D81-26F6-5E68-D69F-357297A8238A}"/>
              </a:ext>
            </a:extLst>
          </p:cNvPr>
          <p:cNvSpPr txBox="1"/>
          <p:nvPr/>
        </p:nvSpPr>
        <p:spPr>
          <a:xfrm>
            <a:off x="138242" y="1708217"/>
            <a:ext cx="11915515" cy="502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Welling, L., &amp; Thomson, L. (2017). PHP and MySQL Web Development (5th ed.). Addison-Wesley Professional.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Used for understanding PHP–MySQL integration in web applications.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Duckett, J. (2011). HTML &amp; CSS: Design and Build Websites. John Wiley &amp; Sons.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Referred for front-end design principles and responsive layout creation.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Robbins, J. N. (2018). Learning Web Design: A Beginner’s Guide to HTML, CSS, JavaScript, and Web Graphics (5th ed.). O’Reilly Media.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Used to learn about user interface design and web usability concepts.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Silberschatz, A., Korth, H. F., &amp; Sudarshan, S. (2020). Database System Concepts (7th ed.). McGraw-Hill Education.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Referenced for designing and managing the project’s database structure.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W3Schools. (2024). Web Development Tutorials. Retrieved from https://www.w3schools.com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Used for syntax help and examples during front-end and back-end development.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A35F3-FCEA-B369-B93A-9F262816590C}"/>
              </a:ext>
            </a:extLst>
          </p:cNvPr>
          <p:cNvSpPr txBox="1"/>
          <p:nvPr/>
        </p:nvSpPr>
        <p:spPr>
          <a:xfrm>
            <a:off x="3842638" y="75003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732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186CA8-DF6C-007C-A186-B70E7D18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D2AB2-0A43-3014-E6F6-3F2979E07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5868D-46E9-D3DD-E2F0-BABEF65A5B14}"/>
              </a:ext>
            </a:extLst>
          </p:cNvPr>
          <p:cNvSpPr txBox="1"/>
          <p:nvPr/>
        </p:nvSpPr>
        <p:spPr>
          <a:xfrm>
            <a:off x="3048000" y="257746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sz="6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7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306F69-3DB3-9054-E004-94E5A64D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D97527-EA23-E532-5E4B-FEB75BB4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620" y="127623"/>
            <a:ext cx="1391895" cy="1512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791D4-F2EC-8859-D7E1-8B755A305915}"/>
              </a:ext>
            </a:extLst>
          </p:cNvPr>
          <p:cNvSpPr txBox="1"/>
          <p:nvPr/>
        </p:nvSpPr>
        <p:spPr>
          <a:xfrm>
            <a:off x="4302410" y="59792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63543-C60C-FB77-EB9F-4648624D6144}"/>
              </a:ext>
            </a:extLst>
          </p:cNvPr>
          <p:cNvSpPr txBox="1"/>
          <p:nvPr/>
        </p:nvSpPr>
        <p:spPr>
          <a:xfrm>
            <a:off x="5758070" y="1519479"/>
            <a:ext cx="6433930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providers host multiple tenants on shared infrastructure.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scheduling is needed for balancing workloads.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improves resource utilization, reduces energy consumption, and ensures tenant isolation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and optimized VM placement strategy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42C2D-7D01-F1C3-AB7C-6D2582AEE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5" y="1839722"/>
            <a:ext cx="4807818" cy="45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2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907F9E-F08E-90CE-203C-6E3039D7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5" y="127585"/>
            <a:ext cx="1280894" cy="12808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588E23-4E16-47EE-5124-FAE3776B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773" y="127623"/>
            <a:ext cx="1178742" cy="12808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57438C-8536-5F7B-8A31-8CC86E3CACF7}"/>
              </a:ext>
            </a:extLst>
          </p:cNvPr>
          <p:cNvSpPr txBox="1"/>
          <p:nvPr/>
        </p:nvSpPr>
        <p:spPr>
          <a:xfrm>
            <a:off x="3048000" y="46958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000" b="1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E7F668-601E-99B8-DDDE-7D9E5E74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62297"/>
              </p:ext>
            </p:extLst>
          </p:nvPr>
        </p:nvGraphicFramePr>
        <p:xfrm>
          <a:off x="619760" y="1562946"/>
          <a:ext cx="11145520" cy="50047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6380">
                  <a:extLst>
                    <a:ext uri="{9D8B030D-6E8A-4147-A177-3AD203B41FA5}">
                      <a16:colId xmlns:a16="http://schemas.microsoft.com/office/drawing/2014/main" val="2699071638"/>
                    </a:ext>
                  </a:extLst>
                </a:gridCol>
                <a:gridCol w="2786380">
                  <a:extLst>
                    <a:ext uri="{9D8B030D-6E8A-4147-A177-3AD203B41FA5}">
                      <a16:colId xmlns:a16="http://schemas.microsoft.com/office/drawing/2014/main" val="3289275709"/>
                    </a:ext>
                  </a:extLst>
                </a:gridCol>
                <a:gridCol w="2786380">
                  <a:extLst>
                    <a:ext uri="{9D8B030D-6E8A-4147-A177-3AD203B41FA5}">
                      <a16:colId xmlns:a16="http://schemas.microsoft.com/office/drawing/2014/main" val="866496411"/>
                    </a:ext>
                  </a:extLst>
                </a:gridCol>
                <a:gridCol w="2786380">
                  <a:extLst>
                    <a:ext uri="{9D8B030D-6E8A-4147-A177-3AD203B41FA5}">
                      <a16:colId xmlns:a16="http://schemas.microsoft.com/office/drawing/2014/main" val="2659801506"/>
                    </a:ext>
                  </a:extLst>
                </a:gridCol>
              </a:tblGrid>
              <a:tr h="352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835041"/>
                  </a:ext>
                </a:extLst>
              </a:tr>
              <a:tr h="168931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Kamal Acharya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computerized system featuring user and admin logins, online notice boards, and automated book tracking.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266696"/>
                  </a:ext>
                </a:extLst>
              </a:tr>
              <a:tr h="141083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Jiahao Liang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 Management Database Design and Application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MySQL-based database design emphasizing efficient data management for modern libraries.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14399"/>
                  </a:ext>
                </a:extLst>
              </a:tr>
              <a:tr h="148659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Tsega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Weldu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Araya &amp; Adhana Mengsteab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Web-based Library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creating a web-based system to streamline library operations and enhance user experience.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69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48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9A8D8-E6BC-3478-05F4-BDA4B7755E7B}"/>
              </a:ext>
            </a:extLst>
          </p:cNvPr>
          <p:cNvSpPr txBox="1"/>
          <p:nvPr/>
        </p:nvSpPr>
        <p:spPr>
          <a:xfrm>
            <a:off x="3262875" y="33974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38331-CDFC-49D2-8EE9-426F25E8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FEC38-6EF9-D590-4130-8F54E67F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7DAC1-7E64-FC03-F9E2-2B7EE0E02077}"/>
              </a:ext>
            </a:extLst>
          </p:cNvPr>
          <p:cNvSpPr txBox="1"/>
          <p:nvPr/>
        </p:nvSpPr>
        <p:spPr>
          <a:xfrm>
            <a:off x="281048" y="1535926"/>
            <a:ext cx="7056783" cy="441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scheduling strategies fail to balance multi-tenant workloads efficiently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VM migration overhead reduces performance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CPU, memory, and storage resources often underutilized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Tenants experience unfair allocation of resources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FF6AA-427E-1DFA-2C0F-C0E6AF8A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175" y="1686338"/>
            <a:ext cx="4594777" cy="45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5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1F690-EFA8-8F71-FDAD-C4FBF2D0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6" y="1868557"/>
            <a:ext cx="5237419" cy="3805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D95A02-229F-2C65-6163-FA35572CA7AD}"/>
              </a:ext>
            </a:extLst>
          </p:cNvPr>
          <p:cNvSpPr txBox="1"/>
          <p:nvPr/>
        </p:nvSpPr>
        <p:spPr>
          <a:xfrm>
            <a:off x="3351853" y="58017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000" b="1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5E7B3-68A6-4DC7-4B99-D90261041035}"/>
              </a:ext>
            </a:extLst>
          </p:cNvPr>
          <p:cNvSpPr txBox="1"/>
          <p:nvPr/>
        </p:nvSpPr>
        <p:spPr>
          <a:xfrm>
            <a:off x="5675243" y="2186609"/>
            <a:ext cx="6838122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scheduling policies (Round Robin, FCFS)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 for large tenant workloads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migration and energy overhead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adaptive mechanism for resource fluctuations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14D77-E1C0-A1C7-A55A-D35FC08D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4BA49-1FAB-85D7-395B-D796184CE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BBD4B-4B9D-2DAF-728A-F32660BD9956}"/>
              </a:ext>
            </a:extLst>
          </p:cNvPr>
          <p:cNvSpPr txBox="1"/>
          <p:nvPr/>
        </p:nvSpPr>
        <p:spPr>
          <a:xfrm>
            <a:off x="619887" y="464188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scheduling policy using load balancing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B8641-D112-3CB3-8F52-067207960716}"/>
              </a:ext>
            </a:extLst>
          </p:cNvPr>
          <p:cNvSpPr txBox="1"/>
          <p:nvPr/>
        </p:nvSpPr>
        <p:spPr>
          <a:xfrm>
            <a:off x="619887" y="366357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Places VMs based on resource demand and availability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391E6-F365-6E41-A2A3-9197D1125F57}"/>
              </a:ext>
            </a:extLst>
          </p:cNvPr>
          <p:cNvSpPr txBox="1"/>
          <p:nvPr/>
        </p:nvSpPr>
        <p:spPr>
          <a:xfrm>
            <a:off x="619887" y="295568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Places VMs based on resource demand and availability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A989B-91F3-6D13-6F0F-9483EC84E9A8}"/>
              </a:ext>
            </a:extLst>
          </p:cNvPr>
          <p:cNvSpPr txBox="1"/>
          <p:nvPr/>
        </p:nvSpPr>
        <p:spPr>
          <a:xfrm>
            <a:off x="619887" y="228515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unnecessary migrations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21153-8173-C191-0EF2-80F662CE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9" t="9034" r="8406" b="10772"/>
          <a:stretch>
            <a:fillRect/>
          </a:stretch>
        </p:blipFill>
        <p:spPr>
          <a:xfrm>
            <a:off x="6450671" y="1601204"/>
            <a:ext cx="5121442" cy="4124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07A577-2267-B625-1503-F739D742B088}"/>
              </a:ext>
            </a:extLst>
          </p:cNvPr>
          <p:cNvSpPr txBox="1"/>
          <p:nvPr/>
        </p:nvSpPr>
        <p:spPr>
          <a:xfrm>
            <a:off x="3575123" y="42284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9C4919-2B17-637D-EDA6-FCB7E604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3A484-B90E-30F3-FA0B-BE833905B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A7D99-C489-D42B-521E-5997D139C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2D205-1E2F-10BC-A921-BD1623A98A6D}"/>
              </a:ext>
            </a:extLst>
          </p:cNvPr>
          <p:cNvSpPr txBox="1"/>
          <p:nvPr/>
        </p:nvSpPr>
        <p:spPr>
          <a:xfrm>
            <a:off x="3008590" y="741026"/>
            <a:ext cx="72644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lang="en-IN" sz="4000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30043-062D-FA21-543B-3E25F02AC9A2}"/>
              </a:ext>
            </a:extLst>
          </p:cNvPr>
          <p:cNvSpPr txBox="1"/>
          <p:nvPr/>
        </p:nvSpPr>
        <p:spPr>
          <a:xfrm>
            <a:off x="1282147" y="2243798"/>
            <a:ext cx="6728791" cy="316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 10/11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/ Sublime Text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HTML, CSS, JavaScript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Node.js (Express)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Chrome / Edge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C4D51-16EE-89DB-3163-25B85F222EE7}"/>
              </a:ext>
            </a:extLst>
          </p:cNvPr>
          <p:cNvSpPr txBox="1"/>
          <p:nvPr/>
        </p:nvSpPr>
        <p:spPr>
          <a:xfrm>
            <a:off x="7189305" y="2274838"/>
            <a:ext cx="7264460" cy="256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i3/i5 or higher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RAM: 4 GB or more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rt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Storage: 100 GB minimum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F51DB-3588-0A04-57D5-5C333B5BE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4" y="127584"/>
            <a:ext cx="1391895" cy="139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F9CC6-EAB8-B71A-AF8C-CE1C027F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622" y="127623"/>
            <a:ext cx="1280893" cy="13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51981-261B-7252-8ABB-A7317CFD72A8}"/>
              </a:ext>
            </a:extLst>
          </p:cNvPr>
          <p:cNvSpPr txBox="1"/>
          <p:nvPr/>
        </p:nvSpPr>
        <p:spPr>
          <a:xfrm>
            <a:off x="3823788" y="27577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N" sz="4000" b="1" i="0" cap="al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4000" b="1" cap="all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57FC2-6BDE-8B55-706E-B122B538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1" t="10716" r="5269" b="23114"/>
          <a:stretch>
            <a:fillRect/>
          </a:stretch>
        </p:blipFill>
        <p:spPr>
          <a:xfrm>
            <a:off x="294641" y="1076967"/>
            <a:ext cx="11287760" cy="5333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21390-7530-A64B-2BCA-B4D0E1D7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4" y="127584"/>
            <a:ext cx="1022927" cy="1022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2370C-FD8F-016E-A34F-BD662961A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432" y="127624"/>
            <a:ext cx="1022927" cy="11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1476</Words>
  <Application>Microsoft Office PowerPoint</Application>
  <PresentationFormat>Widescreen</PresentationFormat>
  <Paragraphs>182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Shruthisree Ravi</dc:creator>
  <cp:lastModifiedBy>Shruthisree Ravi</cp:lastModifiedBy>
  <cp:revision>1</cp:revision>
  <dcterms:created xsi:type="dcterms:W3CDTF">2025-10-08T05:24:02Z</dcterms:created>
  <dcterms:modified xsi:type="dcterms:W3CDTF">2025-10-08T08:18:51Z</dcterms:modified>
</cp:coreProperties>
</file>