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36CDE-E471-4292-A218-A0F13724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C87BC1-28E9-4E8F-92D0-4E5E6084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52BA39-B586-46D1-B810-FC94314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CDDCA5-FB45-4BFF-B71C-25512B86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306967-9FED-4E53-881E-CA86BC43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62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34C65-902A-4AD8-9CB2-F015FB88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6361DC-2B7F-4FC2-9424-07D64161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17617-B3E9-4A8E-B0F3-71EAF732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BF0D7-E2A9-4BEC-8596-AFA6FFB0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AB2990-05F2-4614-A95B-DC3431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8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61F4D0-65A2-4B06-B9D9-89BDCA6E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398BAF-8E74-4402-98A4-D3FF1228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441279-7321-483F-877F-B2303C60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7A9E7A-F67B-48D5-9471-C5F812D1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82F3CE-752C-47C6-9BD4-1B5D60D3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2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A52CC-B0F4-4262-BF0D-9E43E56D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D857E-ECAE-4777-8C2C-BE22D18C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EDFEF-9913-4936-B98A-B8193775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7EF93C-C7DC-409A-B385-32D950E3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E5E124-6E8C-4219-951B-C63A18D3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2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F98C8-F0B8-4B10-8362-C6B4CEDD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EF1914-9DA5-4AFE-9864-951698BF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38D3E4-0E16-403E-9E73-B8908200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3E2B89-F152-42E5-8A86-7EC8B9AE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F86388-480E-449A-A203-2E812F1D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62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30E54-1620-48CF-A444-F87D633B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A61E2-7C68-4250-97D3-B49F4C15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AD6FA0-0270-4399-A7DF-8A8EDA4B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0A6B35-FC55-477A-9D3A-1E9CBB79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677848-3D81-4520-B588-4852003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76BDAB-7C4E-4E53-89BD-57E1838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5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36BB0-1710-4425-8B96-BD5F2442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E86C53-2E86-4BC8-8709-200CD465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FAC7DF-096D-4FBA-B5F5-B53ED5A7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710A39-3CAB-42E6-81C9-3D882795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0E3507-C446-4BD2-BE03-1AA97A15F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2B4388-2FDC-41E4-8B86-D6B3BBBE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D5B7EC-CBB4-4D49-9DE1-E931327F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352A44-05D0-4221-BD62-29710CF2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3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0A959-9278-4E03-B4B7-56BFF3D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4E7EB9-119F-4E7A-A914-B10FE9EC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F30942-C1AA-4601-BE4B-E3BED0F6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F249A0-AE31-410F-98A9-F6BF9C52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4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D8B5F3-087A-4591-B069-415E7442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D3C197-CB51-44BC-9244-86B5173B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717C25-8CB5-4D74-AD7F-288CEA9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15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991AC-3726-4E8B-92CC-2AC07848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DB1A3A-55D7-42B5-B04D-700A51FC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E65C46-F706-4F9D-A121-BDC503656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57B11B-E485-4A99-8543-3BC370DE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5E7BD0-C476-458D-A657-D7A4795B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41B781-048F-4E4F-A18A-8A7921F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98367-DDB1-4FFE-B9B7-1454F36C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1563C9-56A2-440D-B6C3-869743D26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7DBBA8-8F40-4A60-9444-DA1867F8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195C8E-505E-478C-AB91-C1AD636E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D2B65E-3EEF-40ED-93B6-4FFE46F4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1B7EB-A4A6-4E3D-A4E6-4C31F2FF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1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40B666-2648-4E15-84A6-74F21EC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2D4E6-A99D-4BC2-A8EC-6C7DF125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09025B-9B35-40BA-92B5-B964C417F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F582-2D59-4318-8EBE-1F63B3B05EC0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5997A-C9E5-4EEC-99BC-D681A20B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9C18F3-56A0-4897-9DEE-EB303FF8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E343-9A8F-49AA-8D59-C10FF98AF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2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58140-8A93-4FE0-9C7A-4F8ADF75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EDA: </a:t>
            </a:r>
            <a:r>
              <a:rPr lang="en-US" dirty="0" err="1" smtClean="0"/>
              <a:t>Gramener</a:t>
            </a:r>
            <a:r>
              <a:rPr lang="en-US" dirty="0" smtClean="0"/>
              <a:t>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42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Home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0A580D-57CC-4EEE-89C5-70C1957E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1170213"/>
            <a:ext cx="5613855" cy="36867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CCC463-CCC7-44BC-9C29-B25EE2C0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32" y="2198007"/>
            <a:ext cx="4216854" cy="43622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6631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Verification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C42449-F6EC-424F-960D-B3703495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8" y="1107394"/>
            <a:ext cx="5142778" cy="334849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C1161A-BBA6-4E20-85D3-D5F6845F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75" y="2299379"/>
            <a:ext cx="4463596" cy="433874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7784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Purpose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9FC155-0892-4F0C-81C7-6D337E35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28775"/>
            <a:ext cx="10515600" cy="46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1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Purpose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5A149C-986D-48A8-9114-574534FB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1185862"/>
            <a:ext cx="5221061" cy="56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184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Inq_last_6months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97B033-1E6B-4C89-A8E5-9DC0FAAF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6" y="1487488"/>
            <a:ext cx="9666513" cy="49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2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Interest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378F-A4D0-4F47-BC06-B9D50D4B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64" y="1478117"/>
            <a:ext cx="7735650" cy="50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82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Annual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C4EC69-BDEF-45D2-B3EF-10023B1C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278164"/>
            <a:ext cx="5351689" cy="367120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0A548-73E9-48D5-80AA-CB87C451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38" y="2801257"/>
            <a:ext cx="5809713" cy="37008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3545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 err="1"/>
              <a:t>dti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DBE159-AD7A-41A4-A1DE-4163125C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689214"/>
            <a:ext cx="6241142" cy="442667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5084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delinq_2yrs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6C36E2-9100-451E-A253-7DA1A46F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21" y="1376415"/>
            <a:ext cx="6975950" cy="444381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5059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 err="1"/>
              <a:t>Addr_state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F528CA2-FC8A-41EE-858A-C27A396B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1143" y="1487488"/>
            <a:ext cx="9361714" cy="50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259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6FC32-50D4-44B7-84E2-F7765467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400460-446E-4D74-AD17-E2E623C8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Identify the </a:t>
            </a:r>
            <a:r>
              <a:rPr lang="en-US" b="1" dirty="0"/>
              <a:t>driving factors (or driver variables) </a:t>
            </a:r>
            <a:r>
              <a:rPr lang="en-US" dirty="0"/>
              <a:t>behind loan default, in order to help the company with its portfolio and risk assessment. </a:t>
            </a:r>
          </a:p>
        </p:txBody>
      </p:sp>
    </p:spTree>
    <p:extLst>
      <p:ext uri="{BB962C8B-B14F-4D97-AF65-F5344CB8AC3E}">
        <p14:creationId xmlns:p14="http://schemas.microsoft.com/office/powerpoint/2010/main" xmlns="" val="175485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2A21A-C7CF-49C7-A272-048654E0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5" y="29143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Plots for Bivariate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82266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77A3B-9B85-469E-A3A5-B1111F57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" y="408668"/>
            <a:ext cx="10515600" cy="1325563"/>
          </a:xfrm>
        </p:spPr>
        <p:txBody>
          <a:bodyPr/>
          <a:lstStyle/>
          <a:p>
            <a:r>
              <a:rPr lang="en-US" dirty="0"/>
              <a:t>Bivariate Analysis Sample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468334-A9D9-4844-BFC1-72687957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0" y="1863653"/>
            <a:ext cx="4472420" cy="31306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195ACC-6CCC-4486-ABFA-6CC60772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652"/>
            <a:ext cx="5484346" cy="313069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7898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B010-D399-43C9-A01F-5E2F6F1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07747-C316-4503-AAA0-E3CEE7E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457200" lvl="1" indent="-346075" algn="just"/>
            <a:r>
              <a:rPr lang="en-US" dirty="0"/>
              <a:t>The dataset provided had 111 columns</a:t>
            </a:r>
          </a:p>
          <a:p>
            <a:pPr marL="457200" lvl="1" indent="-346075" algn="just"/>
            <a:r>
              <a:rPr lang="en-US" dirty="0"/>
              <a:t>Started off with Data Cleansing  and columns with all null values were removed</a:t>
            </a:r>
          </a:p>
          <a:p>
            <a:pPr marL="457200" lvl="1" indent="-346075" algn="just"/>
            <a:r>
              <a:rPr lang="en-US" dirty="0"/>
              <a:t>Next, Irrelevant Columns (which were informational, but not useful for the purpose of analysis) were removed</a:t>
            </a:r>
          </a:p>
          <a:p>
            <a:pPr marL="457200" lvl="1" indent="-346075" algn="just"/>
            <a:r>
              <a:rPr lang="en-US" dirty="0"/>
              <a:t>Next, All columns which had the same value for all the records were dropped</a:t>
            </a:r>
          </a:p>
          <a:p>
            <a:pPr marL="457200" lvl="1" indent="-346075" algn="just"/>
            <a:r>
              <a:rPr lang="en-US" dirty="0"/>
              <a:t>Next, Unwanted rows were removed. In order to do this, 3 </a:t>
            </a:r>
            <a:r>
              <a:rPr lang="en-US" dirty="0" err="1"/>
              <a:t>dataframes</a:t>
            </a:r>
            <a:r>
              <a:rPr lang="en-US" dirty="0"/>
              <a:t> were created. 1 for Fully Paid, 1 for Current and 1 for Charged Off Records</a:t>
            </a:r>
          </a:p>
          <a:p>
            <a:pPr marL="457200" lvl="1" indent="-346075" algn="just"/>
            <a:r>
              <a:rPr lang="en-US" dirty="0"/>
              <a:t>The final </a:t>
            </a:r>
            <a:r>
              <a:rPr lang="en-US" dirty="0" err="1"/>
              <a:t>dataframe</a:t>
            </a:r>
            <a:r>
              <a:rPr lang="en-US" dirty="0"/>
              <a:t> to be used for further analysis was created using the Fully Paid and Charged Off </a:t>
            </a:r>
            <a:r>
              <a:rPr lang="en-US" dirty="0" err="1"/>
              <a:t>dataframes</a:t>
            </a:r>
            <a:r>
              <a:rPr lang="en-US" dirty="0"/>
              <a:t>. The Current </a:t>
            </a:r>
            <a:r>
              <a:rPr lang="en-US" dirty="0" err="1"/>
              <a:t>dataframe</a:t>
            </a:r>
            <a:r>
              <a:rPr lang="en-US" dirty="0"/>
              <a:t> was excluded as there was no certainty at this point in time, if those records will become Paid up or Charged off at a later time</a:t>
            </a:r>
          </a:p>
          <a:p>
            <a:pPr marL="457200" lvl="1" indent="-346075" algn="just"/>
            <a:r>
              <a:rPr lang="en-US" dirty="0"/>
              <a:t>From this </a:t>
            </a:r>
            <a:r>
              <a:rPr lang="en-US" dirty="0" err="1"/>
              <a:t>dataframe</a:t>
            </a:r>
            <a:r>
              <a:rPr lang="en-US" dirty="0"/>
              <a:t>, 2 more columns 'recoveries’ and '</a:t>
            </a:r>
            <a:r>
              <a:rPr lang="en-US" dirty="0" err="1"/>
              <a:t>collection_recovery_fee</a:t>
            </a:r>
            <a:r>
              <a:rPr lang="en-US" dirty="0"/>
              <a:t>’ were dropped as they were applicable only for Charged off loans and were only informational in nature</a:t>
            </a:r>
          </a:p>
        </p:txBody>
      </p:sp>
    </p:spTree>
    <p:extLst>
      <p:ext uri="{BB962C8B-B14F-4D97-AF65-F5344CB8AC3E}">
        <p14:creationId xmlns:p14="http://schemas.microsoft.com/office/powerpoint/2010/main" xmlns="" val="26611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B010-D399-43C9-A01F-5E2F6F1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Data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07747-C316-4503-AAA0-E3CEE7E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46075" lvl="1" indent="-234950"/>
            <a:r>
              <a:rPr lang="en-US" sz="2200" dirty="0"/>
              <a:t>Appropriate rounding-off was done on the amount fields</a:t>
            </a:r>
          </a:p>
          <a:p>
            <a:pPr marL="346075" lvl="1" indent="-234950"/>
            <a:r>
              <a:rPr lang="en-US" sz="2200" dirty="0"/>
              <a:t>2 new calculated columns were created  - in order to find if the loan amount was funded partially or in full AND if the Funded amount was completely committed by investor or not</a:t>
            </a:r>
          </a:p>
          <a:p>
            <a:pPr marL="346075" lvl="1" indent="-234950"/>
            <a:r>
              <a:rPr lang="en-US" sz="2200" dirty="0"/>
              <a:t>A partially funded amount had to be investigated as to why the loan was not completely funded</a:t>
            </a:r>
          </a:p>
          <a:p>
            <a:pPr marL="346075" lvl="1" indent="-234950"/>
            <a:r>
              <a:rPr lang="en-US" sz="2200" dirty="0"/>
              <a:t>A partially committed amount subjects the lender to a direct risk in case of a default</a:t>
            </a:r>
          </a:p>
          <a:p>
            <a:pPr marL="346075" lvl="1" indent="-234950"/>
            <a:r>
              <a:rPr lang="en-US" sz="2200" dirty="0"/>
              <a:t>Next, Columns where a null value could be replaced by a valid value (0 in this case for </a:t>
            </a:r>
            <a:r>
              <a:rPr lang="en-US" sz="2200" dirty="0" err="1"/>
              <a:t>pub_rec_bankruptcies</a:t>
            </a:r>
            <a:r>
              <a:rPr lang="en-US" sz="2200" dirty="0"/>
              <a:t> ) was done.</a:t>
            </a:r>
          </a:p>
          <a:p>
            <a:pPr marL="346075" lvl="1" indent="-234950"/>
            <a:r>
              <a:rPr lang="en-US" sz="2200" dirty="0"/>
              <a:t>Appropriate removal of % etc. were done and data types were converted to the correct data types for the purpose of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8513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B010-D399-43C9-A01F-5E2F6F1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07747-C316-4503-AAA0-E3CEE7E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-395288"/>
            <a:r>
              <a:rPr lang="en-US" dirty="0"/>
              <a:t>Univariate Analysis</a:t>
            </a:r>
          </a:p>
          <a:p>
            <a:pPr marL="914400" lvl="3" indent="-395288"/>
            <a:r>
              <a:rPr lang="en-US" sz="2000" dirty="0"/>
              <a:t>The frequency of variables against the complete data set was compared against the data set with Charged off status</a:t>
            </a:r>
          </a:p>
          <a:p>
            <a:pPr marL="914400" lvl="3" indent="-395288"/>
            <a:r>
              <a:rPr lang="en-US" sz="2000" dirty="0"/>
              <a:t>A proportion contribution of those variables was calculated to determine if there is a significant inference that could be drawn based on the findings</a:t>
            </a:r>
          </a:p>
          <a:p>
            <a:pPr marL="914400" lvl="3" indent="-395288"/>
            <a:r>
              <a:rPr lang="en-US" sz="2000" dirty="0"/>
              <a:t>Wherever relevant, statistical values for numeric variables were observed and plotted through box plots to derive inferences</a:t>
            </a:r>
          </a:p>
          <a:p>
            <a:pPr marL="457200" lvl="1" indent="-395288"/>
            <a:r>
              <a:rPr lang="en-US" dirty="0"/>
              <a:t>Bivariate Analysis</a:t>
            </a:r>
          </a:p>
          <a:p>
            <a:pPr marL="914400" lvl="3" indent="-395288"/>
            <a:r>
              <a:rPr lang="en-US" sz="2000" dirty="0"/>
              <a:t>Bivariate analysis was conducted on variables pairwise to study the correlation between 2 variables</a:t>
            </a:r>
          </a:p>
          <a:p>
            <a:pPr marL="914400" lvl="3" indent="-395288"/>
            <a:r>
              <a:rPr lang="en-US" sz="2000" dirty="0"/>
              <a:t>Bivariate Analysis was conducted only on the Charged Off </a:t>
            </a:r>
            <a:r>
              <a:rPr lang="en-US" sz="2000" dirty="0" err="1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9449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B010-D399-43C9-A01F-5E2F6F1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07747-C316-4503-AAA0-E3CEE7E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lvl="1" indent="-395288"/>
            <a:r>
              <a:rPr lang="en-US" dirty="0"/>
              <a:t>Key Drivers Identified</a:t>
            </a:r>
          </a:p>
          <a:p>
            <a:pPr marL="914400" lvl="3" indent="-395288"/>
            <a:r>
              <a:rPr lang="en-US" sz="2000" dirty="0"/>
              <a:t>Term : A Higher value of Term has a higher Probability of Default</a:t>
            </a:r>
          </a:p>
          <a:p>
            <a:pPr marL="914400" lvl="3" indent="-395288"/>
            <a:r>
              <a:rPr lang="en-US" sz="2000" dirty="0"/>
              <a:t>Interest Rate : A Higher value of Interest Rate has a higher Probability of Default</a:t>
            </a:r>
          </a:p>
          <a:p>
            <a:pPr marL="914400" lvl="3" indent="-395288"/>
            <a:r>
              <a:rPr lang="en-US" sz="2000" dirty="0"/>
              <a:t>Relationship between Grade, Sub Grade and Interest Rate: As Grades move from A to G, the Interest Rate increases in that order. Within a Given grade, as the sub Grade moves from 1 to 5 – the Interest Rate also increases in the same order</a:t>
            </a:r>
          </a:p>
          <a:p>
            <a:pPr marL="914400" lvl="3" indent="-395288"/>
            <a:r>
              <a:rPr lang="en-US" sz="2000" dirty="0"/>
              <a:t>Annual Income : The highest number of Defaulters are those with a lower Annual Income</a:t>
            </a:r>
          </a:p>
          <a:p>
            <a:pPr marL="914400" lvl="3" indent="-395288"/>
            <a:r>
              <a:rPr lang="en-US" sz="2000" dirty="0" err="1"/>
              <a:t>dti</a:t>
            </a:r>
            <a:r>
              <a:rPr lang="en-US" sz="2000" dirty="0"/>
              <a:t> : If the </a:t>
            </a:r>
            <a:r>
              <a:rPr lang="en-US" sz="2000" dirty="0" err="1"/>
              <a:t>dti</a:t>
            </a:r>
            <a:r>
              <a:rPr lang="en-US" sz="2000" dirty="0"/>
              <a:t> is high, there is a higher probability for the loan to be defaulted</a:t>
            </a:r>
          </a:p>
          <a:p>
            <a:pPr marL="914400" lvl="3" indent="-395288"/>
            <a:r>
              <a:rPr lang="en-US" sz="2000" dirty="0"/>
              <a:t>Additionally, Combination variables have been identified as shown in the subsequent slides</a:t>
            </a:r>
          </a:p>
          <a:p>
            <a:pPr marL="914400" lvl="3" indent="-395288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544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2A21A-C7CF-49C7-A272-048654E0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5" y="29143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Plots for Univariate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24316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608345-AB08-4426-8092-FB7C0F25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0" y="1954892"/>
            <a:ext cx="4965785" cy="33428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B1EB76-5349-4733-9068-47ADBC7F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4" y="1954892"/>
            <a:ext cx="4330019" cy="41950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3828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FB1BB-B677-423B-904D-483C674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61925"/>
            <a:ext cx="10515600" cy="1325563"/>
          </a:xfrm>
        </p:spPr>
        <p:txBody>
          <a:bodyPr/>
          <a:lstStyle/>
          <a:p>
            <a:r>
              <a:rPr lang="en-US" dirty="0"/>
              <a:t>Grade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53CA24-F1B1-43EE-9A6B-583BDD23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290184"/>
            <a:ext cx="6402585" cy="325278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96CE86-0571-495A-9DF3-48E29C1A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2755527"/>
            <a:ext cx="4145643" cy="38389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1915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566</Words>
  <Application>Microsoft Office PowerPoint</Application>
  <PresentationFormat>Custom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EDA: Gramener ANALYSIS</vt:lpstr>
      <vt:lpstr>Business Objectives</vt:lpstr>
      <vt:lpstr>Approach - Data Cleaning </vt:lpstr>
      <vt:lpstr>Approach - Data Manipulation </vt:lpstr>
      <vt:lpstr>Approach – Data Analysis</vt:lpstr>
      <vt:lpstr>Approach – Conclusion </vt:lpstr>
      <vt:lpstr>Plots for Univariate Analysis</vt:lpstr>
      <vt:lpstr>Term</vt:lpstr>
      <vt:lpstr>Grade</vt:lpstr>
      <vt:lpstr>Home Ownership</vt:lpstr>
      <vt:lpstr>Verification Status</vt:lpstr>
      <vt:lpstr>Purpose - 1</vt:lpstr>
      <vt:lpstr>Purpose - 2</vt:lpstr>
      <vt:lpstr>Inq_last_6months</vt:lpstr>
      <vt:lpstr>Interest Rate</vt:lpstr>
      <vt:lpstr>Annual Income</vt:lpstr>
      <vt:lpstr>dti</vt:lpstr>
      <vt:lpstr>delinq_2yrs</vt:lpstr>
      <vt:lpstr>Addr_state</vt:lpstr>
      <vt:lpstr>Plots for Bivariate Analysis</vt:lpstr>
      <vt:lpstr>Bivariate Analysis Sample Plots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Group Case Study</dc:title>
  <dc:creator>Verma, Rohit (GE Digital)</dc:creator>
  <cp:lastModifiedBy>pc-pc</cp:lastModifiedBy>
  <cp:revision>67</cp:revision>
  <dcterms:created xsi:type="dcterms:W3CDTF">2019-03-31T12:42:45Z</dcterms:created>
  <dcterms:modified xsi:type="dcterms:W3CDTF">2019-05-02T17:08:15Z</dcterms:modified>
</cp:coreProperties>
</file>