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80" r:id="rId4"/>
    <p:sldId id="283" r:id="rId5"/>
    <p:sldId id="298" r:id="rId6"/>
    <p:sldId id="299" r:id="rId7"/>
    <p:sldId id="300" r:id="rId8"/>
    <p:sldId id="301" r:id="rId9"/>
    <p:sldId id="302" r:id="rId10"/>
    <p:sldId id="304" r:id="rId11"/>
    <p:sldId id="305" r:id="rId12"/>
    <p:sldId id="306" r:id="rId13"/>
    <p:sldId id="307" r:id="rId14"/>
    <p:sldId id="308" r:id="rId15"/>
    <p:sldId id="309" r:id="rId16"/>
    <p:sldId id="318" r:id="rId17"/>
    <p:sldId id="317" r:id="rId18"/>
    <p:sldId id="310" r:id="rId19"/>
    <p:sldId id="319" r:id="rId20"/>
    <p:sldId id="313" r:id="rId21"/>
    <p:sldId id="296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73" autoAdjust="0"/>
  </p:normalViewPr>
  <p:slideViewPr>
    <p:cSldViewPr>
      <p:cViewPr varScale="1">
        <p:scale>
          <a:sx n="78" d="100"/>
          <a:sy n="78" d="100"/>
        </p:scale>
        <p:origin x="15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CF084-B438-4210-98A2-EDF8FE69939C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B93F4-D065-439E-8BEF-260B773772E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98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5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71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7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6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67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0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2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8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7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73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03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30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20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24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4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413E-D916-4ECF-842B-8B4668F730D9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2A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6533-2149-4F08-973E-39804D4CB937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2A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34A3-368E-4042-8241-2459ED6EB005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2A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FBB7-CFD3-4B54-BB04-04E21FA4B1E2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2A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EFA0-F4B8-4F81-AD45-864BD4D7D9FC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2A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D24E-B4A3-43ED-8894-4959DD2BF0F7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2A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26A3-68EA-4C68-BAFA-EC9D0A09B8E5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2A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428-F05C-47BD-AE82-BC9DDBF4A862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2A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ADF8-C77F-4BEE-9424-2AE2B5380477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2A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D119-C42D-4106-BE2E-7DAE62DD8546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2A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334C-8E84-47F6-B7F0-7186AB78E457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2A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7D83-1968-4DA1-83AA-57C62C064F5D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Mini Project 2A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x.doi.org/10.4018/jeis.2010100104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54" y="2678901"/>
            <a:ext cx="7929650" cy="1500198"/>
          </a:xfrm>
          <a:solidFill>
            <a:srgbClr val="00206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Mini-Project-11A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T.E. (Computer) Sem - V</a:t>
            </a:r>
          </a:p>
        </p:txBody>
      </p:sp>
      <p:sp>
        <p:nvSpPr>
          <p:cNvPr id="11268" name="AutoShape 4" descr="University of Mumbai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85852" y="5373216"/>
            <a:ext cx="6929454" cy="78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2023-24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D52BD06-01C7-4274-A59B-CD358A59F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43640"/>
              </p:ext>
            </p:extLst>
          </p:nvPr>
        </p:nvGraphicFramePr>
        <p:xfrm>
          <a:off x="433070" y="379430"/>
          <a:ext cx="809937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589">
                  <a:extLst>
                    <a:ext uri="{9D8B030D-6E8A-4147-A177-3AD203B41FA5}">
                      <a16:colId xmlns:a16="http://schemas.microsoft.com/office/drawing/2014/main" val="3588063548"/>
                    </a:ext>
                  </a:extLst>
                </a:gridCol>
                <a:gridCol w="6342781">
                  <a:extLst>
                    <a:ext uri="{9D8B030D-6E8A-4147-A177-3AD203B41FA5}">
                      <a16:colId xmlns:a16="http://schemas.microsoft.com/office/drawing/2014/main" val="3435893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Agnel Charitie’s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Fr. C. Rodrigues Institute of Technology, Vashi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 of Computer Engineering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68019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2B8F2AA-5A1B-4FE1-97A8-D7EC781A58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54" y="302912"/>
            <a:ext cx="1225550" cy="13417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02779" y="6381328"/>
            <a:ext cx="2895600" cy="365125"/>
          </a:xfrm>
        </p:spPr>
        <p:txBody>
          <a:bodyPr/>
          <a:lstStyle/>
          <a:p>
            <a:r>
              <a:rPr lang="en-US" dirty="0"/>
              <a:t>Mini Project 11A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35"/>
            <a:ext cx="8229600" cy="115443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505"/>
            <a:ext cx="8229600" cy="4627245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/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r>
              <a:rPr lang="en-IN" sz="2400" dirty="0">
                <a:solidFill>
                  <a:schemeClr val="tx1"/>
                </a:solidFill>
                <a:latin typeface="Cambria" panose="02040503050406030204" charset="0"/>
                <a:ea typeface="+mn-ea"/>
                <a:cs typeface="Cambria" panose="02040503050406030204" charset="0"/>
                <a:sym typeface="+mn-ea"/>
              </a:rPr>
              <a:t> </a:t>
            </a:r>
            <a:endParaRPr lang="en-US" sz="2400" dirty="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AD4889-3E04-426D-B508-101A0750371A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279F9A1-B1C0-460B-9C77-9B6961E7D4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1040"/>
            <a:ext cx="1296144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EE7937-C90B-4333-9C6B-35EF18194E4E}"/>
              </a:ext>
            </a:extLst>
          </p:cNvPr>
          <p:cNvSpPr txBox="1"/>
          <p:nvPr/>
        </p:nvSpPr>
        <p:spPr>
          <a:xfrm>
            <a:off x="457200" y="123914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Document Management System: Mahendra K. </a:t>
            </a:r>
            <a:r>
              <a:rPr lang="en-US" sz="2400" b="1" u="sng" dirty="0" err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Ugale</a:t>
            </a:r>
            <a:r>
              <a:rPr lang="en-US" sz="2400" b="1" u="sng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9B214-F599-4F35-81EF-1FA4C9196C90}"/>
              </a:ext>
            </a:extLst>
          </p:cNvPr>
          <p:cNvSpPr txBox="1"/>
          <p:nvPr/>
        </p:nvSpPr>
        <p:spPr>
          <a:xfrm>
            <a:off x="755576" y="1916832"/>
            <a:ext cx="7704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mentioned in the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This article covers some of the advances in technology that aid professionals in shifting to a paperless business future.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Digital document organization to search and store documents while minimizing paper usage.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This paper explains many stages for processing various documents utilizing scanning, tagging, and indexing for optimal data retrieval using OCR and Indexing techniques.</a:t>
            </a:r>
          </a:p>
          <a:p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Technology/tool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DMS based on digital document organization to search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  and store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OCR for data retrieval.</a:t>
            </a:r>
            <a:endParaRPr lang="en-IN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11A </a:t>
            </a:r>
          </a:p>
        </p:txBody>
      </p:sp>
    </p:spTree>
    <p:extLst>
      <p:ext uri="{BB962C8B-B14F-4D97-AF65-F5344CB8AC3E}">
        <p14:creationId xmlns:p14="http://schemas.microsoft.com/office/powerpoint/2010/main" val="315816001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35"/>
            <a:ext cx="8229600" cy="115443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505"/>
            <a:ext cx="8229600" cy="4627245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/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r>
              <a:rPr lang="en-IN" sz="2400" dirty="0">
                <a:solidFill>
                  <a:schemeClr val="tx1"/>
                </a:solidFill>
                <a:latin typeface="Cambria" panose="02040503050406030204" charset="0"/>
                <a:ea typeface="+mn-ea"/>
                <a:cs typeface="Cambria" panose="02040503050406030204" charset="0"/>
                <a:sym typeface="+mn-ea"/>
              </a:rPr>
              <a:t> </a:t>
            </a:r>
            <a:endParaRPr lang="en-US" sz="2400" dirty="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AD4889-3E04-426D-B508-101A0750371A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279F9A1-B1C0-460B-9C77-9B6961E7D4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1040"/>
            <a:ext cx="1296144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EE7937-C90B-4333-9C6B-35EF18194E4E}"/>
              </a:ext>
            </a:extLst>
          </p:cNvPr>
          <p:cNvSpPr txBox="1"/>
          <p:nvPr/>
        </p:nvSpPr>
        <p:spPr>
          <a:xfrm>
            <a:off x="457200" y="1239143"/>
            <a:ext cx="8147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Going paperless - on the evaluation of electronic form technologies, </a:t>
            </a:r>
            <a:r>
              <a:rPr lang="en-US" sz="2400" b="1" u="sng" dirty="0" err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Lutteroth</a:t>
            </a:r>
            <a:r>
              <a:rPr lang="en-US" sz="2400" b="1" u="sng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C. &amp; Weber, G. </a:t>
            </a:r>
            <a:endParaRPr lang="en-IN" sz="2400" b="1" u="sng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sz="2400" b="1" u="sng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9B214-F599-4F35-81EF-1FA4C9196C90}"/>
              </a:ext>
            </a:extLst>
          </p:cNvPr>
          <p:cNvSpPr txBox="1"/>
          <p:nvPr/>
        </p:nvSpPr>
        <p:spPr>
          <a:xfrm>
            <a:off x="714400" y="2202537"/>
            <a:ext cx="76328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mentioned in the paper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 authors identified the following requirements that must be met for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  electronic forms to be successful: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Authentication and authorization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Pre-population of forms based on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Basic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Usability and accessibility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Digital signature and auditability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Ease of creation </a:t>
            </a:r>
          </a:p>
          <a:p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11A </a:t>
            </a:r>
          </a:p>
        </p:txBody>
      </p:sp>
    </p:spTree>
    <p:extLst>
      <p:ext uri="{BB962C8B-B14F-4D97-AF65-F5344CB8AC3E}">
        <p14:creationId xmlns:p14="http://schemas.microsoft.com/office/powerpoint/2010/main" val="9282726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96144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505"/>
            <a:ext cx="8229600" cy="4627245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/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r>
              <a:rPr lang="en-IN" sz="2400" dirty="0">
                <a:solidFill>
                  <a:schemeClr val="tx1"/>
                </a:solidFill>
                <a:latin typeface="Cambria" panose="02040503050406030204" charset="0"/>
                <a:ea typeface="+mn-ea"/>
                <a:cs typeface="Cambria" panose="02040503050406030204" charset="0"/>
                <a:sym typeface="+mn-ea"/>
              </a:rPr>
              <a:t> </a:t>
            </a:r>
            <a:endParaRPr lang="en-US" sz="2400" dirty="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AD4889-3E04-426D-B508-101A0750371A}"/>
              </a:ext>
            </a:extLst>
          </p:cNvPr>
          <p:cNvCxnSpPr/>
          <p:nvPr/>
        </p:nvCxnSpPr>
        <p:spPr>
          <a:xfrm>
            <a:off x="464747" y="1010346"/>
            <a:ext cx="8229600" cy="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279F9A1-B1C0-460B-9C77-9B6961E7D4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296144" cy="10103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EE7937-C90B-4333-9C6B-35EF18194E4E}"/>
              </a:ext>
            </a:extLst>
          </p:cNvPr>
          <p:cNvSpPr txBox="1"/>
          <p:nvPr/>
        </p:nvSpPr>
        <p:spPr>
          <a:xfrm>
            <a:off x="457200" y="970404"/>
            <a:ext cx="584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Table of Comparison/summary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0C50E619-1FE6-5328-D0B9-1BF65F1BC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54605"/>
              </p:ext>
            </p:extLst>
          </p:nvPr>
        </p:nvGraphicFramePr>
        <p:xfrm>
          <a:off x="590872" y="1472011"/>
          <a:ext cx="8013576" cy="4316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192">
                  <a:extLst>
                    <a:ext uri="{9D8B030D-6E8A-4147-A177-3AD203B41FA5}">
                      <a16:colId xmlns:a16="http://schemas.microsoft.com/office/drawing/2014/main" val="4143748029"/>
                    </a:ext>
                  </a:extLst>
                </a:gridCol>
                <a:gridCol w="2671192">
                  <a:extLst>
                    <a:ext uri="{9D8B030D-6E8A-4147-A177-3AD203B41FA5}">
                      <a16:colId xmlns:a16="http://schemas.microsoft.com/office/drawing/2014/main" val="3834684722"/>
                    </a:ext>
                  </a:extLst>
                </a:gridCol>
                <a:gridCol w="2671192">
                  <a:extLst>
                    <a:ext uri="{9D8B030D-6E8A-4147-A177-3AD203B41FA5}">
                      <a16:colId xmlns:a16="http://schemas.microsoft.com/office/drawing/2014/main" val="618375134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Paper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Idea presented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421576"/>
                  </a:ext>
                </a:extLst>
              </a:tr>
              <a:tr h="109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Pursuing the possibility of a paperless office 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Stratton A.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Difficulties that are faced during paperless implementations 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employees are given access to technology without training.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51426"/>
                  </a:ext>
                </a:extLst>
              </a:tr>
              <a:tr h="914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How safe are your digital documents? 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Mills-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Senn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Use of Electronic records the board (ERM) arrangements to defeat paper stockpiling issues.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5710"/>
                  </a:ext>
                </a:extLst>
              </a:tr>
              <a:tr h="914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Document Management System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Mahendra K.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Ugale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Use of Document Management System to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search and store documents, OCR and Indexing techniques.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084402"/>
                  </a:ext>
                </a:extLst>
              </a:tr>
              <a:tr h="750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Going paperless - on the evaluation of electronic form technologies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Lutteroth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C. &amp; Weber, G. 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Requirements that must be met for electronic forms to be successful.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79752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80052"/>
            <a:ext cx="2895600" cy="365125"/>
          </a:xfrm>
        </p:spPr>
        <p:txBody>
          <a:bodyPr/>
          <a:lstStyle/>
          <a:p>
            <a:r>
              <a:rPr lang="en-US" dirty="0"/>
              <a:t>Mini Project 11A</a:t>
            </a:r>
          </a:p>
        </p:txBody>
      </p:sp>
    </p:spTree>
    <p:extLst>
      <p:ext uri="{BB962C8B-B14F-4D97-AF65-F5344CB8AC3E}">
        <p14:creationId xmlns:p14="http://schemas.microsoft.com/office/powerpoint/2010/main" val="66688299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35"/>
            <a:ext cx="8229600" cy="115443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505"/>
            <a:ext cx="8229600" cy="4627245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/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r>
              <a:rPr lang="en-IN" sz="2400" dirty="0">
                <a:solidFill>
                  <a:schemeClr val="tx1"/>
                </a:solidFill>
                <a:latin typeface="Cambria" panose="02040503050406030204" charset="0"/>
                <a:ea typeface="+mn-ea"/>
                <a:cs typeface="Cambria" panose="02040503050406030204" charset="0"/>
                <a:sym typeface="+mn-ea"/>
              </a:rPr>
              <a:t> </a:t>
            </a:r>
            <a:endParaRPr lang="en-US" sz="2400" dirty="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AD4889-3E04-426D-B508-101A0750371A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279F9A1-B1C0-460B-9C77-9B6961E7D4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1040"/>
            <a:ext cx="1296144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EE7937-C90B-4333-9C6B-35EF18194E4E}"/>
              </a:ext>
            </a:extLst>
          </p:cNvPr>
          <p:cNvSpPr txBox="1"/>
          <p:nvPr/>
        </p:nvSpPr>
        <p:spPr>
          <a:xfrm>
            <a:off x="683568" y="1239143"/>
            <a:ext cx="77768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Paperless Onboarding Platform(pop)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2400" b="1" u="sng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It is a special versatile app based on computerized onboarding and report accommodation stage.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This empowers the client to come on board with zero administrative work, altogether lesser exertion in structure filling and reduce around 50% of the first time that it required before to finish the whole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 main advantage of this app is that verification process and fetching of required documents becomes easier.. </a:t>
            </a:r>
          </a:p>
          <a:p>
            <a:pPr algn="just"/>
            <a:endParaRPr lang="en-US" sz="2400" b="1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Drawbacks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 camera quality and scanning process are not up to the mark</a:t>
            </a:r>
          </a:p>
          <a:p>
            <a:endParaRPr lang="en-US" sz="2400" b="1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11A </a:t>
            </a:r>
          </a:p>
        </p:txBody>
      </p:sp>
    </p:spTree>
    <p:extLst>
      <p:ext uri="{BB962C8B-B14F-4D97-AF65-F5344CB8AC3E}">
        <p14:creationId xmlns:p14="http://schemas.microsoft.com/office/powerpoint/2010/main" val="112740273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35"/>
            <a:ext cx="8229600" cy="115443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505"/>
            <a:ext cx="8229600" cy="4627245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/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r>
              <a:rPr lang="en-IN" sz="2400" dirty="0">
                <a:solidFill>
                  <a:schemeClr val="tx1"/>
                </a:solidFill>
                <a:latin typeface="Cambria" panose="02040503050406030204" charset="0"/>
                <a:ea typeface="+mn-ea"/>
                <a:cs typeface="Cambria" panose="02040503050406030204" charset="0"/>
                <a:sym typeface="+mn-ea"/>
              </a:rPr>
              <a:t> </a:t>
            </a:r>
            <a:endParaRPr lang="en-US" sz="2400" dirty="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AD4889-3E04-426D-B508-101A0750371A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279F9A1-B1C0-460B-9C77-9B6961E7D4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1040"/>
            <a:ext cx="1296144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EE7937-C90B-4333-9C6B-35EF18194E4E}"/>
              </a:ext>
            </a:extLst>
          </p:cNvPr>
          <p:cNvSpPr txBox="1"/>
          <p:nvPr/>
        </p:nvSpPr>
        <p:spPr>
          <a:xfrm>
            <a:off x="683568" y="1239143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Dropbox</a:t>
            </a:r>
          </a:p>
          <a:p>
            <a:endParaRPr lang="en-US" sz="2400" b="1" u="sng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Idea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is a technique for individual distributed storage.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Dropbox enables users to share files with coworkers and friends in addition to storing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You can store records, pictures, recordings also, introductions in Dropbox.</a:t>
            </a:r>
            <a:endParaRPr lang="en-IN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Dropbox makes it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easy to share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provides back up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all the files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endParaRPr lang="en-US" sz="2400" b="1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Drawbacks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Security concerns prevail as there is no encryption performed before uploading .</a:t>
            </a:r>
            <a:endParaRPr lang="en-I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11A </a:t>
            </a:r>
          </a:p>
        </p:txBody>
      </p:sp>
    </p:spTree>
    <p:extLst>
      <p:ext uri="{BB962C8B-B14F-4D97-AF65-F5344CB8AC3E}">
        <p14:creationId xmlns:p14="http://schemas.microsoft.com/office/powerpoint/2010/main" val="211069602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35"/>
            <a:ext cx="8229600" cy="115443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505"/>
            <a:ext cx="8229600" cy="4627245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/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r>
              <a:rPr lang="en-IN" sz="2400" dirty="0">
                <a:solidFill>
                  <a:schemeClr val="tx1"/>
                </a:solidFill>
                <a:latin typeface="Cambria" panose="02040503050406030204" charset="0"/>
                <a:ea typeface="+mn-ea"/>
                <a:cs typeface="Cambria" panose="02040503050406030204" charset="0"/>
                <a:sym typeface="+mn-ea"/>
              </a:rPr>
              <a:t> </a:t>
            </a:r>
            <a:endParaRPr lang="en-US" sz="2400" dirty="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AD4889-3E04-426D-B508-101A0750371A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279F9A1-B1C0-460B-9C77-9B6961E7D4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1040"/>
            <a:ext cx="1296144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EE7937-C90B-4333-9C6B-35EF18194E4E}"/>
              </a:ext>
            </a:extLst>
          </p:cNvPr>
          <p:cNvSpPr txBox="1"/>
          <p:nvPr/>
        </p:nvSpPr>
        <p:spPr>
          <a:xfrm>
            <a:off x="457200" y="1239143"/>
            <a:ext cx="78592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Notion</a:t>
            </a:r>
          </a:p>
          <a:p>
            <a:endParaRPr lang="en-US" sz="2400" b="1" u="sng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Idea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Notion started out as a note-taking app, but its now a project management tool for small businesses and solopreneurs.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is a brilliant device for keeping all venture related data in a single spot, building work processes rapidly and sharing.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Advantages: Simple to use and reasonable pricing</a:t>
            </a:r>
          </a:p>
          <a:p>
            <a:endParaRPr lang="en-US" sz="2400" b="1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Drawbacks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Security is not assured and it is difficult to manage multiple projects .</a:t>
            </a:r>
          </a:p>
          <a:p>
            <a:endParaRPr lang="en-US" sz="2400" b="1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11A</a:t>
            </a:r>
          </a:p>
        </p:txBody>
      </p:sp>
    </p:spTree>
    <p:extLst>
      <p:ext uri="{BB962C8B-B14F-4D97-AF65-F5344CB8AC3E}">
        <p14:creationId xmlns:p14="http://schemas.microsoft.com/office/powerpoint/2010/main" val="29741275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35"/>
            <a:ext cx="8229600" cy="115443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505"/>
            <a:ext cx="8229600" cy="4627245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/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r>
              <a:rPr lang="en-IN" sz="2400" dirty="0">
                <a:solidFill>
                  <a:schemeClr val="tx1"/>
                </a:solidFill>
                <a:latin typeface="Cambria" panose="02040503050406030204" charset="0"/>
                <a:ea typeface="+mn-ea"/>
                <a:cs typeface="Cambria" panose="02040503050406030204" charset="0"/>
                <a:sym typeface="+mn-ea"/>
              </a:rPr>
              <a:t> </a:t>
            </a:r>
            <a:endParaRPr lang="en-US" sz="2400" dirty="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AD4889-3E04-426D-B508-101A0750371A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279F9A1-B1C0-460B-9C77-9B6961E7D4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1040"/>
            <a:ext cx="1296144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EE7937-C90B-4333-9C6B-35EF18194E4E}"/>
              </a:ext>
            </a:extLst>
          </p:cNvPr>
          <p:cNvSpPr txBox="1"/>
          <p:nvPr/>
        </p:nvSpPr>
        <p:spPr>
          <a:xfrm>
            <a:off x="611560" y="1239143"/>
            <a:ext cx="7920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Google Workspace</a:t>
            </a:r>
          </a:p>
          <a:p>
            <a:endParaRPr lang="en-US" sz="2400" b="1" u="sng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Idea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Google Work Space incorporates elements to share schedules, notes and reports, as well as the capacity to hold gatherings and store and oversee archives.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Google Work Space allows associations to add custom marking to their work areas and incorporates work process robotization apparatuses, reporting and analytics , and adaptable layouts.</a:t>
            </a:r>
            <a:endParaRPr lang="en-I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applications provides high level of security .</a:t>
            </a:r>
            <a:endParaRPr lang="en-I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Drawbacks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Google Workspace is generally less expensive than other productivity suites, it may still be seen as too costly for some small businesses or individuals.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11A </a:t>
            </a:r>
          </a:p>
        </p:txBody>
      </p:sp>
    </p:spTree>
    <p:extLst>
      <p:ext uri="{BB962C8B-B14F-4D97-AF65-F5344CB8AC3E}">
        <p14:creationId xmlns:p14="http://schemas.microsoft.com/office/powerpoint/2010/main" val="2480263137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35"/>
            <a:ext cx="8229600" cy="115443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505"/>
            <a:ext cx="8229600" cy="4627245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/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r>
              <a:rPr lang="en-IN" sz="2400" dirty="0">
                <a:solidFill>
                  <a:schemeClr val="tx1"/>
                </a:solidFill>
                <a:latin typeface="Cambria" panose="02040503050406030204" charset="0"/>
                <a:ea typeface="+mn-ea"/>
                <a:cs typeface="Cambria" panose="02040503050406030204" charset="0"/>
                <a:sym typeface="+mn-ea"/>
              </a:rPr>
              <a:t> </a:t>
            </a:r>
            <a:endParaRPr lang="en-US" sz="2400" dirty="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AD4889-3E04-426D-B508-101A0750371A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279F9A1-B1C0-460B-9C77-9B6961E7D4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1040"/>
            <a:ext cx="1296144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EE7937-C90B-4333-9C6B-35EF18194E4E}"/>
              </a:ext>
            </a:extLst>
          </p:cNvPr>
          <p:cNvSpPr txBox="1"/>
          <p:nvPr/>
        </p:nvSpPr>
        <p:spPr>
          <a:xfrm>
            <a:off x="457200" y="1239143"/>
            <a:ext cx="584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Table of Comparison/summary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0C50E619-1FE6-5328-D0B9-1BF65F1BC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082505"/>
              </p:ext>
            </p:extLst>
          </p:nvPr>
        </p:nvGraphicFramePr>
        <p:xfrm>
          <a:off x="454875" y="1773269"/>
          <a:ext cx="8353504" cy="4592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376">
                  <a:extLst>
                    <a:ext uri="{9D8B030D-6E8A-4147-A177-3AD203B41FA5}">
                      <a16:colId xmlns:a16="http://schemas.microsoft.com/office/drawing/2014/main" val="4143748029"/>
                    </a:ext>
                  </a:extLst>
                </a:gridCol>
                <a:gridCol w="2088376">
                  <a:extLst>
                    <a:ext uri="{9D8B030D-6E8A-4147-A177-3AD203B41FA5}">
                      <a16:colId xmlns:a16="http://schemas.microsoft.com/office/drawing/2014/main" val="3834684722"/>
                    </a:ext>
                  </a:extLst>
                </a:gridCol>
                <a:gridCol w="2088376">
                  <a:extLst>
                    <a:ext uri="{9D8B030D-6E8A-4147-A177-3AD203B41FA5}">
                      <a16:colId xmlns:a16="http://schemas.microsoft.com/office/drawing/2014/main" val="618375134"/>
                    </a:ext>
                  </a:extLst>
                </a:gridCol>
                <a:gridCol w="2088376">
                  <a:extLst>
                    <a:ext uri="{9D8B030D-6E8A-4147-A177-3AD203B41FA5}">
                      <a16:colId xmlns:a16="http://schemas.microsoft.com/office/drawing/2014/main" val="360722682"/>
                    </a:ext>
                  </a:extLst>
                </a:gridCol>
              </a:tblGrid>
              <a:tr h="691481">
                <a:tc>
                  <a:txBody>
                    <a:bodyPr/>
                    <a:lstStyle/>
                    <a:p>
                      <a:r>
                        <a:rPr lang="en-US" dirty="0"/>
                        <a:t>Existing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Stack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Features Supported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 Identified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421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Paperless Onboarding Platform(pop)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React JS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Flask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Share files.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Store records, pictures, recordings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etc.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Poor camera quality and scanning process.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51426"/>
                  </a:ext>
                </a:extLst>
              </a:tr>
              <a:tr h="691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Dropbox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React JS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Amazon Web Services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Flask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File Storage and Sharing, File Synchronization, File Comments and 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Security concerns due to no encryption.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5710"/>
                  </a:ext>
                </a:extLst>
              </a:tr>
              <a:tr h="691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React JS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WebSocket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Amazon Web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Note-Taking and Documentation,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Team collaboration.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Security is not assured.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Difficult to manage multiple projects.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448341"/>
                  </a:ext>
                </a:extLst>
              </a:tr>
              <a:tr h="691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Google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Google Cloud Platform JavaScript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AJAX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Different Google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Share schedules, notes and reports, hold gatherings and store and oversee archives. 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Expensive for small scale business.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084402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11A</a:t>
            </a:r>
          </a:p>
        </p:txBody>
      </p:sp>
    </p:spTree>
    <p:extLst>
      <p:ext uri="{BB962C8B-B14F-4D97-AF65-F5344CB8AC3E}">
        <p14:creationId xmlns:p14="http://schemas.microsoft.com/office/powerpoint/2010/main" val="76444995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35"/>
            <a:ext cx="8229600" cy="115443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505"/>
            <a:ext cx="8229600" cy="4627245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/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r>
              <a:rPr lang="en-IN" sz="2400" dirty="0">
                <a:solidFill>
                  <a:schemeClr val="tx1"/>
                </a:solidFill>
                <a:latin typeface="Cambria" panose="02040503050406030204" charset="0"/>
                <a:ea typeface="+mn-ea"/>
                <a:cs typeface="Cambria" panose="02040503050406030204" charset="0"/>
                <a:sym typeface="+mn-ea"/>
              </a:rPr>
              <a:t> </a:t>
            </a: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endParaRPr lang="en-IN" sz="2400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AD4889-3E04-426D-B508-101A0750371A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279F9A1-B1C0-460B-9C77-9B6961E7D4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1040"/>
            <a:ext cx="1296144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11A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20E30-9856-0187-12C5-3FDEE8504838}"/>
              </a:ext>
            </a:extLst>
          </p:cNvPr>
          <p:cNvSpPr txBox="1"/>
          <p:nvPr/>
        </p:nvSpPr>
        <p:spPr>
          <a:xfrm>
            <a:off x="611560" y="1293909"/>
            <a:ext cx="78488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proposed is a paperless office software. A collaborative tool for paperless functioning of offices according to the need organization.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tool will enable users to store, access, share and approve documents, conduct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and Digitization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Existing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547843100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35"/>
            <a:ext cx="8229600" cy="115443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IN" sz="3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505"/>
            <a:ext cx="8229600" cy="4627245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/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r>
              <a:rPr lang="en-IN" sz="2400" dirty="0">
                <a:solidFill>
                  <a:schemeClr val="tx1"/>
                </a:solidFill>
                <a:latin typeface="Cambria" panose="02040503050406030204" charset="0"/>
                <a:ea typeface="+mn-ea"/>
                <a:cs typeface="Cambria" panose="02040503050406030204" charset="0"/>
                <a:sym typeface="+mn-ea"/>
              </a:rPr>
              <a:t> </a:t>
            </a: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endParaRPr lang="en-IN" sz="2400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AD4889-3E04-426D-B508-101A0750371A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279F9A1-B1C0-460B-9C77-9B6961E7D4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1040"/>
            <a:ext cx="1296144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11A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CA556-B65D-8F3D-FACE-C3F5C5EAE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6" y="1301003"/>
            <a:ext cx="7787208" cy="513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5532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64" y="548680"/>
            <a:ext cx="7003008" cy="1368152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n-IN" sz="4000" dirty="0" err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EcoDoc</a:t>
            </a:r>
            <a:endParaRPr lang="en-IN" sz="4000" dirty="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348880"/>
            <a:ext cx="7854950" cy="3839187"/>
          </a:xfrm>
        </p:spPr>
        <p:txBody>
          <a:bodyPr>
            <a:noAutofit/>
          </a:bodyPr>
          <a:lstStyle/>
          <a:p>
            <a:pPr algn="ctr"/>
            <a:r>
              <a:rPr lang="en-IN" altLang="en-US" sz="28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Group members:11A</a:t>
            </a:r>
          </a:p>
          <a:p>
            <a:pPr algn="ctr"/>
            <a:endParaRPr lang="en-IN" altLang="en-US" sz="2800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IN" altLang="en-US" sz="24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Shruti Deshpande                   1021129</a:t>
            </a:r>
          </a:p>
          <a:p>
            <a:r>
              <a:rPr lang="en-IN" altLang="en-US" sz="24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Shruti Katkar                            1021158</a:t>
            </a:r>
          </a:p>
          <a:p>
            <a:r>
              <a:rPr lang="en-IN" altLang="en-US" sz="24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Sheryl Konuparamban           1021160</a:t>
            </a:r>
          </a:p>
          <a:p>
            <a:r>
              <a:rPr lang="en-IN" altLang="en-US" sz="24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Mansi Kumbhar                       1021162</a:t>
            </a:r>
          </a:p>
          <a:p>
            <a:endParaRPr lang="en-IN" altLang="en-US" sz="24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D0560-0CD0-48BD-A455-F7724361B1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67760"/>
            <a:ext cx="1296144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11A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08" y="0"/>
            <a:ext cx="8229600" cy="115443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08" y="1484784"/>
            <a:ext cx="8229600" cy="4627245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/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r>
              <a:rPr lang="en-IN" sz="2400" dirty="0">
                <a:solidFill>
                  <a:schemeClr val="tx1"/>
                </a:solidFill>
                <a:latin typeface="Cambria" panose="02040503050406030204" charset="0"/>
                <a:ea typeface="+mn-ea"/>
                <a:cs typeface="Cambria" panose="02040503050406030204" charset="0"/>
                <a:sym typeface="+mn-ea"/>
              </a:rPr>
              <a:t> </a:t>
            </a:r>
            <a:endParaRPr lang="en-US" sz="2400" dirty="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15743D-5B3F-4B15-BAC1-02089A2C0580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70831CA-2CBF-4CD3-8948-16EA74D025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1040"/>
            <a:ext cx="1296144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11A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36C7E41-8420-764C-D2E8-6D3E0EE6C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5" y="1527980"/>
            <a:ext cx="763284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implementation of a paperless office project offers numerous advantages, such as increased efficiency, reduced environmental impact, enhanced data security, and improved accessibility.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transitioning from traditional paper-based processes to digital workflows, organizations can streamline document management, boost productivity, and save costs associated with printing and storage.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Moreover, the shift towards a paperless office aligns with sustainability goals by reducing paper consumption and promoting a more eco-friendly work environment.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move towards a paperless office represents a progressive step towards modernizing and optimizing office operations in today's digital 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129121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5443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505"/>
            <a:ext cx="8229600" cy="4627245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/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r>
              <a:rPr lang="en-IN" sz="2400" dirty="0">
                <a:solidFill>
                  <a:schemeClr val="tx1"/>
                </a:solidFill>
                <a:latin typeface="Cambria" panose="02040503050406030204" charset="0"/>
                <a:ea typeface="+mn-ea"/>
                <a:cs typeface="Cambria" panose="02040503050406030204" charset="0"/>
                <a:sym typeface="+mn-ea"/>
              </a:rPr>
              <a:t> </a:t>
            </a:r>
            <a:endParaRPr lang="en-US" sz="2400" dirty="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F160A0-BCE6-4027-A2FC-24A75EBB2C2B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0873FD-6AEE-4B5E-8F0F-98F8070A4B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1040"/>
            <a:ext cx="1296144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11A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98A18-C1F9-02DF-8D37-317B797E287C}"/>
              </a:ext>
            </a:extLst>
          </p:cNvPr>
          <p:cNvSpPr txBox="1"/>
          <p:nvPr/>
        </p:nvSpPr>
        <p:spPr>
          <a:xfrm>
            <a:off x="765920" y="1548569"/>
            <a:ext cx="77768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Agade, S.,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Gokhe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Chilamkar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Gurnule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U., &amp;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Zade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S. D. (2020, February). Document Digitalization through use of Cloud Computing Technology. International Journal of Engineering Applied Sciences and Technology (IJEAST), 4(10), 260-262.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Arinze, B., &amp;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Anandarajan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(2010). Factors that determine the adoption of cloud computing: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 global perspective. International Journal of Enterprise Information Systems, 6(4), 55-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68.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http://dx.doi.org/10.4018/jeis.2010100104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Dykman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A., &amp; Davis, C. K. (2012). Addressing resistance to workflow automation. Journal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of Leadership, Accountability &amp; Ethics, 9(3), 115-123.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academia.edu/45784406/A_Review_of_The_Challenges_of_Paperless_Concept_in_the_Society_5_0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Shifter, A., &amp; Gerber, D. (2007, March). Getting real about the paperless office: Improving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service and efficiency by reducing paper use. Benefits &amp; Compensation Digest, 44(3),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38-43.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Stratton, A. (2013). Pursuing the possibility of a paperless office. Information Management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Journal, 47(5), 44-46.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8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endParaRPr lang="en-US" dirty="0"/>
          </a:p>
          <a:p>
            <a:pPr algn="ctr">
              <a:buNone/>
            </a:pPr>
            <a:endParaRPr lang="en-US" sz="6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You!</a:t>
            </a:r>
          </a:p>
          <a:p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E8457-B09D-49E8-AA4A-D722BF7275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011" y="548680"/>
            <a:ext cx="1296144" cy="1080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CB1F59-4526-4181-929D-59869BC289F6}"/>
              </a:ext>
            </a:extLst>
          </p:cNvPr>
          <p:cNvCxnSpPr/>
          <p:nvPr/>
        </p:nvCxnSpPr>
        <p:spPr>
          <a:xfrm>
            <a:off x="1043608" y="1916832"/>
            <a:ext cx="7272808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FBBC72-8B7D-43F0-9E0B-1A42605EF9DD}"/>
              </a:ext>
            </a:extLst>
          </p:cNvPr>
          <p:cNvCxnSpPr/>
          <p:nvPr/>
        </p:nvCxnSpPr>
        <p:spPr>
          <a:xfrm>
            <a:off x="1246808" y="4149080"/>
            <a:ext cx="7272808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055DB5-EBAC-49B9-B6C1-7A1527BFDCB0}"/>
              </a:ext>
            </a:extLst>
          </p:cNvPr>
          <p:cNvCxnSpPr>
            <a:cxnSpLocks/>
          </p:cNvCxnSpPr>
          <p:nvPr/>
        </p:nvCxnSpPr>
        <p:spPr>
          <a:xfrm>
            <a:off x="1907704" y="692696"/>
            <a:ext cx="0" cy="511256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F428CF-FF1C-4DF4-B9A5-FF9DC11D430F}"/>
              </a:ext>
            </a:extLst>
          </p:cNvPr>
          <p:cNvCxnSpPr>
            <a:cxnSpLocks/>
          </p:cNvCxnSpPr>
          <p:nvPr/>
        </p:nvCxnSpPr>
        <p:spPr>
          <a:xfrm>
            <a:off x="7236296" y="692696"/>
            <a:ext cx="0" cy="511256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11A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112" y="5428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Presentation 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39652"/>
            <a:ext cx="5832648" cy="1656184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708980-E7CD-4244-9904-384DD6A2F514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3CF3391-185C-4455-AA65-E7F4A90A26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80629"/>
            <a:ext cx="1296144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11A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"/>
            <a:ext cx="8229600" cy="129844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505"/>
            <a:ext cx="8229600" cy="4627245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/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r>
              <a:rPr lang="en-IN" sz="2400" dirty="0">
                <a:solidFill>
                  <a:schemeClr val="tx1"/>
                </a:solidFill>
                <a:latin typeface="Cambria" panose="02040503050406030204" charset="0"/>
                <a:ea typeface="+mn-ea"/>
                <a:cs typeface="Cambria" panose="02040503050406030204" charset="0"/>
                <a:sym typeface="+mn-ea"/>
              </a:rPr>
              <a:t> </a:t>
            </a:r>
            <a:endParaRPr lang="en-US" sz="2400" dirty="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E6119E-07AA-4731-B09F-F9B5FCCEF6AD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9D08E8B-8043-4E81-8759-A9EF2F8E38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53164"/>
            <a:ext cx="936104" cy="9327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11A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5D300-7465-F195-45B6-F6278FA20535}"/>
              </a:ext>
            </a:extLst>
          </p:cNvPr>
          <p:cNvSpPr txBox="1"/>
          <p:nvPr/>
        </p:nvSpPr>
        <p:spPr>
          <a:xfrm>
            <a:off x="683568" y="1542691"/>
            <a:ext cx="7560840" cy="3052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F"/>
                <a:cs typeface="F"/>
              </a:rPr>
              <a:t>A paperless office is an ecosystem of work in which the use of paper is reduced to a large extent.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F"/>
                <a:cs typeface="F"/>
              </a:rPr>
              <a:t>The paperless office solution is a modern approach to digitizing and streamlining document management processes within organizations.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"/>
                <a:cs typeface="F"/>
              </a:rPr>
              <a:t>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F"/>
                <a:cs typeface="F"/>
              </a:rPr>
              <a:t>ims to eliminate or reduce the use of paper by implementing electronic document storage, retrieval, and collaboration systems.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"/>
                <a:cs typeface="F"/>
              </a:rPr>
              <a:t>L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F"/>
                <a:cs typeface="F"/>
              </a:rPr>
              <a:t>everaging technologies such as cloud storage, electronic signatures, and workflow automation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"/>
                <a:cs typeface="F"/>
              </a:rPr>
              <a:t> to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F"/>
                <a:cs typeface="F"/>
              </a:rPr>
              <a:t>improve efficiency, reduce costs, and enhance environmental sustainability.</a:t>
            </a:r>
            <a:endParaRPr lang="en-IN" dirty="0">
              <a:effectLst/>
              <a:latin typeface="Calibri" panose="020F0502020204030204" pitchFamily="34" charset="0"/>
              <a:ea typeface="F"/>
              <a:cs typeface="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35"/>
            <a:ext cx="8229600" cy="115443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15206"/>
            <a:ext cx="7776864" cy="462724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endParaRPr lang="en-US" sz="18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n today's fast-paced and technologically-driven world, the concept of a paperless office has gained significant traction as a approach to revolutionize document management processes.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solution aims to reduce or eliminate the reliance on traditional paper-based documentation by harnessing the power of cutting-edge technologies.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Through the implementation of electronic document storage, retrieval, and collaboration systems, businesses can streamline their operations, boost efficiency, and bolster environmental sustainability.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AD4889-3E04-426D-B508-101A0750371A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279F9A1-B1C0-460B-9C77-9B6961E7D4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1040"/>
            <a:ext cx="1296144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EE7937-C90B-4333-9C6B-35EF18194E4E}"/>
              </a:ext>
            </a:extLst>
          </p:cNvPr>
          <p:cNvSpPr txBox="1"/>
          <p:nvPr/>
        </p:nvSpPr>
        <p:spPr>
          <a:xfrm>
            <a:off x="457200" y="1239143"/>
            <a:ext cx="1810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en-IN" sz="2400" b="1" u="sng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11A </a:t>
            </a:r>
          </a:p>
        </p:txBody>
      </p:sp>
    </p:spTree>
    <p:extLst>
      <p:ext uri="{BB962C8B-B14F-4D97-AF65-F5344CB8AC3E}">
        <p14:creationId xmlns:p14="http://schemas.microsoft.com/office/powerpoint/2010/main" val="5031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35"/>
            <a:ext cx="8229600" cy="115443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54390"/>
            <a:ext cx="7848872" cy="462724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motivation behind the paperless office project stems from several key factors: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Environmental Impact: 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Traditional paper-based processes contribute to deforestation and waste generation. Adopting digital alternatives reduces the environmental footprint of office operations.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Efficiency and Productivity: 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Paper-based workflows are often slower and prone to errors. Digital processes enable faster information sharing, seamless collaboration, and automation of routine tasks, thereby boosting overall productivity.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Space Optimization: 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Storing paper documents requires physical space, which can become cluttered and challenging to manage. Digitizing documents eliminates the need for physical storage.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Accessibility and Remote Work: 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Digital documents can be accessed from anywhere with an internet connection, facilitating remote work, telecommuting, and global collaboration.</a:t>
            </a: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endParaRPr lang="en-US" sz="2400" dirty="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AD4889-3E04-426D-B508-101A0750371A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279F9A1-B1C0-460B-9C77-9B6961E7D4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1040"/>
            <a:ext cx="1296144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EE7937-C90B-4333-9C6B-35EF18194E4E}"/>
              </a:ext>
            </a:extLst>
          </p:cNvPr>
          <p:cNvSpPr txBox="1"/>
          <p:nvPr/>
        </p:nvSpPr>
        <p:spPr>
          <a:xfrm>
            <a:off x="457200" y="1239143"/>
            <a:ext cx="23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Motivation</a:t>
            </a:r>
            <a:endParaRPr lang="en-IN" sz="2400" b="1" u="sng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11A </a:t>
            </a:r>
          </a:p>
        </p:txBody>
      </p:sp>
    </p:spTree>
    <p:extLst>
      <p:ext uri="{BB962C8B-B14F-4D97-AF65-F5344CB8AC3E}">
        <p14:creationId xmlns:p14="http://schemas.microsoft.com/office/powerpoint/2010/main" val="403914734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35"/>
            <a:ext cx="8229600" cy="115443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893374"/>
            <a:ext cx="7704856" cy="4498950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  <a:buClr>
                <a:schemeClr val="tx1"/>
              </a:buClr>
              <a:buSzPct val="80000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aim of the Paperless Office Project is to transition from traditional paper-based workflows to a digital, efficient, and sustainable office environment. </a:t>
            </a:r>
          </a:p>
          <a:p>
            <a:pPr>
              <a:spcBef>
                <a:spcPts val="1000"/>
              </a:spcBef>
              <a:buClr>
                <a:schemeClr val="tx1"/>
              </a:buClr>
              <a:buSzPct val="80000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aims to, Reduce Environmental Impact, Improve Efficiency, Enhance Accessibility, Enhance Security, Collaboration, Backup and Disaster Recovery, Scalability.</a:t>
            </a:r>
          </a:p>
          <a:p>
            <a:pPr marL="285750" indent="-285750">
              <a:spcBef>
                <a:spcPts val="1000"/>
              </a:spcBef>
              <a:buClr>
                <a:schemeClr val="tx1"/>
              </a:buClr>
              <a:buSzPct val="80000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By leveraging the full potential of technologies such as cloud storage,   electronic signatures, and workflow automation, organizations can usher in a new era of enhanced productivity, cost reduction, and a greener ecological footprint.</a:t>
            </a:r>
          </a:p>
          <a:p>
            <a:pPr marL="285750" indent="-285750">
              <a:spcBef>
                <a:spcPts val="1000"/>
              </a:spcBef>
              <a:buClr>
                <a:schemeClr val="tx1"/>
              </a:buClr>
              <a:buSzPct val="80000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project seeks to eliminate or significantly reduce the use of paper documents and replace them with digital alternatives.</a:t>
            </a:r>
            <a:endParaRPr lang="en-IN" sz="1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endParaRPr lang="en-US" sz="2400" dirty="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AD4889-3E04-426D-B508-101A0750371A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279F9A1-B1C0-460B-9C77-9B6961E7D4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1040"/>
            <a:ext cx="1296144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EE7937-C90B-4333-9C6B-35EF18194E4E}"/>
              </a:ext>
            </a:extLst>
          </p:cNvPr>
          <p:cNvSpPr txBox="1"/>
          <p:nvPr/>
        </p:nvSpPr>
        <p:spPr>
          <a:xfrm>
            <a:off x="457200" y="1239143"/>
            <a:ext cx="281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Aim &amp; Objective</a:t>
            </a:r>
            <a:endParaRPr lang="en-IN" sz="2400" b="1" u="sng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11A </a:t>
            </a:r>
          </a:p>
        </p:txBody>
      </p:sp>
    </p:spTree>
    <p:extLst>
      <p:ext uri="{BB962C8B-B14F-4D97-AF65-F5344CB8AC3E}">
        <p14:creationId xmlns:p14="http://schemas.microsoft.com/office/powerpoint/2010/main" val="62042218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35"/>
            <a:ext cx="8229600" cy="115443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505"/>
            <a:ext cx="8229600" cy="4627245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/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r>
              <a:rPr lang="en-IN" sz="2400" dirty="0">
                <a:solidFill>
                  <a:schemeClr val="tx1"/>
                </a:solidFill>
                <a:latin typeface="Cambria" panose="02040503050406030204" charset="0"/>
                <a:ea typeface="+mn-ea"/>
                <a:cs typeface="Cambria" panose="02040503050406030204" charset="0"/>
                <a:sym typeface="+mn-ea"/>
              </a:rPr>
              <a:t> </a:t>
            </a:r>
            <a:endParaRPr lang="en-US" sz="2400" dirty="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AD4889-3E04-426D-B508-101A0750371A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279F9A1-B1C0-460B-9C77-9B6961E7D4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1040"/>
            <a:ext cx="1296144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EE7937-C90B-4333-9C6B-35EF18194E4E}"/>
              </a:ext>
            </a:extLst>
          </p:cNvPr>
          <p:cNvSpPr txBox="1"/>
          <p:nvPr/>
        </p:nvSpPr>
        <p:spPr>
          <a:xfrm>
            <a:off x="457200" y="1239143"/>
            <a:ext cx="77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Pursuing the possibility of a paperless office Stratton 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9B214-F599-4F35-81EF-1FA4C9196C90}"/>
              </a:ext>
            </a:extLst>
          </p:cNvPr>
          <p:cNvSpPr txBox="1"/>
          <p:nvPr/>
        </p:nvSpPr>
        <p:spPr>
          <a:xfrm>
            <a:off x="683568" y="1916832"/>
            <a:ext cx="7488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mentioned in the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difficulties that businesses are facing during paperless implementations are discussed in this article.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creator centers around workers turning into the hindrance when new cycles or innovation are acquainted with the association.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author points out that, in many businesses, employees are given access to brand-new technology with little instruction, examples, or training. </a:t>
            </a:r>
          </a:p>
          <a:p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11A </a:t>
            </a:r>
          </a:p>
        </p:txBody>
      </p:sp>
    </p:spTree>
    <p:extLst>
      <p:ext uri="{BB962C8B-B14F-4D97-AF65-F5344CB8AC3E}">
        <p14:creationId xmlns:p14="http://schemas.microsoft.com/office/powerpoint/2010/main" val="221325664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35"/>
            <a:ext cx="8229600" cy="115443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505"/>
            <a:ext cx="8229600" cy="4627245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/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r>
              <a:rPr lang="en-IN" sz="2400" dirty="0">
                <a:solidFill>
                  <a:schemeClr val="tx1"/>
                </a:solidFill>
                <a:latin typeface="Cambria" panose="02040503050406030204" charset="0"/>
                <a:ea typeface="+mn-ea"/>
                <a:cs typeface="Cambria" panose="02040503050406030204" charset="0"/>
                <a:sym typeface="+mn-ea"/>
              </a:rPr>
              <a:t> </a:t>
            </a:r>
            <a:endParaRPr lang="en-US" sz="2400" dirty="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AD4889-3E04-426D-B508-101A0750371A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279F9A1-B1C0-460B-9C77-9B6961E7D4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1040"/>
            <a:ext cx="1296144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EE7937-C90B-4333-9C6B-35EF18194E4E}"/>
              </a:ext>
            </a:extLst>
          </p:cNvPr>
          <p:cNvSpPr txBox="1"/>
          <p:nvPr/>
        </p:nvSpPr>
        <p:spPr>
          <a:xfrm>
            <a:off x="457200" y="1239143"/>
            <a:ext cx="7787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How safe are your digital documents? Mills-</a:t>
            </a:r>
            <a:r>
              <a:rPr lang="en-US" sz="2400" b="1" u="sng" dirty="0" err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Senn</a:t>
            </a:r>
            <a:endParaRPr lang="en-US" sz="2400" b="1" u="sng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9B214-F599-4F35-81EF-1FA4C9196C90}"/>
              </a:ext>
            </a:extLst>
          </p:cNvPr>
          <p:cNvSpPr txBox="1"/>
          <p:nvPr/>
        </p:nvSpPr>
        <p:spPr>
          <a:xfrm>
            <a:off x="683568" y="1916832"/>
            <a:ext cx="763284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mentioned in the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escribes how electronic records the board (ERM) arrangements assist associations with defeating their paper stockpiling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ives strategies and methods that empower associations to execute and use an ERM framework effectively.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ignificantly reduce paper flow through the use of electronic documents/records management and imaging solutions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Technology/tool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ERM framework.</a:t>
            </a:r>
          </a:p>
          <a:p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11A </a:t>
            </a:r>
          </a:p>
        </p:txBody>
      </p:sp>
    </p:spTree>
    <p:extLst>
      <p:ext uri="{BB962C8B-B14F-4D97-AF65-F5344CB8AC3E}">
        <p14:creationId xmlns:p14="http://schemas.microsoft.com/office/powerpoint/2010/main" val="329717228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1846</Words>
  <Application>Microsoft Office PowerPoint</Application>
  <PresentationFormat>On-screen Show (4:3)</PresentationFormat>
  <Paragraphs>273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</vt:lpstr>
      <vt:lpstr>Söhne</vt:lpstr>
      <vt:lpstr>Times New Roman</vt:lpstr>
      <vt:lpstr>Wingdings 3</vt:lpstr>
      <vt:lpstr>Office Theme</vt:lpstr>
      <vt:lpstr>Mini-Project-11A T.E. (Computer) Sem - V</vt:lpstr>
      <vt:lpstr>EcoDoc</vt:lpstr>
      <vt:lpstr>Presentation Outline </vt:lpstr>
      <vt:lpstr>ABSTRACT</vt:lpstr>
      <vt:lpstr>INTRODUCTION</vt:lpstr>
      <vt:lpstr>INTRODUCTION</vt:lpstr>
      <vt:lpstr>INTRODUCTION</vt:lpstr>
      <vt:lpstr>LITERATURE SURVEY</vt:lpstr>
      <vt:lpstr>LITERATURE SURVEY</vt:lpstr>
      <vt:lpstr>LITERATURE SURVEY</vt:lpstr>
      <vt:lpstr>LITERATURE SURVEY</vt:lpstr>
      <vt:lpstr>LITERATURE SURVEY</vt:lpstr>
      <vt:lpstr>EXISTING SYSTEM</vt:lpstr>
      <vt:lpstr>EXISTING SYSTEM</vt:lpstr>
      <vt:lpstr>EXISTING SYSTEM</vt:lpstr>
      <vt:lpstr>EXISTING SYSTEM</vt:lpstr>
      <vt:lpstr>EXISTING SYSTEM</vt:lpstr>
      <vt:lpstr>PROPOSED SYSTEM</vt:lpstr>
      <vt:lpstr>DESIGN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Orientation program</dc:title>
  <dc:creator>computer</dc:creator>
  <cp:lastModifiedBy>Shruti Deshpande</cp:lastModifiedBy>
  <cp:revision>86</cp:revision>
  <dcterms:created xsi:type="dcterms:W3CDTF">2020-07-15T11:22:18Z</dcterms:created>
  <dcterms:modified xsi:type="dcterms:W3CDTF">2023-11-04T04:06:16Z</dcterms:modified>
</cp:coreProperties>
</file>