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1"/>
  </p:notesMasterIdLst>
  <p:sldIdLst>
    <p:sldId id="256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277" r:id="rId11"/>
    <p:sldId id="336" r:id="rId12"/>
    <p:sldId id="349" r:id="rId13"/>
    <p:sldId id="348" r:id="rId14"/>
    <p:sldId id="343" r:id="rId15"/>
    <p:sldId id="335" r:id="rId16"/>
    <p:sldId id="345" r:id="rId17"/>
    <p:sldId id="339" r:id="rId18"/>
    <p:sldId id="347" r:id="rId19"/>
    <p:sldId id="341" r:id="rId20"/>
    <p:sldId id="342" r:id="rId21"/>
    <p:sldId id="344" r:id="rId22"/>
    <p:sldId id="346" r:id="rId23"/>
    <p:sldId id="301" r:id="rId24"/>
    <p:sldId id="257" r:id="rId25"/>
    <p:sldId id="307" r:id="rId26"/>
    <p:sldId id="305" r:id="rId27"/>
    <p:sldId id="306" r:id="rId28"/>
    <p:sldId id="323" r:id="rId29"/>
    <p:sldId id="324" r:id="rId30"/>
    <p:sldId id="325" r:id="rId31"/>
    <p:sldId id="258" r:id="rId32"/>
    <p:sldId id="259" r:id="rId33"/>
    <p:sldId id="260" r:id="rId34"/>
    <p:sldId id="261" r:id="rId35"/>
    <p:sldId id="262" r:id="rId36"/>
    <p:sldId id="263" r:id="rId37"/>
    <p:sldId id="317" r:id="rId38"/>
    <p:sldId id="350" r:id="rId39"/>
    <p:sldId id="351" r:id="rId40"/>
    <p:sldId id="352" r:id="rId41"/>
    <p:sldId id="354" r:id="rId42"/>
    <p:sldId id="353" r:id="rId43"/>
    <p:sldId id="264" r:id="rId44"/>
    <p:sldId id="304" r:id="rId45"/>
    <p:sldId id="303" r:id="rId46"/>
    <p:sldId id="302" r:id="rId47"/>
    <p:sldId id="265" r:id="rId48"/>
    <p:sldId id="308" r:id="rId49"/>
    <p:sldId id="267" r:id="rId50"/>
    <p:sldId id="268" r:id="rId51"/>
    <p:sldId id="270" r:id="rId52"/>
    <p:sldId id="318" r:id="rId53"/>
    <p:sldId id="271" r:id="rId54"/>
    <p:sldId id="272" r:id="rId55"/>
    <p:sldId id="273" r:id="rId56"/>
    <p:sldId id="274" r:id="rId57"/>
    <p:sldId id="327" r:id="rId58"/>
    <p:sldId id="319" r:id="rId59"/>
    <p:sldId id="320" r:id="rId60"/>
    <p:sldId id="321" r:id="rId61"/>
    <p:sldId id="322" r:id="rId62"/>
    <p:sldId id="340" r:id="rId63"/>
    <p:sldId id="326" r:id="rId64"/>
    <p:sldId id="334" r:id="rId65"/>
    <p:sldId id="337" r:id="rId66"/>
    <p:sldId id="328" r:id="rId67"/>
    <p:sldId id="329" r:id="rId68"/>
    <p:sldId id="331" r:id="rId69"/>
    <p:sldId id="332" r:id="rId70"/>
    <p:sldId id="333" r:id="rId71"/>
    <p:sldId id="276" r:id="rId72"/>
    <p:sldId id="278" r:id="rId73"/>
    <p:sldId id="279" r:id="rId74"/>
    <p:sldId id="280" r:id="rId75"/>
    <p:sldId id="281" r:id="rId76"/>
    <p:sldId id="282" r:id="rId77"/>
    <p:sldId id="283" r:id="rId78"/>
    <p:sldId id="284" r:id="rId79"/>
    <p:sldId id="266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958"/>
    <a:srgbClr val="09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CB74E-5A97-49FD-8D72-94512BE7C9BD}" type="datetimeFigureOut"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C74A2-CAAF-44F1-B7C7-EBE869B2F2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creation of objects is one of the most common activities in an object-oriented system.</a:t>
            </a:r>
          </a:p>
          <a:p>
            <a:r>
              <a:rPr lang="en-US"/>
              <a:t>Consequently, it is useful to have a general principle for the assignment of creation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responsibilities. Assigned well, the design can support low coupling, increased clarity,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encapsulation and reusability.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The basic intent of the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Creator pattern is to find a creator that needs to be connected to the created object in any event.</a:t>
            </a:r>
            <a:endParaRPr lang="en-US">
              <a:ea typeface="Calibri"/>
              <a:cs typeface="Calibri"/>
            </a:endParaRPr>
          </a:p>
          <a:p>
            <a:r>
              <a:rPr lang="en-US" b="1"/>
              <a:t>Creator Problem: </a:t>
            </a:r>
            <a:r>
              <a:rPr lang="en-US"/>
              <a:t>Assign responsibility for creating a new instance of some class? </a:t>
            </a:r>
            <a:endParaRPr lang="en-US">
              <a:ea typeface="Calibri"/>
              <a:cs typeface="Calibri"/>
            </a:endParaRPr>
          </a:p>
          <a:p>
            <a:r>
              <a:rPr lang="en-US" b="1"/>
              <a:t>Solution: </a:t>
            </a:r>
            <a:r>
              <a:rPr lang="en-US"/>
              <a:t>Determine which class should create instances of a class based on the relationship between potential creator classes and the class to be instantiated.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-----------------------------------------</a:t>
            </a:r>
          </a:p>
          <a:p>
            <a:r>
              <a:rPr lang="en-US"/>
              <a:t>Creator guides assigning responsibilities related to the creation of objects. The basic intent of the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Creator pattern is to find a creator that needs to be connected to the created object in any event.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The concept of aggregation is used in considering the Creator pattern. Aggregation involves things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that are in a strong Whole-Part or Assembly-Part relationship, such as Body aggregates Leg or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Paragraph aggregates Sentence. </a:t>
            </a:r>
            <a:r>
              <a:rPr lang="en-US" i="1"/>
              <a:t>Aggregate aggregates Part</a:t>
            </a:r>
            <a:r>
              <a:rPr lang="en-US"/>
              <a:t>, </a:t>
            </a:r>
            <a:r>
              <a:rPr lang="en-US" i="1"/>
              <a:t>Container contains Content</a:t>
            </a:r>
            <a:r>
              <a:rPr lang="en-US"/>
              <a:t>s, and</a:t>
            </a:r>
            <a:endParaRPr lang="en-US">
              <a:ea typeface="Calibri"/>
              <a:cs typeface="Calibri"/>
            </a:endParaRPr>
          </a:p>
          <a:p>
            <a:r>
              <a:rPr lang="en-US" i="1"/>
              <a:t>Recorder records Recorded </a:t>
            </a:r>
            <a:r>
              <a:rPr lang="en-US"/>
              <a:t>are all very common relationships between classes in a class diagram.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The only guideline of the Creator is that the enclosing container or recorder class is a good candidate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for the responsibility of creating the thing contained or recorded.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Sometimes a creator is found by looking for the class that has the initializing data that will be passed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in during creation. This is actually an example of the Expert pattern. Initializing data is passed in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during creation via some kind of initialization method, such as a Java constructor that has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parameters.</a:t>
            </a:r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74A2-CAAF-44F1-B7C7-EBE869B2F27B}" type="slidenum"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3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17. </a:t>
            </a:r>
            <a:r>
              <a:rPr lang="en-US"/>
              <a:t>17 Creator </a:t>
            </a:r>
          </a:p>
          <a:p>
            <a:r>
              <a:rPr lang="en-US"/>
              <a:t>who has responsibility to create an object? </a:t>
            </a:r>
          </a:p>
          <a:p>
            <a:r>
              <a:rPr lang="en-US"/>
              <a:t>•By creator, assign class B responsibility of creating instance of class A if </a:t>
            </a:r>
          </a:p>
          <a:p>
            <a:r>
              <a:rPr lang="en-US"/>
              <a:t>•B aggregates A objects </a:t>
            </a:r>
          </a:p>
          <a:p>
            <a:r>
              <a:rPr lang="en-US"/>
              <a:t>•B contains A objects </a:t>
            </a:r>
          </a:p>
          <a:p>
            <a:r>
              <a:rPr lang="en-US"/>
              <a:t>•B records instances of A objects </a:t>
            </a:r>
          </a:p>
          <a:p>
            <a:r>
              <a:rPr lang="en-US"/>
              <a:t>•B closely uses A objects </a:t>
            </a:r>
          </a:p>
          <a:p>
            <a:r>
              <a:rPr lang="en-US"/>
              <a:t>•B has the initializing data for creating A objects </a:t>
            </a:r>
          </a:p>
          <a:p>
            <a:r>
              <a:rPr lang="en-US"/>
              <a:t>where there is a choice, prefer </a:t>
            </a:r>
          </a:p>
          <a:p>
            <a:r>
              <a:rPr lang="en-US"/>
              <a:t>•B aggregates or contains A objects </a:t>
            </a:r>
            <a:br>
              <a:rPr lang="en-US">
                <a:cs typeface="+mn-lt"/>
              </a:rPr>
            </a:br>
            <a:endParaRPr lang="en-US">
              <a:cs typeface="+mn-lt"/>
            </a:endParaRPr>
          </a:p>
          <a:p>
            <a:r>
              <a:rPr lang="en-US" b="1"/>
              <a:t>18. </a:t>
            </a:r>
            <a:r>
              <a:rPr lang="en-US"/>
              <a:t>18 Creator : Example Who is responsible for creating </a:t>
            </a:r>
            <a:r>
              <a:rPr lang="en-US" err="1"/>
              <a:t>SalesLineItem</a:t>
            </a:r>
            <a:r>
              <a:rPr lang="en-US"/>
              <a:t> objects? </a:t>
            </a:r>
          </a:p>
          <a:p>
            <a:r>
              <a:rPr lang="en-US"/>
              <a:t>Look for a class that aggregates or contains </a:t>
            </a:r>
            <a:r>
              <a:rPr lang="en-US" err="1"/>
              <a:t>SalesLineItem</a:t>
            </a:r>
            <a:r>
              <a:rPr lang="en-US"/>
              <a:t> objects. </a:t>
            </a:r>
            <a:endParaRPr lang="en-US"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74A2-CAAF-44F1-B7C7-EBE869B2F27B}" type="slidenum"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6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5.1.2.4.Contraindications</a:t>
            </a:r>
            <a:endParaRPr lang="en-US"/>
          </a:p>
          <a:p>
            <a:r>
              <a:rPr lang="en-US"/>
              <a:t>Often, creation requires significant complexity, such as using recycled instances for performance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reasons, conditionally creating an instance from one of a family of similar classes based upon some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external property value, and so forth. In these cases, it is advisable to delegate creation to a helper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class called a Factory rather than use the class suggested by Creator.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74A2-CAAF-44F1-B7C7-EBE869B2F27B}" type="slidenum"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58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5.1.2.3.Benefits</a:t>
            </a:r>
            <a:endParaRPr lang="en-US"/>
          </a:p>
          <a:p>
            <a:r>
              <a:rPr lang="en-US"/>
              <a:t>Low coupling is supported, which implies lower maintenance dependencies and higher opportunities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for reuse. Coupling is probably not increased because the created class is likely already visible to the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creator class, due to the existing associations that motivated its choice as creator.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74A2-CAAF-44F1-B7C7-EBE869B2F27B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67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Who should be responsible for creating a </a:t>
            </a:r>
            <a:r>
              <a:rPr lang="en-US" i="1" err="1"/>
              <a:t>SalesLineltem</a:t>
            </a:r>
            <a:r>
              <a:rPr lang="en-US" i="1"/>
              <a:t> </a:t>
            </a:r>
            <a:r>
              <a:rPr lang="en-US"/>
              <a:t>instance? By Creator, we should look for a</a:t>
            </a:r>
          </a:p>
          <a:p>
            <a:r>
              <a:rPr lang="en-US"/>
              <a:t>class that aggregates, contains, and so on, </a:t>
            </a:r>
            <a:r>
              <a:rPr lang="en-US" i="1" err="1"/>
              <a:t>SalesLineltem</a:t>
            </a:r>
            <a:r>
              <a:rPr lang="en-US" i="1"/>
              <a:t> </a:t>
            </a:r>
            <a:r>
              <a:rPr lang="en-US"/>
              <a:t>instances. Since a Sale contains (in fact,</a:t>
            </a:r>
          </a:p>
          <a:p>
            <a:r>
              <a:rPr lang="en-US"/>
              <a:t>aggregates) many </a:t>
            </a:r>
            <a:r>
              <a:rPr lang="en-US" i="1" err="1"/>
              <a:t>SalesLineltem</a:t>
            </a:r>
            <a:r>
              <a:rPr lang="en-US" i="1"/>
              <a:t> </a:t>
            </a:r>
            <a:r>
              <a:rPr lang="en-US"/>
              <a:t>objects, the Creator pattern suggests that Sale is a good candidate to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have the responsibility of creating </a:t>
            </a:r>
            <a:r>
              <a:rPr lang="en-US" i="1" err="1"/>
              <a:t>SalesLineltem</a:t>
            </a:r>
            <a:r>
              <a:rPr lang="en-US" i="1"/>
              <a:t> </a:t>
            </a:r>
            <a:r>
              <a:rPr lang="en-US"/>
              <a:t>instances.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This leads to a design of object interactions as shown in the sequence diagram on the bottom.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This assignment of responsibilities requires that a </a:t>
            </a:r>
            <a:r>
              <a:rPr lang="en-US" i="1" err="1"/>
              <a:t>makeLineltem</a:t>
            </a:r>
            <a:r>
              <a:rPr lang="en-US" i="1"/>
              <a:t> </a:t>
            </a:r>
            <a:r>
              <a:rPr lang="en-US"/>
              <a:t>method be defined in Sale. The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method section of a class diagram can then summarize the responsibility assignment results,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concretely realized as methods.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C74A2-CAAF-44F1-B7C7-EBE869B2F27B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7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30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3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0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2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77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2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5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urcecodeexamples.net/2018/06/creator-grasp-pattern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wix-engineering/what-exactly-does-low-coupling-high-cohesion-mean-9259e8225372" TargetMode="External"/><Relationship Id="rId3" Type="http://schemas.openxmlformats.org/officeDocument/2006/relationships/hyperlink" Target="https://medium.com/huawei-developers/grasp-principles-that-every-developer-should-know-81d44c684ef9" TargetMode="External"/><Relationship Id="rId7" Type="http://schemas.openxmlformats.org/officeDocument/2006/relationships/hyperlink" Target="https://www.geeksforgeeks.org/grasp-design-principles-in-ooad/" TargetMode="External"/><Relationship Id="rId12" Type="http://schemas.openxmlformats.org/officeDocument/2006/relationships/hyperlink" Target="https://www.scaler.com/topics/cohesion-and-coupling-in-software-engineering/" TargetMode="External"/><Relationship Id="rId2" Type="http://schemas.openxmlformats.org/officeDocument/2006/relationships/hyperlink" Target="https://hackernoon.com/grasp-principles-part-3-polymorphism-pure-fabrication-indirection-protected-varia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sers.cs.utah.edu/~germain/PPS/Topics/interfaces.html" TargetMode="External"/><Relationship Id="rId11" Type="http://schemas.openxmlformats.org/officeDocument/2006/relationships/hyperlink" Target="https://hackernoon.com/grasp-principles-part-2-controller-low-coupling-and-high-cohesion" TargetMode="External"/><Relationship Id="rId5" Type="http://schemas.openxmlformats.org/officeDocument/2006/relationships/hyperlink" Target="https://bool.dev/blog/detail/grasp" TargetMode="External"/><Relationship Id="rId10" Type="http://schemas.openxmlformats.org/officeDocument/2006/relationships/hyperlink" Target="https://www.engati.com/glossary/cohesion-and-coupling" TargetMode="External"/><Relationship Id="rId4" Type="http://schemas.openxmlformats.org/officeDocument/2006/relationships/hyperlink" Target="https://www.fluentcpp.com/2021/06/23/grasp-9-must-know-design-principles-for-code/" TargetMode="External"/><Relationship Id="rId9" Type="http://schemas.openxmlformats.org/officeDocument/2006/relationships/hyperlink" Target="https://www.geeksforgeeks.org/software-engineering-coupling-and-cohesio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75AB7-C7DF-4B71-9D32-B45BAE95E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TL4 Presentation 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B18AA9-1C57-FF6D-647B-E15BDD1A4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CS 383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79469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CB8B-CE6F-00C9-13ED-91CF4BED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Coupling and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DB14-D086-03B1-518B-78A1601D2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78810"/>
            <a:ext cx="5907147" cy="4630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Metrics to measure how logically sorted a set of functions is</a:t>
            </a:r>
          </a:p>
          <a:p>
            <a:r>
              <a:rPr lang="en-US" sz="3200">
                <a:solidFill>
                  <a:schemeClr val="bg1"/>
                </a:solidFill>
              </a:rPr>
              <a:t>Lower coupling is better, higher cohesion is better</a:t>
            </a:r>
          </a:p>
          <a:p>
            <a:r>
              <a:rPr lang="en-US" sz="3200">
                <a:solidFill>
                  <a:schemeClr val="bg1"/>
                </a:solidFill>
              </a:rPr>
              <a:t>WILL BE NEEDED for Postmortem presentation</a:t>
            </a:r>
          </a:p>
        </p:txBody>
      </p:sp>
      <p:pic>
        <p:nvPicPr>
          <p:cNvPr id="5" name="Picture 4" descr="Cohesion and Coupling: Types and Metrics">
            <a:extLst>
              <a:ext uri="{FF2B5EF4-FFF2-40B4-BE49-F238E27FC236}">
                <a16:creationId xmlns:a16="http://schemas.microsoft.com/office/drawing/2014/main" id="{2251E858-9418-F68C-1B82-E8D6CC86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762" y="1673566"/>
            <a:ext cx="5047560" cy="5053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B25D64-1C66-F39D-786E-4337D36D7F6F}"/>
              </a:ext>
            </a:extLst>
          </p:cNvPr>
          <p:cNvSpPr txBox="1"/>
          <p:nvPr/>
        </p:nvSpPr>
        <p:spPr>
          <a:xfrm>
            <a:off x="10650114" y="353696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2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AD2311-5761-CB00-9747-5C1C06BD3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7A74-9BD5-7C47-9C20-51D4E2D9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E4A2-CF94-7AD2-0246-E8714498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339899"/>
            <a:ext cx="10481860" cy="75163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0" indent="-457200"/>
            <a:r>
              <a:rPr lang="en-US" sz="2800">
                <a:solidFill>
                  <a:srgbClr val="273239"/>
                </a:solidFill>
                <a:latin typeface="Neue Haas Grotesk Text Pro"/>
                <a:ea typeface="+mn-lt"/>
                <a:cs typeface="+mn-lt"/>
              </a:rPr>
              <a:t>the measure of the degree of interdependence between the modules</a:t>
            </a:r>
          </a:p>
          <a:p>
            <a:pPr marL="0" indent="0">
              <a:buNone/>
            </a:pPr>
            <a:endParaRPr lang="en-US" sz="2800">
              <a:solidFill>
                <a:srgbClr val="273239"/>
              </a:solidFill>
              <a:latin typeface="Neue Haas Grotesk Text Pr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691A-EECA-40CC-F7B4-7D218E6F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EFBB-5D55-4CBF-8868-6830F3D5A838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AC66-0DA9-3F36-F3ED-E2EFAC64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595B-F7AE-8623-FC5F-3A3EB453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A74A7-3D38-CA0A-53B0-EEEE549C5C42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/>
              <a:t>Shan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97AEDA-9630-F1E7-434A-64B207E94C05}"/>
              </a:ext>
            </a:extLst>
          </p:cNvPr>
          <p:cNvGrpSpPr/>
          <p:nvPr/>
        </p:nvGrpSpPr>
        <p:grpSpPr>
          <a:xfrm>
            <a:off x="1153074" y="1927108"/>
            <a:ext cx="3994906" cy="3444957"/>
            <a:chOff x="1464314" y="2560319"/>
            <a:chExt cx="3994906" cy="344495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E63C17-544D-BB83-F69E-0A11A851755C}"/>
                </a:ext>
              </a:extLst>
            </p:cNvPr>
            <p:cNvSpPr/>
            <p:nvPr/>
          </p:nvSpPr>
          <p:spPr>
            <a:xfrm>
              <a:off x="1464314" y="2560319"/>
              <a:ext cx="3947160" cy="33934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0F7EAC-2A80-44EC-7D2B-A6307BE514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314" y="2560319"/>
              <a:ext cx="3932040" cy="2789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EDB21B5-8E96-6689-5AC6-353FC6F29A72}"/>
                </a:ext>
              </a:extLst>
            </p:cNvPr>
            <p:cNvSpPr txBox="1"/>
            <p:nvPr/>
          </p:nvSpPr>
          <p:spPr>
            <a:xfrm>
              <a:off x="2603778" y="5358945"/>
              <a:ext cx="2855442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="1">
                  <a:latin typeface="Calibri"/>
                  <a:cs typeface="Calibri"/>
                </a:rPr>
                <a:t>High Coupling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C77DE2-5E6A-D6E4-9C5B-F177DE6622FC}"/>
              </a:ext>
            </a:extLst>
          </p:cNvPr>
          <p:cNvGrpSpPr/>
          <p:nvPr/>
        </p:nvGrpSpPr>
        <p:grpSpPr>
          <a:xfrm>
            <a:off x="6022865" y="1927109"/>
            <a:ext cx="4894077" cy="3423384"/>
            <a:chOff x="5894076" y="2560320"/>
            <a:chExt cx="4894077" cy="342338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120781-60A0-711E-ED0F-D99742E040F3}"/>
                </a:ext>
              </a:extLst>
            </p:cNvPr>
            <p:cNvSpPr/>
            <p:nvPr/>
          </p:nvSpPr>
          <p:spPr>
            <a:xfrm>
              <a:off x="5894076" y="2560320"/>
              <a:ext cx="4833610" cy="33934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6E14854-5688-7624-6C7C-838D3597F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9196" y="2560322"/>
              <a:ext cx="4833611" cy="2608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5B79FE95-BCB8-FE8F-ED56-96DFB8353E0A}"/>
                </a:ext>
              </a:extLst>
            </p:cNvPr>
            <p:cNvSpPr txBox="1"/>
            <p:nvPr/>
          </p:nvSpPr>
          <p:spPr>
            <a:xfrm>
              <a:off x="7932712" y="5337373"/>
              <a:ext cx="2855441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b="1">
                  <a:latin typeface="Calibri"/>
                  <a:cs typeface="Calibri"/>
                </a:rPr>
                <a:t>Low Coupling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FC6A40E-808D-1AC7-2231-B2CCC5D2D4FA}"/>
              </a:ext>
            </a:extLst>
          </p:cNvPr>
          <p:cNvSpPr txBox="1"/>
          <p:nvPr/>
        </p:nvSpPr>
        <p:spPr>
          <a:xfrm>
            <a:off x="783329" y="5353085"/>
            <a:ext cx="5058145" cy="12557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400">
                <a:solidFill>
                  <a:srgbClr val="273239"/>
                </a:solidFill>
              </a:rPr>
              <a:t>High – strong interconnections where changes affect each other</a:t>
            </a:r>
            <a:endParaRPr lang="en-US" sz="2400"/>
          </a:p>
          <a:p>
            <a:pPr algn="l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03F90-21C0-FD49-22AD-561FAB48989C}"/>
              </a:ext>
            </a:extLst>
          </p:cNvPr>
          <p:cNvSpPr txBox="1"/>
          <p:nvPr/>
        </p:nvSpPr>
        <p:spPr>
          <a:xfrm>
            <a:off x="5945610" y="5471141"/>
            <a:ext cx="5047413" cy="8125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400">
                <a:solidFill>
                  <a:srgbClr val="273239"/>
                </a:solidFill>
              </a:rPr>
              <a:t>Low – isolation between modules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ED0E9B-C814-1D98-8232-66416DF86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AEAD-19E4-EEF5-DA10-AD432720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C1138-A774-E17F-76C5-6FF984BC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EFBB-5D55-4CBF-8868-6830F3D5A838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6E821-C4D7-0233-211F-A6A730F4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95B4-A365-124F-66CD-F96313FF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0811B-B50E-3E65-F8D2-0E81AC1CEFEC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/>
              <a:t>Shan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90DB37F-7EF3-177C-E1FF-0BD65DB57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921" y="1264772"/>
            <a:ext cx="8961002" cy="5076785"/>
          </a:xfrm>
        </p:spPr>
      </p:pic>
    </p:spTree>
    <p:extLst>
      <p:ext uri="{BB962C8B-B14F-4D97-AF65-F5344CB8AC3E}">
        <p14:creationId xmlns:p14="http://schemas.microsoft.com/office/powerpoint/2010/main" val="146096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F9765-CEAC-3A5A-3D67-4994D0F50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F41D-F0C7-95AB-1E87-F12F44F7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28AD-D76C-C758-F7CA-6015DACD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EFBB-5D55-4CBF-8868-6830F3D5A838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071EA-DC6C-B1C6-265E-0048EC20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5B855-B9FA-378E-CAB4-1FD5B2C3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69C52-2561-889B-8AAA-FCE8932C49A3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/>
              <a:t>Shan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B5FCC2-F4FA-5363-DF06-F134B91E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>
                <a:latin typeface="Nunito"/>
              </a:rPr>
              <a:t>No Coupling:</a:t>
            </a:r>
            <a:r>
              <a:rPr lang="en-US" sz="3600">
                <a:latin typeface="Nunito"/>
              </a:rPr>
              <a:t> </a:t>
            </a:r>
          </a:p>
          <a:p>
            <a:pPr marL="742950" lvl="1" indent="-514350">
              <a:buFont typeface="Courier New" panose="020B0604020202020204" pitchFamily="34" charset="0"/>
              <a:buChar char="o"/>
            </a:pPr>
            <a:r>
              <a:rPr lang="en-US" sz="2800">
                <a:latin typeface="Nunito"/>
              </a:rPr>
              <a:t>Modules work w/o direct communication</a:t>
            </a:r>
          </a:p>
          <a:p>
            <a:pPr marL="742950" lvl="1" indent="-514350">
              <a:buFont typeface="Courier New" panose="020B0604020202020204" pitchFamily="34" charset="0"/>
              <a:buChar char="o"/>
            </a:pPr>
            <a:r>
              <a:rPr lang="en-US" sz="2800">
                <a:latin typeface="Nunito"/>
              </a:rPr>
              <a:t>Ideal type of connection</a:t>
            </a:r>
          </a:p>
          <a:p>
            <a:pPr marL="742950" lvl="1" indent="-514350">
              <a:buFont typeface="Courier New" panose="020B0604020202020204" pitchFamily="34" charset="0"/>
              <a:buChar char="o"/>
            </a:pPr>
            <a:r>
              <a:rPr lang="en-US" sz="2800">
                <a:latin typeface="Nunito"/>
              </a:rPr>
              <a:t>Minimizes impact of changes</a:t>
            </a:r>
          </a:p>
          <a:p>
            <a:pPr>
              <a:buAutoNum type="arabicPeriod"/>
            </a:pPr>
            <a:endParaRPr lang="en-US" sz="320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415053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CB0F9D-8414-7AEB-2A9A-06C8DC5E1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A08E-2675-0DCA-B138-6C657E19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C57A-1264-B992-5BD7-F7596972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EFBB-5D55-4CBF-8868-6830F3D5A838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187F0-E2B4-94A1-F215-F11C848F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B2071-3BB7-4B99-71AD-834A30EC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5650A-9D08-B13B-5410-87894BD1730F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/>
              <a:t>Shan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75FFEE-DB20-A405-5CCA-D1E791ED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3600" b="1">
                <a:latin typeface="Nunito"/>
              </a:rPr>
              <a:t>Data Coupling:</a:t>
            </a:r>
            <a:r>
              <a:rPr lang="en-US" sz="3600">
                <a:latin typeface="Nunito"/>
              </a:rPr>
              <a:t> </a:t>
            </a:r>
          </a:p>
          <a:p>
            <a:pPr marL="742950" lvl="1" indent="-514350">
              <a:buFont typeface="Courier New" panose="020B0604020202020204" pitchFamily="34" charset="0"/>
              <a:buChar char="o"/>
            </a:pPr>
            <a:r>
              <a:rPr lang="en-US" sz="3000">
                <a:latin typeface="Nunito"/>
              </a:rPr>
              <a:t>Modules communicate by passing necessary data</a:t>
            </a:r>
          </a:p>
          <a:p>
            <a:pPr marL="742950" lvl="1" indent="-514350">
              <a:buFont typeface="Courier New" panose="020B0604020202020204" pitchFamily="34" charset="0"/>
              <a:buChar char="o"/>
            </a:pPr>
            <a:r>
              <a:rPr lang="en-US" sz="3000">
                <a:latin typeface="Nunito"/>
              </a:rPr>
              <a:t>Components are close to independent of each other</a:t>
            </a:r>
          </a:p>
          <a:p>
            <a:pPr marL="742950" lvl="1" indent="-514350">
              <a:buFont typeface="Courier New" panose="020B0604020202020204" pitchFamily="34" charset="0"/>
              <a:buChar char="o"/>
            </a:pPr>
            <a:r>
              <a:rPr lang="en-US" sz="3000">
                <a:latin typeface="Nunito"/>
              </a:rPr>
              <a:t>Loose</a:t>
            </a:r>
          </a:p>
          <a:p>
            <a:pPr>
              <a:buAutoNum type="arabicPeriod"/>
            </a:pPr>
            <a:endParaRPr lang="en-US" sz="320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02114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DF93AE-F18A-AD6D-44DF-9CAD3716B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7404-7BA1-5630-528E-E9EB7A6CB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E4CB9-BB87-A2DC-DC02-FDC32522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EFBB-5D55-4CBF-8868-6830F3D5A838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25F61-6CFE-C8ED-4447-1764C888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896DA-275E-A326-C543-47B2ECF6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20922-8172-C4A4-F95D-3E4292D0686C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/>
              <a:t>Shan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16D000-0FA3-EAEB-878B-FECECD4F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600" b="1">
                <a:latin typeface="Nunito"/>
              </a:rPr>
              <a:t>2. Stamp Coupling:</a:t>
            </a:r>
            <a:r>
              <a:rPr lang="en-US" sz="3600">
                <a:latin typeface="Nunito"/>
              </a:rPr>
              <a:t> </a:t>
            </a:r>
            <a:endParaRPr lang="en-US" sz="3600">
              <a:latin typeface="Neue Haas Grotesk Text Pro"/>
            </a:endParaRPr>
          </a:p>
          <a:p>
            <a:pPr marL="742950" lvl="1" indent="-514350">
              <a:buFont typeface="Courier New,monospace"/>
              <a:buChar char="o"/>
            </a:pPr>
            <a:r>
              <a:rPr lang="en-US" sz="2800">
                <a:latin typeface="Nunito"/>
              </a:rPr>
              <a:t>The complete data structure is passed from one module to another as a parameter and use parts</a:t>
            </a:r>
          </a:p>
          <a:p>
            <a:pPr marL="742950" lvl="1" indent="-514350">
              <a:buFont typeface="Courier New,monospace"/>
              <a:buChar char="o"/>
            </a:pPr>
            <a:r>
              <a:rPr lang="en-US" sz="2800">
                <a:latin typeface="Nunito"/>
              </a:rPr>
              <a:t>Changes to a structure can affect modules</a:t>
            </a:r>
          </a:p>
          <a:p>
            <a:pPr marL="0" indent="0">
              <a:buNone/>
            </a:pPr>
            <a:r>
              <a:rPr lang="en-US" sz="3600" b="1">
                <a:latin typeface="Nunito"/>
              </a:rPr>
              <a:t>3. Control Coupling:</a:t>
            </a:r>
            <a:r>
              <a:rPr lang="en-US" sz="3600">
                <a:latin typeface="Nunito"/>
              </a:rPr>
              <a:t> </a:t>
            </a:r>
            <a:endParaRPr lang="en-US" sz="3600"/>
          </a:p>
          <a:p>
            <a:pPr marL="742950" lvl="1" indent="-514350">
              <a:buFont typeface="Courier New,monospace" panose="020B0604020202020204" pitchFamily="34" charset="0"/>
              <a:buChar char="o"/>
            </a:pPr>
            <a:r>
              <a:rPr lang="en-US" sz="2800">
                <a:latin typeface="Nunito"/>
              </a:rPr>
              <a:t>One module controls another by passing control information</a:t>
            </a:r>
          </a:p>
          <a:p>
            <a:pPr marL="742950" lvl="1" indent="-514350">
              <a:buFont typeface="Courier New,monospace" panose="020B0604020202020204" pitchFamily="34" charset="0"/>
              <a:buChar char="o"/>
            </a:pPr>
            <a:r>
              <a:rPr lang="en-US" sz="2800">
                <a:latin typeface="Nunito"/>
              </a:rPr>
              <a:t>Ex. Sort function that takes comparison function as an argument</a:t>
            </a:r>
            <a:endParaRPr lang="en-US"/>
          </a:p>
          <a:p>
            <a:pPr marL="342900" indent="-342900">
              <a:buFont typeface="Courier New" panose="020B0604020202020204" pitchFamily="34" charset="0"/>
              <a:buChar char="o"/>
            </a:pPr>
            <a:endParaRPr lang="en-US" sz="3200">
              <a:latin typeface="Nunito"/>
            </a:endParaRPr>
          </a:p>
          <a:p>
            <a:pPr>
              <a:buFont typeface="Courier New" panose="020B0604020202020204" pitchFamily="34" charset="0"/>
              <a:buChar char="o"/>
            </a:pPr>
            <a:endParaRPr lang="en-US" sz="3200"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64223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4B79E0-676B-3433-BB6F-C8D750BD2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EA51-8833-A8C1-62F7-106D1A76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A559E-41B2-0978-A73F-515D65D2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b="1">
                <a:latin typeface="Nunito"/>
              </a:rPr>
              <a:t>4. External Coupling:</a:t>
            </a:r>
            <a:r>
              <a:rPr lang="en-US" sz="3600">
                <a:latin typeface="Nunito"/>
              </a:rPr>
              <a:t> </a:t>
            </a:r>
            <a:endParaRPr lang="en-US" sz="3600"/>
          </a:p>
          <a:p>
            <a:pPr marL="742950" lvl="1" indent="-514350">
              <a:buFont typeface="Courier New,monospace" panose="020B0604020202020204" pitchFamily="34" charset="0"/>
              <a:buChar char="o"/>
            </a:pPr>
            <a:r>
              <a:rPr lang="en-US" sz="2800">
                <a:latin typeface="Nunito"/>
              </a:rPr>
              <a:t>Modules communicate by exchanging data through external systems</a:t>
            </a:r>
          </a:p>
          <a:p>
            <a:pPr marL="742950" lvl="1" indent="-514350">
              <a:buFont typeface="Courier New,monospace" panose="020B0604020202020204" pitchFamily="34" charset="0"/>
              <a:buChar char="o"/>
            </a:pPr>
            <a:r>
              <a:rPr lang="en-US" sz="2800">
                <a:latin typeface="Nunito"/>
              </a:rPr>
              <a:t>Risky</a:t>
            </a:r>
          </a:p>
          <a:p>
            <a:pPr marL="0" indent="0">
              <a:buNone/>
            </a:pPr>
            <a:r>
              <a:rPr lang="en-US" sz="3600" b="1">
                <a:latin typeface="Nunito"/>
              </a:rPr>
              <a:t>5. Common Coupling:</a:t>
            </a:r>
            <a:r>
              <a:rPr lang="en-US" sz="3600">
                <a:latin typeface="Nunito"/>
              </a:rPr>
              <a:t> </a:t>
            </a:r>
          </a:p>
          <a:p>
            <a:pPr marL="742950" lvl="1" indent="-514350">
              <a:buFont typeface="Courier New,monospace"/>
              <a:buChar char="o"/>
            </a:pPr>
            <a:r>
              <a:rPr lang="en-US" sz="2800">
                <a:latin typeface="Nunito"/>
              </a:rPr>
              <a:t>Modules share same global data and resources</a:t>
            </a:r>
          </a:p>
          <a:p>
            <a:pPr marL="971550" lvl="2" indent="-285750">
              <a:buFont typeface="Wingdings,Sans-Serif"/>
              <a:buChar char="§"/>
            </a:pPr>
            <a:r>
              <a:rPr lang="en-US" sz="2600">
                <a:latin typeface="Nunito"/>
              </a:rPr>
              <a:t>Used and modified by different modules</a:t>
            </a:r>
          </a:p>
          <a:p>
            <a:pPr marL="742950" lvl="1" indent="-514350">
              <a:buFont typeface="Courier New,monospace"/>
              <a:buChar char="o"/>
            </a:pPr>
            <a:r>
              <a:rPr lang="en-US" sz="2800">
                <a:latin typeface="Nunito"/>
              </a:rPr>
              <a:t>Disadvantage: difficulty in reusing</a:t>
            </a:r>
          </a:p>
          <a:p>
            <a:pPr marL="228600" lvl="1" indent="0">
              <a:buNone/>
            </a:pPr>
            <a:endParaRPr lang="en-US" sz="2800">
              <a:latin typeface="Nunito"/>
            </a:endParaRPr>
          </a:p>
          <a:p>
            <a:pPr marL="457200" lvl="2" indent="0">
              <a:buNone/>
            </a:pPr>
            <a:endParaRPr lang="en-US" sz="2600">
              <a:latin typeface="Nunito"/>
            </a:endParaRPr>
          </a:p>
          <a:p>
            <a:pPr marL="228600" lvl="1" indent="0">
              <a:buNone/>
            </a:pPr>
            <a:endParaRPr lang="en-US" sz="2800">
              <a:latin typeface="Nunito"/>
            </a:endParaRPr>
          </a:p>
          <a:p>
            <a:pPr marL="342900" indent="-342900">
              <a:buFont typeface="Courier New,monospace" panose="020B0604020202020204" pitchFamily="34" charset="0"/>
              <a:buChar char="o"/>
            </a:pPr>
            <a:endParaRPr lang="en-US" sz="3200">
              <a:latin typeface="Nunito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sz="2800">
              <a:latin typeface="Nuni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1EDB-D483-7B39-8B3B-9933BB26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462C-0443-4718-8725-8DE035C7FED4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CE02-4DB6-B2C2-A4C6-879F4DFF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67A5-20D9-9D6F-8A73-0D651F12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0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4C359-B9C3-C37A-3EA9-B17C94C5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9FC7-0345-1448-172B-5AC8F758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00B46-EF49-F23E-B35F-64A7D448E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b="1">
                <a:latin typeface="Nunito"/>
              </a:rPr>
              <a:t>6. Content Coupling:</a:t>
            </a:r>
            <a:r>
              <a:rPr lang="en-US" sz="3600">
                <a:latin typeface="Nunito"/>
              </a:rPr>
              <a:t> </a:t>
            </a:r>
            <a:endParaRPr lang="en-US" sz="3600" b="1">
              <a:latin typeface="Nunito"/>
            </a:endParaRPr>
          </a:p>
          <a:p>
            <a:pPr marL="742950" lvl="1" indent="-514350">
              <a:buFont typeface="Courier New,monospace"/>
              <a:buChar char="o"/>
            </a:pPr>
            <a:r>
              <a:rPr lang="en-US" sz="2800">
                <a:latin typeface="Nunito"/>
              </a:rPr>
              <a:t>One module relies on or can modify the internal details of another module</a:t>
            </a:r>
          </a:p>
          <a:p>
            <a:pPr marL="742950" lvl="1" indent="-514350">
              <a:buFont typeface="Courier New,monospace"/>
              <a:buChar char="o"/>
            </a:pPr>
            <a:r>
              <a:rPr lang="en-US" sz="2800">
                <a:latin typeface="Nunito"/>
              </a:rPr>
              <a:t>Strongest coupling</a:t>
            </a:r>
          </a:p>
          <a:p>
            <a:pPr marL="742950" lvl="1" indent="-514350">
              <a:buFont typeface="Courier New,monospace"/>
              <a:buChar char="o"/>
            </a:pPr>
            <a:r>
              <a:rPr lang="en-US" sz="2800">
                <a:latin typeface="Nunito"/>
              </a:rPr>
              <a:t>Worst form, should be avoided due to high dependencies</a:t>
            </a:r>
          </a:p>
          <a:p>
            <a:pPr marL="0" indent="0">
              <a:buNone/>
            </a:pPr>
            <a:endParaRPr lang="en-US" sz="2400">
              <a:latin typeface="Nunito"/>
            </a:endParaRPr>
          </a:p>
          <a:p>
            <a:pPr marL="0" indent="0">
              <a:buNone/>
            </a:pPr>
            <a:endParaRPr lang="en-US" sz="2400">
              <a:latin typeface="Nunito"/>
            </a:endParaRPr>
          </a:p>
          <a:p>
            <a:endParaRPr lang="en-US">
              <a:latin typeface="Neue Haas Grotesk Text Pr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C0DD-EB97-25C7-39AF-6EE6AC5E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462C-0443-4718-8725-8DE035C7FED4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58C04-F92C-08D2-14D6-5DA8B4D4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61F7-5640-826F-AE42-C11520AA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4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5CD9C-6C74-D095-90DA-6E13BC6F4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4AB3-5660-6DE0-3D2F-84BDC6AE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C12A-D19C-6808-190D-E98591446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78810"/>
            <a:ext cx="3042761" cy="46305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Degree to which elements in a module belong together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4" name="Picture 3" descr="GRASP Principles: General Responsibility Assignment Software Patterns —  bool.dev">
            <a:extLst>
              <a:ext uri="{FF2B5EF4-FFF2-40B4-BE49-F238E27FC236}">
                <a16:creationId xmlns:a16="http://schemas.microsoft.com/office/drawing/2014/main" id="{40D01B20-1D1A-B3BA-38AD-AD0807B67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01" y="1559037"/>
            <a:ext cx="7480451" cy="5098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6A784-E2C3-F35A-EAE5-8AB6446CF9A2}"/>
              </a:ext>
            </a:extLst>
          </p:cNvPr>
          <p:cNvSpPr txBox="1"/>
          <p:nvPr/>
        </p:nvSpPr>
        <p:spPr>
          <a:xfrm>
            <a:off x="10650114" y="353696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0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308A7-0370-4E2A-38E8-53EFDAAAC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7559-B15C-7C9D-D257-9B0E8FEF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B80CC-92B8-07B8-74CE-2282A141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What: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Functionalities share significant similarities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Functions carry out a small number of related activities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Related functions are in the same source file or otherwise grouped together</a:t>
            </a:r>
          </a:p>
          <a:p>
            <a:r>
              <a:rPr lang="en-US" sz="3200">
                <a:solidFill>
                  <a:schemeClr val="bg1"/>
                </a:solidFill>
              </a:rPr>
              <a:t>Why: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Improved maintainability and reuse of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F6964-801B-5576-47E0-90BEC32C2C08}"/>
              </a:ext>
            </a:extLst>
          </p:cNvPr>
          <p:cNvSpPr txBox="1"/>
          <p:nvPr/>
        </p:nvSpPr>
        <p:spPr>
          <a:xfrm>
            <a:off x="10650114" y="353696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0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1104-9A16-5F4E-436F-16148FC61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 a Gantt Chart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FD0A-1513-920C-03D5-02F1FD8BE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>
                <a:solidFill>
                  <a:schemeClr val="bg1"/>
                </a:solidFill>
              </a:rPr>
              <a:t>Oxford Dictionary definition:</a:t>
            </a: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“a</a:t>
            </a:r>
            <a:r>
              <a:rPr lang="en-US" sz="2400">
                <a:solidFill>
                  <a:schemeClr val="bg1"/>
                </a:solidFill>
              </a:rPr>
              <a:t> chart in which a series of horizontal lines shows the amount of work done or production completed in certain periods of time in relation to the amount planned for those periods.”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</a:rPr>
              <a:t>Main Goals</a:t>
            </a: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Track</a:t>
            </a:r>
            <a:r>
              <a:rPr lang="en-US" sz="2400">
                <a:solidFill>
                  <a:schemeClr val="bg1"/>
                </a:solidFill>
              </a:rPr>
              <a:t> Time</a:t>
            </a: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Plan</a:t>
            </a:r>
            <a:r>
              <a:rPr lang="en-US" sz="2400">
                <a:solidFill>
                  <a:schemeClr val="bg1"/>
                </a:solidFill>
              </a:rPr>
              <a:t> Tasks</a:t>
            </a: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Monitor</a:t>
            </a:r>
            <a:r>
              <a:rPr lang="en-US" sz="2400">
                <a:solidFill>
                  <a:schemeClr val="bg1"/>
                </a:solidFill>
              </a:rPr>
              <a:t> Future Tasks</a:t>
            </a: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Prioritize</a:t>
            </a:r>
            <a:r>
              <a:rPr lang="en-US" sz="2400">
                <a:solidFill>
                  <a:schemeClr val="bg1"/>
                </a:solidFill>
              </a:rPr>
              <a:t> tasks </a:t>
            </a:r>
            <a:br>
              <a:rPr lang="en-US" sz="2400"/>
            </a:br>
            <a:endParaRPr lang="en-US" sz="2400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86E71-1F24-FB9D-524D-9F43415E8487}"/>
              </a:ext>
            </a:extLst>
          </p:cNvPr>
          <p:cNvSpPr txBox="1"/>
          <p:nvPr/>
        </p:nvSpPr>
        <p:spPr>
          <a:xfrm>
            <a:off x="10154355" y="6220178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Benton </a:t>
            </a:r>
          </a:p>
        </p:txBody>
      </p:sp>
    </p:spTree>
    <p:extLst>
      <p:ext uri="{BB962C8B-B14F-4D97-AF65-F5344CB8AC3E}">
        <p14:creationId xmlns:p14="http://schemas.microsoft.com/office/powerpoint/2010/main" val="1447332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216A-8CE1-27ED-BEAF-86310063D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DB13-0D4B-7D5C-2148-FAB7EA1B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CA319-870C-CB44-9BF8-1376BEA4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Coincidental Cohesion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Functions share nothing in common besides being near each other</a:t>
            </a:r>
          </a:p>
          <a:p>
            <a:r>
              <a:rPr lang="en-US" sz="3200">
                <a:solidFill>
                  <a:schemeClr val="bg1"/>
                </a:solidFill>
              </a:rPr>
              <a:t>Logical Cohesion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Functions perform similar operations logically, despite having different underlying operations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200">
                <a:solidFill>
                  <a:schemeClr val="bg1"/>
                </a:solidFill>
              </a:rPr>
              <a:t>Ex: Mouse and keyboard input in an </a:t>
            </a:r>
            <a:r>
              <a:rPr lang="en-US" sz="2200" err="1">
                <a:solidFill>
                  <a:schemeClr val="bg1"/>
                </a:solidFill>
              </a:rPr>
              <a:t>InputHandler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3C5F2-F83D-1B91-249F-047C2A490DDD}"/>
              </a:ext>
            </a:extLst>
          </p:cNvPr>
          <p:cNvSpPr txBox="1"/>
          <p:nvPr/>
        </p:nvSpPr>
        <p:spPr>
          <a:xfrm>
            <a:off x="10650114" y="353696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2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27C1E-0287-FEAF-351B-5E092C60E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782B-8557-843D-AE69-947398CF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2F13-40ED-CCE7-38F4-E5D483EA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Temporal Cohesion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Functions are called at the same or closely grouped times</a:t>
            </a:r>
          </a:p>
          <a:p>
            <a:r>
              <a:rPr lang="en-US" sz="3200">
                <a:solidFill>
                  <a:schemeClr val="bg1"/>
                </a:solidFill>
              </a:rPr>
              <a:t>Procedural Cohesion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Functions are called one after another in a fixed sequence</a:t>
            </a:r>
          </a:p>
          <a:p>
            <a:r>
              <a:rPr lang="en-US" sz="3200">
                <a:solidFill>
                  <a:schemeClr val="bg1"/>
                </a:solidFill>
              </a:rPr>
              <a:t>Informational Cohesion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Functions operate on the same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07F6F-4727-3928-F92C-474BD6317D44}"/>
              </a:ext>
            </a:extLst>
          </p:cNvPr>
          <p:cNvSpPr txBox="1"/>
          <p:nvPr/>
        </p:nvSpPr>
        <p:spPr>
          <a:xfrm>
            <a:off x="10650114" y="353696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6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FCC97-DE88-DE93-C001-84AB47A0D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F8E3-6664-2ACE-BC39-E08E8A46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B8BE-2F01-A296-EA64-980D0F30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Sequential Cohesion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Output from one function is chained to input in the next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Related to Procedural Cohesion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3400">
                <a:solidFill>
                  <a:schemeClr val="bg1"/>
                </a:solidFill>
              </a:rPr>
              <a:t>Functional Cohesion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Functions all contribute to a single well-defined task handled by the entire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6970E-A27E-EA6F-FACD-F27BCA43BBE3}"/>
              </a:ext>
            </a:extLst>
          </p:cNvPr>
          <p:cNvSpPr txBox="1"/>
          <p:nvPr/>
        </p:nvSpPr>
        <p:spPr>
          <a:xfrm>
            <a:off x="10650114" y="353696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50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73F1-9E14-FF00-E69C-F968A2DC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3560-7EE3-FFA8-BAAE-75DE09173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86778"/>
            <a:ext cx="10653579" cy="427752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5400">
                <a:solidFill>
                  <a:srgbClr val="FF0000"/>
                </a:solidFill>
              </a:rPr>
              <a:t>G</a:t>
            </a:r>
            <a:r>
              <a:rPr lang="en-US" sz="5400">
                <a:solidFill>
                  <a:schemeClr val="bg1"/>
                </a:solidFill>
              </a:rPr>
              <a:t>eneral</a:t>
            </a:r>
          </a:p>
          <a:p>
            <a:pPr marL="0" indent="0">
              <a:buNone/>
            </a:pPr>
            <a:r>
              <a:rPr lang="en-US" sz="5400">
                <a:solidFill>
                  <a:srgbClr val="FF0000"/>
                </a:solidFill>
              </a:rPr>
              <a:t>R</a:t>
            </a:r>
            <a:r>
              <a:rPr lang="en-US" sz="5400">
                <a:solidFill>
                  <a:schemeClr val="bg1"/>
                </a:solidFill>
              </a:rPr>
              <a:t>esponsibility</a:t>
            </a:r>
          </a:p>
          <a:p>
            <a:pPr marL="0" indent="0">
              <a:buNone/>
            </a:pPr>
            <a:r>
              <a:rPr lang="en-US" sz="5400">
                <a:solidFill>
                  <a:srgbClr val="FF0000"/>
                </a:solidFill>
              </a:rPr>
              <a:t>A</a:t>
            </a:r>
            <a:r>
              <a:rPr lang="en-US" sz="5400">
                <a:solidFill>
                  <a:schemeClr val="bg1"/>
                </a:solidFill>
              </a:rPr>
              <a:t>ssignment</a:t>
            </a:r>
          </a:p>
          <a:p>
            <a:pPr marL="0" indent="0">
              <a:buNone/>
            </a:pPr>
            <a:r>
              <a:rPr lang="en-US" sz="5400">
                <a:solidFill>
                  <a:srgbClr val="FF0000"/>
                </a:solidFill>
              </a:rPr>
              <a:t>S</a:t>
            </a:r>
            <a:r>
              <a:rPr lang="en-US" sz="5400">
                <a:solidFill>
                  <a:schemeClr val="bg1"/>
                </a:solidFill>
              </a:rPr>
              <a:t>oftware</a:t>
            </a:r>
          </a:p>
          <a:p>
            <a:pPr marL="0" indent="0">
              <a:buNone/>
            </a:pPr>
            <a:r>
              <a:rPr lang="en-US" sz="5400">
                <a:solidFill>
                  <a:srgbClr val="FF0000"/>
                </a:solidFill>
              </a:rPr>
              <a:t>P</a:t>
            </a:r>
            <a:r>
              <a:rPr lang="en-US" sz="5400">
                <a:solidFill>
                  <a:schemeClr val="bg1"/>
                </a:solidFill>
              </a:rPr>
              <a:t>atterns</a:t>
            </a:r>
          </a:p>
        </p:txBody>
      </p:sp>
    </p:spTree>
    <p:extLst>
      <p:ext uri="{BB962C8B-B14F-4D97-AF65-F5344CB8AC3E}">
        <p14:creationId xmlns:p14="http://schemas.microsoft.com/office/powerpoint/2010/main" val="890123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87D0-B908-E3C4-F50B-02625817F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91" y="392057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Patterns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7096-D044-10D0-C3F9-8A438F89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48" y="1322418"/>
            <a:ext cx="11047562" cy="517509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3300">
                <a:solidFill>
                  <a:schemeClr val="bg1"/>
                </a:solidFill>
              </a:rPr>
              <a:t>Each GRASP pattern comes with: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Discussion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Contradiction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Benefits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Related Patterns or principles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300" u="sng">
                <a:solidFill>
                  <a:schemeClr val="bg1"/>
                </a:solidFill>
              </a:rPr>
              <a:t>Some key notes about these GRASP patterns: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These patterns provide advice on </a:t>
            </a:r>
            <a:r>
              <a:rPr lang="en-US" b="1">
                <a:solidFill>
                  <a:schemeClr val="bg1"/>
                </a:solidFill>
              </a:rPr>
              <a:t>assignment </a:t>
            </a:r>
            <a:r>
              <a:rPr lang="en-US">
                <a:solidFill>
                  <a:schemeClr val="bg1"/>
                </a:solidFill>
              </a:rPr>
              <a:t>and </a:t>
            </a:r>
            <a:r>
              <a:rPr lang="en-US" b="1">
                <a:solidFill>
                  <a:schemeClr val="bg1"/>
                </a:solidFill>
              </a:rPr>
              <a:t>responsibilities 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Patterns may conflict each other in advice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So we must use best judgment when applying certain/multiple patterns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The extra sections will help us with this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This work is not mechanical!</a:t>
            </a:r>
          </a:p>
        </p:txBody>
      </p:sp>
    </p:spTree>
    <p:extLst>
      <p:ext uri="{BB962C8B-B14F-4D97-AF65-F5344CB8AC3E}">
        <p14:creationId xmlns:p14="http://schemas.microsoft.com/office/powerpoint/2010/main" val="3467940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59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6027C3-1180-DBDD-2A27-6B739CDB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D31D-4A87-F6F1-2173-BC09C30A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Pattern - Information Expert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BE26-7105-8D1E-B23E-333E7892C6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ACB62-770A-4613-7219-9007A56F8689}"/>
              </a:ext>
            </a:extLst>
          </p:cNvPr>
          <p:cNvSpPr txBox="1"/>
          <p:nvPr/>
        </p:nvSpPr>
        <p:spPr>
          <a:xfrm>
            <a:off x="610131" y="2457497"/>
            <a:ext cx="574646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"Assign a responsibility to the class that has the necessary information to fulfill it, promoting high cohesion and minimizing coupling" 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High Coupling – Interdependence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High Cohesion – Independence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The Information Expert pattern avoids the issue within the triangle factory.</a:t>
            </a:r>
          </a:p>
        </p:txBody>
      </p:sp>
      <p:pic>
        <p:nvPicPr>
          <p:cNvPr id="6" name="Picture 5" descr="I really love the Triangle Factory - YouTube">
            <a:extLst>
              <a:ext uri="{FF2B5EF4-FFF2-40B4-BE49-F238E27FC236}">
                <a16:creationId xmlns:a16="http://schemas.microsoft.com/office/drawing/2014/main" id="{C742747C-143E-5DAC-BE3B-5ED35334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353" y="2242934"/>
            <a:ext cx="5510071" cy="3104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9B5FF8-DEF2-A70C-3372-BE86CBED6D90}"/>
              </a:ext>
            </a:extLst>
          </p:cNvPr>
          <p:cNvSpPr txBox="1"/>
          <p:nvPr/>
        </p:nvSpPr>
        <p:spPr>
          <a:xfrm>
            <a:off x="10650114" y="353696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Zach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5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59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8E4B-00C7-1DD8-BDEF-A762A772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Information Expert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7B3C3-0BC5-431F-FB33-76BAFDFE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Question – What is a General principle of assigning responsibilities to objects?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Solution – Assign responsibilities to an "Expert Class" which is a class with the information to complete the task.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Don't assign circle creation to the </a:t>
            </a:r>
            <a:r>
              <a:rPr lang="en-US" err="1">
                <a:solidFill>
                  <a:schemeClr val="bg1"/>
                </a:solidFill>
              </a:rPr>
              <a:t>TriangleFactory</a:t>
            </a:r>
            <a:r>
              <a:rPr lang="en-US">
                <a:solidFill>
                  <a:schemeClr val="bg1"/>
                </a:solidFill>
              </a:rPr>
              <a:t> class.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A10A7-C045-F9A0-CDCA-EFC51F584416}"/>
              </a:ext>
            </a:extLst>
          </p:cNvPr>
          <p:cNvSpPr txBox="1"/>
          <p:nvPr/>
        </p:nvSpPr>
        <p:spPr>
          <a:xfrm>
            <a:off x="10650114" y="353696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Zach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18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59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4D140C-1D14-5459-56D4-DD5FAA7A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91DA-DEC1-BB3B-EC2D-504F8C5D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Information Expert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84760-24BD-D1B5-30D1-F4828728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 Benefits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Encapsulates data well</a:t>
            </a:r>
          </a:p>
          <a:p>
            <a:pPr lvl="1"/>
            <a:r>
              <a:rPr lang="en-US" sz="2000">
                <a:solidFill>
                  <a:schemeClr val="bg1"/>
                </a:solidFill>
              </a:rPr>
              <a:t>Class behavior is spread across smaller lightweight classes</a:t>
            </a:r>
          </a:p>
          <a:p>
            <a:pPr lvl="1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>
                <a:solidFill>
                  <a:schemeClr val="bg1"/>
                </a:solidFill>
              </a:rPr>
              <a:t>Detriments</a:t>
            </a:r>
          </a:p>
          <a:p>
            <a:pPr marL="514350" indent="-285750"/>
            <a:r>
              <a:rPr lang="en-US" i="1">
                <a:solidFill>
                  <a:schemeClr val="bg1"/>
                </a:solidFill>
              </a:rPr>
              <a:t>Can </a:t>
            </a:r>
            <a:r>
              <a:rPr lang="en-US">
                <a:solidFill>
                  <a:schemeClr val="bg1"/>
                </a:solidFill>
              </a:rPr>
              <a:t>lower cohesion by adding responsibility to a class </a:t>
            </a:r>
          </a:p>
          <a:p>
            <a:pPr marL="514350" indent="-285750"/>
            <a:r>
              <a:rPr lang="en-US" i="1">
                <a:solidFill>
                  <a:schemeClr val="bg1"/>
                </a:solidFill>
              </a:rPr>
              <a:t>Can </a:t>
            </a:r>
            <a:r>
              <a:rPr lang="en-US">
                <a:solidFill>
                  <a:schemeClr val="bg1"/>
                </a:solidFill>
              </a:rPr>
              <a:t>raise coupling if the added responsibility requires communication with a separate module</a:t>
            </a:r>
          </a:p>
          <a:p>
            <a:pPr marL="457200" lvl="1" indent="0">
              <a:buNone/>
            </a:pPr>
            <a:r>
              <a:rPr lang="en-US" sz="2000">
                <a:solidFill>
                  <a:schemeClr val="bg1"/>
                </a:solidFill>
              </a:rPr>
              <a:t> </a:t>
            </a:r>
          </a:p>
          <a:p>
            <a:pPr>
              <a:buNone/>
            </a:pPr>
            <a:r>
              <a:rPr lang="en-US" sz="2200">
                <a:solidFill>
                  <a:schemeClr val="bg1"/>
                </a:solidFill>
              </a:rPr>
              <a:t>Varying levels of coupling and cohesion aren't inherently bad, but consider how it should be used given your context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A6681-95F8-E032-5B9A-40E8576C1C39}"/>
              </a:ext>
            </a:extLst>
          </p:cNvPr>
          <p:cNvSpPr txBox="1"/>
          <p:nvPr/>
        </p:nvSpPr>
        <p:spPr>
          <a:xfrm>
            <a:off x="10650114" y="353696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Zach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0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1D63-EA2D-4685-BA96-379BA3A5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Information Expert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4C684-184C-3209-B889-0F042C9A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How to implement</a:t>
            </a:r>
          </a:p>
          <a:p>
            <a:r>
              <a:rPr lang="en-US">
                <a:solidFill>
                  <a:schemeClr val="bg1"/>
                </a:solidFill>
              </a:rPr>
              <a:t>Use private methods and variables</a:t>
            </a:r>
          </a:p>
          <a:p>
            <a:r>
              <a:rPr lang="en-US">
                <a:solidFill>
                  <a:schemeClr val="bg1"/>
                </a:solidFill>
              </a:rPr>
              <a:t>Reduce data sharing between different modules (when applicable)</a:t>
            </a:r>
          </a:p>
          <a:p>
            <a:r>
              <a:rPr lang="en-US">
                <a:solidFill>
                  <a:schemeClr val="bg1"/>
                </a:solidFill>
              </a:rPr>
              <a:t>Approach coding with these principles in mind;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With a task in mind, will this lower coupling, or raise it?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It's much easier to start with principles in mind than to fix conflicts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B08B-712D-B279-C75D-2FD93080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A7CC5-6118-482E-9EE7-C9C4AD848B1C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38A1-96FA-96BA-707C-9E7C1E35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1B98-B25F-EF3C-577C-9379E033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07B22-E8E1-06A6-2EF4-1FFDFF9BF9AE}"/>
              </a:ext>
            </a:extLst>
          </p:cNvPr>
          <p:cNvSpPr txBox="1"/>
          <p:nvPr/>
        </p:nvSpPr>
        <p:spPr>
          <a:xfrm>
            <a:off x="10650114" y="353696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Zach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0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886B-5FA4-5B02-9EBF-F15BC855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Information Expert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B972-6664-AE80-A100-30BDF1ED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38" y="1542975"/>
            <a:ext cx="6135771" cy="4634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// ❌ Factory has too much responsibility</a:t>
            </a:r>
            <a:endParaRPr 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class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ShapeFactory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 {</a:t>
            </a:r>
            <a:endParaRPr 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 public static Object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createShape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(String type, double... dimensions) {</a:t>
            </a:r>
            <a:endParaRPr 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 if (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type.equalsIgnoreCase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("triangle")) {</a:t>
            </a:r>
            <a:endParaRPr 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     return new Triangle(dimensions[0], dimensions[1]);</a:t>
            </a:r>
            <a:endParaRPr 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 } else if (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type.equalsIgnoreCase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("circle")) {</a:t>
            </a:r>
            <a:endParaRPr 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     return new Circle(dimensions[0]);</a:t>
            </a:r>
            <a:endParaRPr 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 } else {</a:t>
            </a:r>
            <a:endParaRPr 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     throw new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IllegalArgumentException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("Unknown shape type");</a:t>
            </a:r>
            <a:endParaRPr 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 }</a:t>
            </a:r>
            <a:endParaRPr 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 }</a:t>
            </a:r>
            <a:endParaRPr lang="en-US" sz="12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}</a:t>
            </a:r>
            <a:endParaRPr lang="en-US" sz="1200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FE405-D7A2-D8A5-BEC9-39F7BD50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BD44-3483-4CBF-81A1-0485FA7FD8FC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2396D-3643-C7A7-F806-E98045BB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7054-CFA1-1BDA-2E91-D2AC1886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29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2871ED-9120-4816-85C2-0FC4DC0E71EE}"/>
              </a:ext>
            </a:extLst>
          </p:cNvPr>
          <p:cNvSpPr txBox="1">
            <a:spLocks/>
          </p:cNvSpPr>
          <p:nvPr/>
        </p:nvSpPr>
        <p:spPr>
          <a:xfrm>
            <a:off x="5943521" y="1821984"/>
            <a:ext cx="6135771" cy="46343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// ✅ The factory now delegates responsibility to the expert classes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class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ShapeFactory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 {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 public static Shape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createShape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(String type, double... dimensions) {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 switch (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type.toLowerCase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()) {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     case "triangle":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         return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Triangle.create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(dimensions[0], dimensions[1]);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     case "circle":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         return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Circle.create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(dimensions[0]);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     default: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         throw new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IllegalArgumentException</a:t>
            </a: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("Unknown shape type");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     }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    }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200">
                <a:solidFill>
                  <a:schemeClr val="bg1"/>
                </a:solidFill>
                <a:ea typeface="+mn-lt"/>
                <a:cs typeface="+mn-lt"/>
              </a:rPr>
              <a:t>}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200">
              <a:solidFill>
                <a:schemeClr val="bg1"/>
              </a:solidFill>
            </a:endParaRPr>
          </a:p>
          <a:p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8B316-4C99-B9A8-8655-A9A342A367CA}"/>
              </a:ext>
            </a:extLst>
          </p:cNvPr>
          <p:cNvSpPr txBox="1"/>
          <p:nvPr/>
        </p:nvSpPr>
        <p:spPr>
          <a:xfrm>
            <a:off x="10650114" y="353696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Zach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5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3E6F7-3297-7BEF-7B2F-8B253DA0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Why use a Gantt Chart?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F82B-F15C-B748-4D2B-36AA3556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600">
                <a:solidFill>
                  <a:schemeClr val="bg1"/>
                </a:solidFill>
              </a:rPr>
              <a:t>Time Management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err="1">
                <a:solidFill>
                  <a:schemeClr val="bg1"/>
                </a:solidFill>
              </a:rPr>
              <a:t>Allows</a:t>
            </a:r>
            <a:r>
              <a:rPr lang="en-US">
                <a:solidFill>
                  <a:schemeClr val="bg1"/>
                </a:solidFill>
                <a:latin typeface="Neue Haas Grotesk Text Pro"/>
              </a:rPr>
              <a:t> you to </a:t>
            </a:r>
            <a:r>
              <a:rPr lang="en-US">
                <a:solidFill>
                  <a:schemeClr val="bg1"/>
                </a:solidFill>
              </a:rPr>
              <a:t>track out and prioritize certain tasks for yourself and teammates. </a:t>
            </a:r>
          </a:p>
          <a:p>
            <a:pPr>
              <a:buNone/>
            </a:pPr>
            <a:r>
              <a:rPr lang="en-US" sz="3600">
                <a:solidFill>
                  <a:schemeClr val="bg1"/>
                </a:solidFill>
              </a:rPr>
              <a:t>Organization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>
                <a:solidFill>
                  <a:schemeClr val="bg1"/>
                </a:solidFill>
              </a:rPr>
              <a:t>A</a:t>
            </a:r>
            <a:r>
              <a:rPr lang="en-US">
                <a:solidFill>
                  <a:schemeClr val="bg1"/>
                </a:solidFill>
                <a:latin typeface="Aptos"/>
              </a:rPr>
              <a:t> clean and organized way for you and your team to rank tasks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600">
                <a:solidFill>
                  <a:schemeClr val="bg1"/>
                </a:solidFill>
                <a:latin typeface="Aptos"/>
              </a:rPr>
              <a:t>Communication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err="1">
                <a:solidFill>
                  <a:schemeClr val="bg1"/>
                </a:solidFill>
              </a:rPr>
              <a:t>All</a:t>
            </a:r>
            <a:r>
              <a:rPr lang="en-US">
                <a:solidFill>
                  <a:schemeClr val="bg1"/>
                </a:solidFill>
                <a:latin typeface="Aptos"/>
              </a:rPr>
              <a:t> teammates have access to the chart allowing for straightforward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  <a:latin typeface="Aptos"/>
              </a:rPr>
              <a:t>communication</a:t>
            </a:r>
            <a:r>
              <a:rPr lang="en-US">
                <a:solidFill>
                  <a:schemeClr val="bg1"/>
                </a:solidFill>
              </a:rPr>
              <a:t> of expectations</a:t>
            </a:r>
          </a:p>
          <a:p>
            <a:pPr>
              <a:buNone/>
            </a:pPr>
            <a:endParaRPr lang="en-US" sz="3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CC576-00C1-1476-6AF6-90AF0312B6A6}"/>
              </a:ext>
            </a:extLst>
          </p:cNvPr>
          <p:cNvSpPr txBox="1"/>
          <p:nvPr/>
        </p:nvSpPr>
        <p:spPr>
          <a:xfrm>
            <a:off x="10154355" y="6220178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Benton </a:t>
            </a:r>
          </a:p>
        </p:txBody>
      </p:sp>
    </p:spTree>
    <p:extLst>
      <p:ext uri="{BB962C8B-B14F-4D97-AF65-F5344CB8AC3E}">
        <p14:creationId xmlns:p14="http://schemas.microsoft.com/office/powerpoint/2010/main" val="2428342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D5DE-CDCB-1344-CEB1-28D96F54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GRASP Information Expert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Content Placeholder 6" descr="DoctorDueDiligence on X: &quot;Triangle factory meme format is my favorite of  2024 so far https://t.co/jGP0haq4kd&quot; / X">
            <a:extLst>
              <a:ext uri="{FF2B5EF4-FFF2-40B4-BE49-F238E27FC236}">
                <a16:creationId xmlns:a16="http://schemas.microsoft.com/office/drawing/2014/main" id="{D1D3A10E-616C-E383-60C7-746612073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170" y="2518728"/>
            <a:ext cx="5629882" cy="31905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201BD-E3A0-9AB1-329F-EA3F1F17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F4404-9CDE-4B7C-B051-4ECC7A6B1ADB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D90B-1F4B-F7AF-97A8-D6D86F0D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6C2B9-9840-0BF3-2B83-3A13C4BE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E59057-EABA-1143-1FF5-5862F54CDDCA}"/>
              </a:ext>
            </a:extLst>
          </p:cNvPr>
          <p:cNvSpPr txBox="1"/>
          <p:nvPr/>
        </p:nvSpPr>
        <p:spPr>
          <a:xfrm>
            <a:off x="850900" y="1955799"/>
            <a:ext cx="4826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Don’t put your group through this: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97BD6E-6A24-9AE7-5ABF-173299786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770" y="2520632"/>
            <a:ext cx="4544060" cy="31883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AD7B5-60BA-49E0-49AD-AE02AA3CB3C4}"/>
              </a:ext>
            </a:extLst>
          </p:cNvPr>
          <p:cNvSpPr txBox="1"/>
          <p:nvPr/>
        </p:nvSpPr>
        <p:spPr>
          <a:xfrm>
            <a:off x="10650114" y="353696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Zach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03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E0C9-9F1A-5D86-1446-71B9B1D8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Pattern – The Creator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FF372-1D95-32B4-AFA0-04C3FE451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1453284"/>
            <a:ext cx="8181811" cy="23951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Problem "The Creator" Addresses: Who is able/allowed to create a new instance of some class.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Example: Who's responsible for creating "</a:t>
            </a:r>
            <a:r>
              <a:rPr lang="en-US" err="1">
                <a:solidFill>
                  <a:schemeClr val="bg1"/>
                </a:solidFill>
              </a:rPr>
              <a:t>SalesLineItem</a:t>
            </a:r>
            <a:r>
              <a:rPr lang="en-US">
                <a:solidFill>
                  <a:schemeClr val="bg1"/>
                </a:solidFill>
              </a:rPr>
              <a:t>" class?</a:t>
            </a:r>
          </a:p>
        </p:txBody>
      </p:sp>
      <p:pic>
        <p:nvPicPr>
          <p:cNvPr id="4" name="Picture 3" descr="A black screen with white labels&#10;&#10;AI-generated content may be incorrect.">
            <a:extLst>
              <a:ext uri="{FF2B5EF4-FFF2-40B4-BE49-F238E27FC236}">
                <a16:creationId xmlns:a16="http://schemas.microsoft.com/office/drawing/2014/main" id="{F0C8E8F8-2091-96D2-90B2-19E4475A8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85" y="652886"/>
            <a:ext cx="3653000" cy="2687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60BAD-19C6-BF33-58D6-CC27DAA67E8D}"/>
              </a:ext>
            </a:extLst>
          </p:cNvPr>
          <p:cNvSpPr txBox="1"/>
          <p:nvPr/>
        </p:nvSpPr>
        <p:spPr>
          <a:xfrm>
            <a:off x="481087" y="3723190"/>
            <a:ext cx="909577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In OO programming the creation of objects is the one of the most common activities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So the need for "The Creator" is evident. The specific aims of the creator are to achieve: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</a:rPr>
              <a:t>Low coupling 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</a:rPr>
              <a:t>Increased clarity 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</a:rPr>
              <a:t>Increased encapsulation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</a:rPr>
              <a:t>Increased reusability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672DC-7663-3CF5-9C27-BE8B5B681176}"/>
              </a:ext>
            </a:extLst>
          </p:cNvPr>
          <p:cNvSpPr txBox="1"/>
          <p:nvPr/>
        </p:nvSpPr>
        <p:spPr>
          <a:xfrm>
            <a:off x="10154355" y="6220178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Benton </a:t>
            </a:r>
          </a:p>
        </p:txBody>
      </p:sp>
    </p:spTree>
    <p:extLst>
      <p:ext uri="{BB962C8B-B14F-4D97-AF65-F5344CB8AC3E}">
        <p14:creationId xmlns:p14="http://schemas.microsoft.com/office/powerpoint/2010/main" val="3204019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6F85-93E0-FEF2-2691-1ED48247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899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Creator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06137-EE3B-F62E-E4F8-2AE81E17D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6"/>
            <a:ext cx="10515600" cy="49983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500">
                <a:solidFill>
                  <a:schemeClr val="bg1"/>
                </a:solidFill>
              </a:rPr>
              <a:t>Problem: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Who's responsible for creating a new instance of some class?</a:t>
            </a:r>
          </a:p>
          <a:p>
            <a:pPr marL="457200" indent="-457200"/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500">
                <a:solidFill>
                  <a:schemeClr val="bg1"/>
                </a:solidFill>
              </a:rPr>
              <a:t>Solution</a:t>
            </a:r>
            <a:r>
              <a:rPr lang="en-US">
                <a:solidFill>
                  <a:schemeClr val="bg1"/>
                </a:solidFill>
              </a:rPr>
              <a:t>: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Assign class B the responsibility to create an instance of class A if </a:t>
            </a:r>
            <a:r>
              <a:rPr lang="en-US" b="1">
                <a:solidFill>
                  <a:schemeClr val="bg1"/>
                </a:solidFill>
              </a:rPr>
              <a:t>AT LEAST ONE</a:t>
            </a:r>
            <a:r>
              <a:rPr lang="en-US">
                <a:solidFill>
                  <a:schemeClr val="bg1"/>
                </a:solidFill>
              </a:rPr>
              <a:t> of these is true: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B "contains" or compositely aggregates A.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B records A 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B closely uses A 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B has initializing data for A (</a:t>
            </a:r>
            <a:r>
              <a:rPr lang="en-US" i="1">
                <a:solidFill>
                  <a:schemeClr val="bg1"/>
                </a:solidFill>
              </a:rPr>
              <a:t>i.e.</a:t>
            </a:r>
            <a:r>
              <a:rPr lang="en-US">
                <a:solidFill>
                  <a:schemeClr val="bg1"/>
                </a:solidFill>
              </a:rPr>
              <a:t>, B is and </a:t>
            </a:r>
            <a:r>
              <a:rPr lang="en-US" i="1">
                <a:solidFill>
                  <a:schemeClr val="bg1"/>
                </a:solidFill>
              </a:rPr>
              <a:t>Expert </a:t>
            </a:r>
            <a:r>
              <a:rPr lang="en-US">
                <a:solidFill>
                  <a:schemeClr val="bg1"/>
                </a:solidFill>
              </a:rPr>
              <a:t>with respect to creating 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4A7CE-A63B-7B31-7420-C4675CA0F95A}"/>
              </a:ext>
            </a:extLst>
          </p:cNvPr>
          <p:cNvSpPr txBox="1"/>
          <p:nvPr/>
        </p:nvSpPr>
        <p:spPr>
          <a:xfrm>
            <a:off x="10154355" y="6220178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Benton </a:t>
            </a:r>
          </a:p>
        </p:txBody>
      </p:sp>
    </p:spTree>
    <p:extLst>
      <p:ext uri="{BB962C8B-B14F-4D97-AF65-F5344CB8AC3E}">
        <p14:creationId xmlns:p14="http://schemas.microsoft.com/office/powerpoint/2010/main" val="2412106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84F9-3DB5-7369-A978-B1A921F8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071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Creator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733D-EA1A-525E-C458-31399755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38" y="1336796"/>
            <a:ext cx="11047562" cy="5300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Discussion: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Intent is to support </a:t>
            </a:r>
            <a:r>
              <a:rPr lang="en-US" b="1">
                <a:solidFill>
                  <a:schemeClr val="bg1"/>
                </a:solidFill>
              </a:rPr>
              <a:t>low coupling </a:t>
            </a:r>
            <a:r>
              <a:rPr lang="en-US">
                <a:solidFill>
                  <a:schemeClr val="bg1"/>
                </a:solidFill>
              </a:rPr>
              <a:t>(i.e. creator is found that already needs to be connect to created object)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Initializing data is sometime indicator of a good Creator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Some object constructors have complex signatures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Which objects have the information needed to supply parameter values for such constructors?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Contradictions: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Creation can be complex (recycled instances, creating an instance from a family of similar classes)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</a:rPr>
              <a:t>May wish to use Factory Method or Abstract Factory instead in these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904A2-EC82-6A8E-BF91-312D9D4725D7}"/>
              </a:ext>
            </a:extLst>
          </p:cNvPr>
          <p:cNvSpPr txBox="1"/>
          <p:nvPr/>
        </p:nvSpPr>
        <p:spPr>
          <a:xfrm>
            <a:off x="10154355" y="6220178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Benton </a:t>
            </a:r>
          </a:p>
        </p:txBody>
      </p:sp>
    </p:spTree>
    <p:extLst>
      <p:ext uri="{BB962C8B-B14F-4D97-AF65-F5344CB8AC3E}">
        <p14:creationId xmlns:p14="http://schemas.microsoft.com/office/powerpoint/2010/main" val="2533767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FE83-B2BA-8B5E-FB88-10A56561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94" y="396691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Creator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2C07-9028-96A5-8820-5B053A07D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9" y="1422214"/>
            <a:ext cx="10919011" cy="51693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Benefits: 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  <a:latin typeface="Aptos"/>
                <a:cs typeface="Arial"/>
              </a:rPr>
              <a:t>Low coupling is supported, which implies lower maintenance dependencies and higher opportunities for reuse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  <a:latin typeface="Aptos"/>
                <a:cs typeface="Arial"/>
              </a:rPr>
              <a:t>Why is this good?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  <a:latin typeface="Aptos"/>
                <a:cs typeface="Arial"/>
              </a:rPr>
              <a:t>Related Patterns or Principles: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  <a:latin typeface="Aptos"/>
                <a:cs typeface="Arial"/>
              </a:rPr>
              <a:t>Low coupling 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  <a:latin typeface="Aptos"/>
                <a:cs typeface="Arial"/>
              </a:rPr>
              <a:t>Factory Method and Abstract Family</a:t>
            </a:r>
          </a:p>
          <a:p>
            <a:pPr marL="457200" indent="-457200"/>
            <a:r>
              <a:rPr lang="en-US">
                <a:solidFill>
                  <a:schemeClr val="bg1"/>
                </a:solidFill>
                <a:latin typeface="Aptos"/>
                <a:cs typeface="Arial"/>
              </a:rPr>
              <a:t>Whole-Part pattern: defines aggregate objects that support encapsulation of components</a:t>
            </a:r>
            <a:br>
              <a:rPr lang="en-US">
                <a:solidFill>
                  <a:schemeClr val="bg1"/>
                </a:solidFill>
                <a:latin typeface="Aptos"/>
                <a:cs typeface="Arial"/>
              </a:rPr>
            </a:br>
            <a:endParaRPr lang="en-US">
              <a:solidFill>
                <a:schemeClr val="bg1"/>
              </a:solidFill>
              <a:latin typeface="Aptos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56723-5A2A-0524-C289-7C1AA780366A}"/>
              </a:ext>
            </a:extLst>
          </p:cNvPr>
          <p:cNvSpPr txBox="1"/>
          <p:nvPr/>
        </p:nvSpPr>
        <p:spPr>
          <a:xfrm>
            <a:off x="10144830" y="6191603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Benton </a:t>
            </a:r>
          </a:p>
        </p:txBody>
      </p:sp>
    </p:spTree>
    <p:extLst>
      <p:ext uri="{BB962C8B-B14F-4D97-AF65-F5344CB8AC3E}">
        <p14:creationId xmlns:p14="http://schemas.microsoft.com/office/powerpoint/2010/main" val="2941843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BA95-F045-A76F-AC88-37E69A47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75" y="387225"/>
            <a:ext cx="9692640" cy="13255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Creator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56E5-8427-0B1C-9EA8-680538C3C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383" y="1346929"/>
            <a:ext cx="5873051" cy="5305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Sale will contain many </a:t>
            </a:r>
            <a:r>
              <a:rPr lang="en-US" err="1">
                <a:solidFill>
                  <a:schemeClr val="bg1"/>
                </a:solidFill>
              </a:rPr>
              <a:t>SalesLineItem</a:t>
            </a:r>
            <a:r>
              <a:rPr lang="en-US">
                <a:solidFill>
                  <a:schemeClr val="bg1"/>
                </a:solidFill>
              </a:rPr>
              <a:t> objects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Creator GRASP pattern suggests Sale is one object that could fulfill this responsibility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b="1">
                <a:solidFill>
                  <a:schemeClr val="bg1"/>
                </a:solidFill>
              </a:rPr>
              <a:t>Consequences</a:t>
            </a:r>
            <a:r>
              <a:rPr lang="en-US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err="1">
                <a:solidFill>
                  <a:schemeClr val="bg1"/>
                </a:solidFill>
              </a:rPr>
              <a:t>MakeLineItem</a:t>
            </a:r>
            <a:r>
              <a:rPr lang="en-US">
                <a:solidFill>
                  <a:schemeClr val="bg1"/>
                </a:solidFill>
              </a:rPr>
              <a:t> becomes a method in Sale. We capture this decision in our UML model diagrams.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E4C86-FD2D-61DD-952C-D74A4E168BA7}"/>
              </a:ext>
            </a:extLst>
          </p:cNvPr>
          <p:cNvSpPr txBox="1"/>
          <p:nvPr/>
        </p:nvSpPr>
        <p:spPr>
          <a:xfrm>
            <a:off x="10154355" y="6220178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Benton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561CA-964E-4E65-F1F4-553BBB1085B1}"/>
              </a:ext>
            </a:extLst>
          </p:cNvPr>
          <p:cNvSpPr/>
          <p:nvPr/>
        </p:nvSpPr>
        <p:spPr>
          <a:xfrm>
            <a:off x="414175" y="1299654"/>
            <a:ext cx="3770426" cy="28278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screen with white labels&#10;&#10;AI-generated content may be incorrect.">
            <a:extLst>
              <a:ext uri="{FF2B5EF4-FFF2-40B4-BE49-F238E27FC236}">
                <a16:creationId xmlns:a16="http://schemas.microsoft.com/office/drawing/2014/main" id="{3B4128C6-3162-3DA3-5A77-0C96D0C61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1428750"/>
            <a:ext cx="3495675" cy="2571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E7FF3C-E1FD-8DF7-2CA6-A6808FC9A7F4}"/>
              </a:ext>
            </a:extLst>
          </p:cNvPr>
          <p:cNvSpPr/>
          <p:nvPr/>
        </p:nvSpPr>
        <p:spPr>
          <a:xfrm>
            <a:off x="195234" y="4232193"/>
            <a:ext cx="4684469" cy="2413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white line on a black background&#10;&#10;AI-generated content may be incorrect.">
            <a:extLst>
              <a:ext uri="{FF2B5EF4-FFF2-40B4-BE49-F238E27FC236}">
                <a16:creationId xmlns:a16="http://schemas.microsoft.com/office/drawing/2014/main" id="{736E4BF5-248D-ADB2-1F15-0399E5D49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4381500"/>
            <a:ext cx="44005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91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8E46-4B45-079F-216F-1209C444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906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Creator</a:t>
            </a:r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A83D4D2-F416-1461-11DE-C5E9457A0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82" y="1446422"/>
            <a:ext cx="8796617" cy="28781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E71C70-BB48-EAFD-00D0-2E28AAF380C8}"/>
              </a:ext>
            </a:extLst>
          </p:cNvPr>
          <p:cNvSpPr txBox="1"/>
          <p:nvPr/>
        </p:nvSpPr>
        <p:spPr>
          <a:xfrm>
            <a:off x="481853" y="4616823"/>
            <a:ext cx="105783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As you can see the </a:t>
            </a:r>
            <a:r>
              <a:rPr lang="en-US" sz="2400" err="1">
                <a:solidFill>
                  <a:schemeClr val="bg1"/>
                </a:solidFill>
              </a:rPr>
              <a:t>addLineItem</a:t>
            </a:r>
            <a:r>
              <a:rPr lang="en-US" sz="2400">
                <a:solidFill>
                  <a:schemeClr val="bg1"/>
                </a:solidFill>
              </a:rPr>
              <a:t> has now become a method in the Sales class. This means that the Sale class has now become the creator of the </a:t>
            </a:r>
            <a:r>
              <a:rPr lang="en-US" sz="2400" err="1">
                <a:solidFill>
                  <a:schemeClr val="bg1"/>
                </a:solidFill>
              </a:rPr>
              <a:t>addLineItem</a:t>
            </a:r>
            <a:r>
              <a:rPr lang="en-US" sz="2400">
                <a:solidFill>
                  <a:schemeClr val="bg1"/>
                </a:solidFill>
              </a:rPr>
              <a:t> method and is able to call and create objects whenever.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36842-5902-FC27-3ADF-D37D2A3E9FBF}"/>
              </a:ext>
            </a:extLst>
          </p:cNvPr>
          <p:cNvSpPr txBox="1"/>
          <p:nvPr/>
        </p:nvSpPr>
        <p:spPr>
          <a:xfrm>
            <a:off x="5412441" y="123265"/>
            <a:ext cx="66674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Source:</a:t>
            </a:r>
            <a:r>
              <a:rPr lang="en-US"/>
              <a:t> </a:t>
            </a:r>
            <a:r>
              <a:rPr lang="en-US" sz="1400">
                <a:latin typeface="Calibri"/>
                <a:ea typeface="Calibri"/>
                <a:cs typeface="Calibri"/>
                <a:hlinkClick r:id="rId3"/>
              </a:rPr>
              <a:t>https://www.sourcecodeexamples.net/2018/06/creator-grasp-pattern.html</a:t>
            </a:r>
            <a:endParaRPr lang="en-US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72BD6-D3AF-5BFA-3008-6D65DF8F1581}"/>
              </a:ext>
            </a:extLst>
          </p:cNvPr>
          <p:cNvSpPr txBox="1"/>
          <p:nvPr/>
        </p:nvSpPr>
        <p:spPr>
          <a:xfrm>
            <a:off x="10154355" y="6220178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Benton </a:t>
            </a:r>
          </a:p>
        </p:txBody>
      </p:sp>
    </p:spTree>
    <p:extLst>
      <p:ext uri="{BB962C8B-B14F-4D97-AF65-F5344CB8AC3E}">
        <p14:creationId xmlns:p14="http://schemas.microsoft.com/office/powerpoint/2010/main" val="3098586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DC61-6495-7372-5BE8-19D0D64C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Pattern -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9F60-CD91-8AC8-AED6-5817F510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is Polymorphism in GRASP?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principle that allows objects to be treated as instances of their parent class rather than their actual class.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Helps in designing systems where behavior varies depending on object type without modifying existing code.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Encourages loose coupling and scalability.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B4722-02A0-00F4-2AC3-E4287327AE1A}"/>
              </a:ext>
            </a:extLst>
          </p:cNvPr>
          <p:cNvSpPr txBox="1"/>
          <p:nvPr/>
        </p:nvSpPr>
        <p:spPr>
          <a:xfrm>
            <a:off x="10441459" y="5787081"/>
            <a:ext cx="13798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Jeffrey</a:t>
            </a:r>
          </a:p>
        </p:txBody>
      </p:sp>
    </p:spTree>
    <p:extLst>
      <p:ext uri="{BB962C8B-B14F-4D97-AF65-F5344CB8AC3E}">
        <p14:creationId xmlns:p14="http://schemas.microsoft.com/office/powerpoint/2010/main" val="4182488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70FE9B-9AB9-59D8-A2BD-390DDD5D9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2812-95D7-E1D9-5BDE-14691C0A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15B75-B096-6A71-5207-13245A168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 Addressed by Polymorphism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How do we handle different behaviors for related types without conditional logic?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Avoiding large `if-else` or `switch` statements when handling multiple object types.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marL="228600">
              <a:buFont typeface="Arial"/>
              <a:buChar char="•"/>
            </a:pPr>
            <a:r>
              <a:rPr lang="en-US"/>
              <a:t>Solution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/>
              <a:t>Define a common interface or abstract class for related behaviors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/>
              <a:t>Allow subclasses to override and implement specific behavior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/>
              <a:t>Delegate responsibility to the correct subclass dynamically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D28B3-CB85-4B4B-6126-B8D08F417B9E}"/>
              </a:ext>
            </a:extLst>
          </p:cNvPr>
          <p:cNvSpPr txBox="1"/>
          <p:nvPr/>
        </p:nvSpPr>
        <p:spPr>
          <a:xfrm>
            <a:off x="10441459" y="5787081"/>
            <a:ext cx="13798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Jeffrey</a:t>
            </a:r>
          </a:p>
        </p:txBody>
      </p:sp>
    </p:spTree>
    <p:extLst>
      <p:ext uri="{BB962C8B-B14F-4D97-AF65-F5344CB8AC3E}">
        <p14:creationId xmlns:p14="http://schemas.microsoft.com/office/powerpoint/2010/main" val="1631326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5E922-84E2-B74E-437F-0E68E6AED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90D0-7448-B35B-8351-5EB96546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02CF3-70E2-F048-1101-623375F4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 Example</a:t>
            </a:r>
          </a:p>
          <a:p>
            <a:endParaRPr lang="en-US"/>
          </a:p>
          <a:p>
            <a:r>
              <a:rPr lang="en-US"/>
              <a:t>The `Checkout` class</a:t>
            </a:r>
            <a:br>
              <a:rPr lang="en-US"/>
            </a:br>
            <a:r>
              <a:rPr lang="en-US"/>
              <a:t>does not need to check</a:t>
            </a:r>
            <a:br>
              <a:rPr lang="en-US"/>
            </a:br>
            <a:r>
              <a:rPr lang="en-US"/>
              <a:t>which payment method is</a:t>
            </a:r>
            <a:br>
              <a:rPr lang="en-US"/>
            </a:br>
            <a:r>
              <a:rPr lang="en-US"/>
              <a:t>used; it simply calls</a:t>
            </a:r>
            <a:br>
              <a:rPr lang="en-US"/>
            </a:br>
            <a:r>
              <a:rPr lang="en-US"/>
              <a:t>`processPayment`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DC8AC-0118-77C5-6973-385D3F89BB0B}"/>
              </a:ext>
            </a:extLst>
          </p:cNvPr>
          <p:cNvSpPr txBox="1"/>
          <p:nvPr/>
        </p:nvSpPr>
        <p:spPr>
          <a:xfrm>
            <a:off x="10441459" y="5787081"/>
            <a:ext cx="13798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Jeffrey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80B0D-0154-0A56-683B-EE19BFC58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79" y="1390650"/>
            <a:ext cx="7315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4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03F9-9551-39DC-860B-6894B54A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Why use a Gantt Chart? Cont.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C47EE-C0FA-1848-15AE-3065ED98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600">
                <a:solidFill>
                  <a:schemeClr val="bg1"/>
                </a:solidFill>
              </a:rPr>
              <a:t>Simplicity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err="1">
                <a:solidFill>
                  <a:schemeClr val="bg1"/>
                </a:solidFill>
                <a:latin typeface="Aptos"/>
              </a:rPr>
              <a:t>Way</a:t>
            </a:r>
            <a:r>
              <a:rPr lang="en-US">
                <a:solidFill>
                  <a:schemeClr val="bg1"/>
                </a:solidFill>
              </a:rPr>
              <a:t> to visually see the requirements and priorities of tasks of you and your teammates. </a:t>
            </a:r>
          </a:p>
          <a:p>
            <a:pPr>
              <a:buNone/>
            </a:pPr>
            <a:r>
              <a:rPr lang="en-US" sz="3600">
                <a:solidFill>
                  <a:schemeClr val="bg1"/>
                </a:solidFill>
              </a:rPr>
              <a:t>Allocation of Resources ($$$)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err="1">
                <a:solidFill>
                  <a:schemeClr val="bg1"/>
                </a:solidFill>
              </a:rPr>
              <a:t>Not</a:t>
            </a:r>
            <a:r>
              <a:rPr lang="en-US">
                <a:solidFill>
                  <a:schemeClr val="bg1"/>
                </a:solidFill>
              </a:rPr>
              <a:t> only can track hours but can track resource allocation for each task and workers hours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>
                <a:solidFill>
                  <a:schemeClr val="bg1"/>
                </a:solidFill>
              </a:rPr>
              <a:t>A good Gantt should be able to track work hours and expected work hours so budgets can be made and met</a:t>
            </a:r>
          </a:p>
          <a:p>
            <a:pPr>
              <a:buNone/>
            </a:pPr>
            <a:endParaRPr lang="en-US" sz="360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EF9BD-D55D-9EA9-4B11-EB22BA46B687}"/>
              </a:ext>
            </a:extLst>
          </p:cNvPr>
          <p:cNvSpPr txBox="1"/>
          <p:nvPr/>
        </p:nvSpPr>
        <p:spPr>
          <a:xfrm>
            <a:off x="10154355" y="6220178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Benton </a:t>
            </a:r>
          </a:p>
        </p:txBody>
      </p:sp>
    </p:spTree>
    <p:extLst>
      <p:ext uri="{BB962C8B-B14F-4D97-AF65-F5344CB8AC3E}">
        <p14:creationId xmlns:p14="http://schemas.microsoft.com/office/powerpoint/2010/main" val="2497201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625971-F9B0-58E3-39A6-73EE0E6D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3601-43EB-AACC-22EE-26C62BC1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16CE-F5A6-D13F-AD35-92EE04728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Discussion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/>
              <a:t>Using polymorphism enables designing flexible and scalable systems.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/>
              <a:t>It reduces redundancy and simplifies code maintenance by centralizing behavior in a common superclass or interface.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/>
              <a:t>Ensures that new behaviors can be added without modifying existing code, supporting the Open/Closed Principle.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endParaRPr lang="en-US"/>
          </a:p>
          <a:p>
            <a:pPr lvl="1" indent="-285750">
              <a:buFont typeface="Courier New" panose="020B0604020202020204" pitchFamily="34" charset="0"/>
              <a:buChar char="o"/>
            </a:pPr>
            <a:endParaRPr lang="en-US"/>
          </a:p>
          <a:p>
            <a:pPr marL="171450" lvl="1" indent="0">
              <a:buNone/>
            </a:pPr>
            <a:r>
              <a:rPr lang="en-US"/>
              <a:t>However</a:t>
            </a:r>
          </a:p>
          <a:p>
            <a:pPr marL="171450" lvl="1" indent="0">
              <a:buNone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Contradictions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/>
              <a:t>It can introduce unnecessary complexity if overused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/>
              <a:t>May lead to improper class hierarchies where behavior does not logically belong to subclasses.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/>
              <a:t>Overuse can make debugging difficult due to increased abstraction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CB857-A3A9-77C4-0EA4-2245F9ECB1CA}"/>
              </a:ext>
            </a:extLst>
          </p:cNvPr>
          <p:cNvSpPr txBox="1"/>
          <p:nvPr/>
        </p:nvSpPr>
        <p:spPr>
          <a:xfrm>
            <a:off x="10441459" y="5787081"/>
            <a:ext cx="13798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Jeffrey</a:t>
            </a:r>
          </a:p>
        </p:txBody>
      </p:sp>
    </p:spTree>
    <p:extLst>
      <p:ext uri="{BB962C8B-B14F-4D97-AF65-F5344CB8AC3E}">
        <p14:creationId xmlns:p14="http://schemas.microsoft.com/office/powerpoint/2010/main" val="3345393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2F4278-80E1-6CF8-9536-DB78A375A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EA61-BA9F-79F4-78B3-C8890E73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4BB7-06FA-97C2-49E4-334E9A0F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Benefits of Polymorphism in GRASP</a:t>
            </a:r>
          </a:p>
          <a:p>
            <a:pPr lvl="1" indent="-285750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en-US"/>
              <a:t>Reduces coupling between classes.</a:t>
            </a:r>
          </a:p>
          <a:p>
            <a:pPr lvl="1" indent="-285750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en-US"/>
              <a:t>Simplifies code maintenance and extensions.</a:t>
            </a:r>
          </a:p>
          <a:p>
            <a:pPr lvl="1" indent="-285750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en-US"/>
              <a:t>Encourages modularity and reusability.</a:t>
            </a:r>
          </a:p>
          <a:p>
            <a:pPr lvl="1" indent="-285750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en-US"/>
              <a:t>Enhances code flexibility by allowing objects to be used interchangeably.</a:t>
            </a:r>
          </a:p>
          <a:p>
            <a:pPr lvl="1" indent="-285750">
              <a:lnSpc>
                <a:spcPct val="100000"/>
              </a:lnSpc>
              <a:buFont typeface="Courier New,monospace" panose="020B0604020202020204" pitchFamily="34" charset="0"/>
              <a:buChar char="o"/>
            </a:pPr>
            <a:r>
              <a:rPr lang="en-US"/>
              <a:t>Supports design principles such as Open/Closed Principle and Dependency Inversion.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188A-7548-38A0-3F6E-00A567040BCA}"/>
              </a:ext>
            </a:extLst>
          </p:cNvPr>
          <p:cNvSpPr txBox="1"/>
          <p:nvPr/>
        </p:nvSpPr>
        <p:spPr>
          <a:xfrm>
            <a:off x="10441459" y="5787081"/>
            <a:ext cx="13798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Jeffrey</a:t>
            </a:r>
          </a:p>
        </p:txBody>
      </p:sp>
    </p:spTree>
    <p:extLst>
      <p:ext uri="{BB962C8B-B14F-4D97-AF65-F5344CB8AC3E}">
        <p14:creationId xmlns:p14="http://schemas.microsoft.com/office/powerpoint/2010/main" val="1719025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5C01C7-186C-18BA-585F-1545D414E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66E0-61AB-F8DA-70AA-A2C60B10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B8531-8FBC-A7C5-4002-9B55FEB71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Related Patterns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i="1"/>
              <a:t>Indirection: Delegates responsibility to an intermediary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i="1"/>
              <a:t>Protected Variations:</a:t>
            </a:r>
            <a:r>
              <a:rPr lang="en-US"/>
              <a:t> Uses stable interfaces to shield against change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 i="1"/>
              <a:t>Information Expert:</a:t>
            </a:r>
            <a:r>
              <a:rPr lang="en-US"/>
              <a:t> Assigns behavior to the most knowledgeable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36AF7-427A-308E-DE44-7560202AC8AB}"/>
              </a:ext>
            </a:extLst>
          </p:cNvPr>
          <p:cNvSpPr txBox="1"/>
          <p:nvPr/>
        </p:nvSpPr>
        <p:spPr>
          <a:xfrm>
            <a:off x="10441459" y="5787081"/>
            <a:ext cx="13798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Jeffrey</a:t>
            </a:r>
          </a:p>
        </p:txBody>
      </p:sp>
    </p:spTree>
    <p:extLst>
      <p:ext uri="{BB962C8B-B14F-4D97-AF65-F5344CB8AC3E}">
        <p14:creationId xmlns:p14="http://schemas.microsoft.com/office/powerpoint/2010/main" val="1196667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9CF2-D642-84D8-8EEB-845E1FF0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Pattern - Protected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C1AC-9AA2-46B2-B4E4-D1B46E03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3200" b="1">
                <a:solidFill>
                  <a:schemeClr val="bg1"/>
                </a:solidFill>
              </a:rPr>
              <a:t>Problem: </a:t>
            </a:r>
            <a:r>
              <a:rPr lang="en-US" sz="3200">
                <a:solidFill>
                  <a:schemeClr val="bg1"/>
                </a:solidFill>
              </a:rPr>
              <a:t>How do we create our system in a way where we can change something in one place and still retain functionality of the system?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pPr marL="457200" indent="-457200"/>
            <a:r>
              <a:rPr lang="en-US" sz="3200" b="1">
                <a:solidFill>
                  <a:schemeClr val="bg1"/>
                </a:solidFill>
              </a:rPr>
              <a:t>Solution:</a:t>
            </a:r>
            <a:r>
              <a:rPr lang="en-US" sz="3200">
                <a:solidFill>
                  <a:schemeClr val="bg1"/>
                </a:solidFill>
              </a:rPr>
              <a:t> Organize responsibilities around stable interfaces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D10A2-0F2D-0D61-01BD-FA48CCD38151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Shan</a:t>
            </a:r>
          </a:p>
        </p:txBody>
      </p:sp>
    </p:spTree>
    <p:extLst>
      <p:ext uri="{BB962C8B-B14F-4D97-AF65-F5344CB8AC3E}">
        <p14:creationId xmlns:p14="http://schemas.microsoft.com/office/powerpoint/2010/main" val="1470643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D52F-795D-39D4-53F7-4C885F67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Protected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AAA9-F842-57EA-6C6A-7A98AA51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84212"/>
            <a:ext cx="10653579" cy="531269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Interfaces</a:t>
            </a:r>
            <a:endParaRPr lang="en-US">
              <a:solidFill>
                <a:schemeClr val="bg1"/>
              </a:solidFill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US" sz="2800">
                <a:solidFill>
                  <a:schemeClr val="bg1"/>
                </a:solidFill>
              </a:rPr>
              <a:t>Type of abstract contract that describes what a class can do</a:t>
            </a:r>
            <a:endParaRPr lang="en-US">
              <a:solidFill>
                <a:schemeClr val="bg1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>
                <a:solidFill>
                  <a:schemeClr val="bg1"/>
                </a:solidFill>
              </a:rPr>
              <a:t>Actual implementation is left to class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>
                <a:solidFill>
                  <a:schemeClr val="bg1"/>
                </a:solidFill>
              </a:rPr>
              <a:t>Ex. Must have a </a:t>
            </a:r>
            <a:r>
              <a:rPr lang="en-US" sz="2400" err="1">
                <a:solidFill>
                  <a:schemeClr val="bg1"/>
                </a:solidFill>
              </a:rPr>
              <a:t>GetData</a:t>
            </a:r>
            <a:r>
              <a:rPr lang="en-US" sz="2400">
                <a:solidFill>
                  <a:schemeClr val="bg1"/>
                </a:solidFill>
              </a:rPr>
              <a:t>() function</a:t>
            </a:r>
          </a:p>
          <a:p>
            <a:pPr marL="914400" lvl="1">
              <a:buFont typeface="Courier New,monospace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Separate points of instability (susceptible to change) from rest of code</a:t>
            </a:r>
          </a:p>
          <a:p>
            <a:pPr marL="0" indent="0">
              <a:buNone/>
            </a:pPr>
            <a:r>
              <a:rPr lang="en-US" sz="3000">
                <a:solidFill>
                  <a:schemeClr val="bg1"/>
                </a:solidFill>
              </a:rPr>
              <a:t>Benefits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solidFill>
                  <a:schemeClr val="bg1"/>
                </a:solidFill>
              </a:rPr>
              <a:t>Isolates changes, making the system more robust and easier to modify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solidFill>
                  <a:schemeClr val="bg1"/>
                </a:solidFill>
              </a:rPr>
              <a:t>Good for code that changes often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solidFill>
                  <a:schemeClr val="bg1"/>
                </a:solidFill>
              </a:rPr>
              <a:t>Low coupling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DAB78-949F-819C-37B4-B0C91BAAE813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Shan</a:t>
            </a:r>
          </a:p>
        </p:txBody>
      </p:sp>
    </p:spTree>
    <p:extLst>
      <p:ext uri="{BB962C8B-B14F-4D97-AF65-F5344CB8AC3E}">
        <p14:creationId xmlns:p14="http://schemas.microsoft.com/office/powerpoint/2010/main" val="5269347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7614-ACBA-4422-1600-BF54DB51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Protected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5071E-8045-F62C-8D10-473923AB6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86778"/>
            <a:ext cx="10653579" cy="442129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Discussion: </a:t>
            </a:r>
          </a:p>
          <a:p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Intended to design the system to </a:t>
            </a:r>
            <a:r>
              <a:rPr lang="en-US" sz="3200" i="1">
                <a:solidFill>
                  <a:schemeClr val="bg1"/>
                </a:solidFill>
                <a:ea typeface="+mn-lt"/>
                <a:cs typeface="+mn-lt"/>
              </a:rPr>
              <a:t>protect</a:t>
            </a:r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 against </a:t>
            </a:r>
            <a:r>
              <a:rPr lang="en-US" sz="3200" i="1">
                <a:solidFill>
                  <a:schemeClr val="bg1"/>
                </a:solidFill>
                <a:ea typeface="+mn-lt"/>
                <a:cs typeface="+mn-lt"/>
              </a:rPr>
              <a:t>variations</a:t>
            </a:r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 or changes that may affect other parts of the code</a:t>
            </a:r>
          </a:p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Contradictions:</a:t>
            </a:r>
          </a:p>
          <a:p>
            <a:pPr marL="457200" indent="-457200"/>
            <a:r>
              <a:rPr lang="en-US" sz="3200">
                <a:solidFill>
                  <a:schemeClr val="bg1"/>
                </a:solidFill>
              </a:rPr>
              <a:t>Over-Abstraction – too complex, low readability</a:t>
            </a:r>
          </a:p>
          <a:p>
            <a:pPr marL="457200" indent="-457200"/>
            <a:r>
              <a:rPr lang="en-US" sz="3200">
                <a:solidFill>
                  <a:schemeClr val="bg1"/>
                </a:solidFill>
              </a:rPr>
              <a:t>Abstractions could become unstable themselves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8C30B-CE36-0D4F-F7FE-D530B249B4F8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Shan</a:t>
            </a:r>
          </a:p>
        </p:txBody>
      </p:sp>
    </p:spTree>
    <p:extLst>
      <p:ext uri="{BB962C8B-B14F-4D97-AF65-F5344CB8AC3E}">
        <p14:creationId xmlns:p14="http://schemas.microsoft.com/office/powerpoint/2010/main" val="2289167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18FC-4C92-75F5-6658-9751D0C5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Protected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3E3E-3C72-42D3-FC2E-9E50A3610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Related Patterns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800">
                <a:solidFill>
                  <a:schemeClr val="bg1"/>
                </a:solidFill>
              </a:rPr>
              <a:t>Low coupling – minimize dependencies between objects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Open/Closed Principle from SOLID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Software entities should be open for extension but closed for modification</a:t>
            </a:r>
            <a:endParaRPr lang="en-US" sz="2800">
              <a:solidFill>
                <a:schemeClr val="bg1"/>
              </a:solidFill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C2199-81F6-E917-AD07-98C3C75DC184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Shan</a:t>
            </a:r>
          </a:p>
        </p:txBody>
      </p:sp>
    </p:spTree>
    <p:extLst>
      <p:ext uri="{BB962C8B-B14F-4D97-AF65-F5344CB8AC3E}">
        <p14:creationId xmlns:p14="http://schemas.microsoft.com/office/powerpoint/2010/main" val="1121007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SP: Protected Variations">
            <a:extLst>
              <a:ext uri="{FF2B5EF4-FFF2-40B4-BE49-F238E27FC236}">
                <a16:creationId xmlns:a16="http://schemas.microsoft.com/office/drawing/2014/main" id="{8C3227EE-A0EC-7FA2-FF33-9DFAAC89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15" b="22772"/>
          <a:stretch/>
        </p:blipFill>
        <p:spPr>
          <a:xfrm>
            <a:off x="1561886" y="100342"/>
            <a:ext cx="9066453" cy="665285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AD0870-023D-B044-282E-D85FDEA7CCCB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>
                <a:solidFill>
                  <a:schemeClr val="bg1"/>
                </a:solidFill>
              </a:rPr>
              <a:t>Shan</a:t>
            </a:r>
          </a:p>
        </p:txBody>
      </p:sp>
    </p:spTree>
    <p:extLst>
      <p:ext uri="{BB962C8B-B14F-4D97-AF65-F5344CB8AC3E}">
        <p14:creationId xmlns:p14="http://schemas.microsoft.com/office/powerpoint/2010/main" val="32250288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CC7075-EF3F-4F0E-E3D6-6CC06D87C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0A05-50B0-0717-5BFF-93198BC6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24725" cy="868363"/>
          </a:xfrm>
        </p:spPr>
        <p:txBody>
          <a:bodyPr>
            <a:normAutofit/>
          </a:bodyPr>
          <a:lstStyle/>
          <a:p>
            <a:r>
              <a:rPr lang="en-US"/>
              <a:t>GRASP Pattern –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7246-5A72-ACB2-F486-1A1EB905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729779" cy="4946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400" b="1"/>
              <a:t>Problem:</a:t>
            </a:r>
            <a:r>
              <a:rPr lang="en-US" sz="2400"/>
              <a:t> 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2000"/>
              <a:t>What should be responsible for handling an input system event?</a:t>
            </a:r>
          </a:p>
          <a:p>
            <a:pPr marL="457200" indent="-457200"/>
            <a:r>
              <a:rPr lang="en-US" sz="2400" b="1"/>
              <a:t>Solution:</a:t>
            </a:r>
            <a:r>
              <a:rPr lang="en-US" sz="2400"/>
              <a:t> 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2000"/>
              <a:t>Assign responsibility to a class based on: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 sz="2000"/>
              <a:t>Class is "the root" object that represents the overall system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r>
              <a:rPr lang="en-US" sz="2000"/>
              <a:t>A new class responsible for handling a specific user interaction</a:t>
            </a:r>
          </a:p>
          <a:p>
            <a:pPr marL="1371600" lvl="2" indent="-457200">
              <a:buFont typeface="Wingdings" panose="020B0604020202020204" pitchFamily="34" charset="0"/>
              <a:buChar char="§"/>
            </a:pPr>
            <a:endParaRPr lang="en-US" sz="2000"/>
          </a:p>
          <a:p>
            <a:pPr marL="1371600" lvl="2" indent="-457200">
              <a:buFont typeface="Wingdings" panose="020B0604020202020204" pitchFamily="34" charset="0"/>
              <a:buChar char="§"/>
            </a:pPr>
            <a:endParaRPr lang="en-US" sz="1200"/>
          </a:p>
          <a:p>
            <a:pPr marL="1371600" lvl="2" indent="-457200">
              <a:buFont typeface="Wingdings" panose="020B0604020202020204" pitchFamily="34" charset="0"/>
              <a:buChar char="§"/>
            </a:pPr>
            <a:endParaRPr lang="en-US" sz="1200"/>
          </a:p>
          <a:p>
            <a:pPr marL="914400" lvl="1" indent="-457200">
              <a:buFont typeface="Courier New" panose="020B0604020202020204" pitchFamily="34" charset="0"/>
              <a:buChar char="o"/>
            </a:pPr>
            <a:endParaRPr lang="en-US" sz="1400"/>
          </a:p>
          <a:p>
            <a:pPr marL="0" indent="0">
              <a:buNone/>
            </a:pPr>
            <a:r>
              <a:rPr lang="en-US" sz="1600"/>
              <a:t>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CD6E4-E8B9-6AE2-6427-E6CACFDF489D}"/>
              </a:ext>
            </a:extLst>
          </p:cNvPr>
          <p:cNvSpPr txBox="1"/>
          <p:nvPr/>
        </p:nvSpPr>
        <p:spPr>
          <a:xfrm>
            <a:off x="10239375" y="603250"/>
            <a:ext cx="11144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/>
              <a:t>Kayra</a:t>
            </a:r>
          </a:p>
        </p:txBody>
      </p:sp>
    </p:spTree>
    <p:extLst>
      <p:ext uri="{BB962C8B-B14F-4D97-AF65-F5344CB8AC3E}">
        <p14:creationId xmlns:p14="http://schemas.microsoft.com/office/powerpoint/2010/main" val="2162485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6245-F810-6D45-E5F4-B930A7E1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91225" cy="811213"/>
          </a:xfrm>
        </p:spPr>
        <p:txBody>
          <a:bodyPr>
            <a:normAutofit/>
          </a:bodyPr>
          <a:lstStyle/>
          <a:p>
            <a:r>
              <a:rPr lang="en-US"/>
              <a:t>GRASP Controller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D97C2-7262-87F4-EDA2-08FA586FE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/>
              <a:t>A controller object is a non-user interface object responsible for receiving and handling a system event.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457200" indent="-457200"/>
            <a:r>
              <a:rPr lang="en-US" sz="2400" b="1"/>
              <a:t>Benefits</a:t>
            </a:r>
          </a:p>
          <a:p>
            <a:pPr marL="685800" lvl="1">
              <a:buFont typeface="Courier New,monospace" panose="020B0604020202020204" pitchFamily="34" charset="0"/>
              <a:buChar char="o"/>
            </a:pPr>
            <a:r>
              <a:rPr lang="en-US" sz="2000"/>
              <a:t>Separation of concerns</a:t>
            </a:r>
          </a:p>
          <a:p>
            <a:pPr marL="685800" lvl="1">
              <a:buFont typeface="Courier New,monospace" panose="020B0604020202020204" pitchFamily="34" charset="0"/>
              <a:buChar char="o"/>
            </a:pPr>
            <a:r>
              <a:rPr lang="en-US" sz="2000"/>
              <a:t>Improves reusability, maintainability, and scalability</a:t>
            </a:r>
          </a:p>
          <a:p>
            <a:pPr marL="685800" lvl="1">
              <a:buFont typeface="Courier New,monospace" panose="020B0604020202020204" pitchFamily="34" charset="0"/>
              <a:buChar char="o"/>
            </a:pPr>
            <a:r>
              <a:rPr lang="en-US" sz="2000"/>
              <a:t>Supports testability – does not require user interaction</a:t>
            </a:r>
            <a:endParaRPr lang="en-US"/>
          </a:p>
          <a:p>
            <a:pPr marL="685800" lvl="1">
              <a:buFont typeface="Courier New" panose="020B0604020202020204" pitchFamily="34" charset="0"/>
              <a:buChar char="o"/>
            </a:pPr>
            <a:endParaRPr lang="en-US"/>
          </a:p>
          <a:p>
            <a:pPr marL="685800" lvl="1" indent="-457200">
              <a:buFont typeface="Courier New" panose="020B0604020202020204" pitchFamily="34" charset="0"/>
              <a:buChar char="o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38DFC-9440-BF43-4C5B-D737E0E950AC}"/>
              </a:ext>
            </a:extLst>
          </p:cNvPr>
          <p:cNvSpPr txBox="1"/>
          <p:nvPr/>
        </p:nvSpPr>
        <p:spPr>
          <a:xfrm>
            <a:off x="9372600" y="460375"/>
            <a:ext cx="1981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/>
              <a:t>Kayra</a:t>
            </a:r>
          </a:p>
        </p:txBody>
      </p:sp>
    </p:spTree>
    <p:extLst>
      <p:ext uri="{BB962C8B-B14F-4D97-AF65-F5344CB8AC3E}">
        <p14:creationId xmlns:p14="http://schemas.microsoft.com/office/powerpoint/2010/main" val="419602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9247-1836-A468-DD7B-8F156102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When You Should Use a Gantt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2897-16BB-A72B-F54F-4508C038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solidFill>
                  <a:schemeClr val="bg1"/>
                </a:solidFill>
              </a:rPr>
              <a:t>Like stated previously Gantt’s are used for project management and planning. </a:t>
            </a:r>
          </a:p>
          <a:p>
            <a:pPr>
              <a:buNone/>
            </a:pPr>
            <a:r>
              <a:rPr lang="en-US">
                <a:solidFill>
                  <a:schemeClr val="bg1"/>
                </a:solidFill>
              </a:rPr>
              <a:t>You should use a Gantt when: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solidFill>
                  <a:schemeClr val="bg1"/>
                </a:solidFill>
                <a:latin typeface="Neue Haas Grotesk Text Pro"/>
              </a:rPr>
              <a:t>Managing</a:t>
            </a:r>
            <a:r>
              <a:rPr lang="en-US" sz="2400">
                <a:solidFill>
                  <a:schemeClr val="bg1"/>
                </a:solidFill>
              </a:rPr>
              <a:t> Projects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Ideally for a linear project where tasks are needed to be done sequentially before moving to the next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solidFill>
                  <a:schemeClr val="bg1"/>
                </a:solidFill>
                <a:latin typeface="Neue Haas Grotesk Text Pro"/>
              </a:rPr>
              <a:t>Managing</a:t>
            </a:r>
            <a:r>
              <a:rPr lang="en-US" sz="2400">
                <a:solidFill>
                  <a:schemeClr val="bg1"/>
                </a:solidFill>
              </a:rPr>
              <a:t> Time of Projects</a:t>
            </a:r>
            <a:endParaRPr lang="en-US">
              <a:solidFill>
                <a:schemeClr val="bg1"/>
              </a:solidFill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solidFill>
                  <a:schemeClr val="bg1"/>
                </a:solidFill>
                <a:latin typeface="Neue Haas Grotesk Text Pro"/>
              </a:rPr>
              <a:t>Managing</a:t>
            </a:r>
            <a:r>
              <a:rPr lang="en-US" sz="2400">
                <a:solidFill>
                  <a:schemeClr val="bg1"/>
                </a:solidFill>
              </a:rPr>
              <a:t> Resources of a Project</a:t>
            </a:r>
            <a:endParaRPr lang="en-US">
              <a:solidFill>
                <a:schemeClr val="bg1"/>
              </a:solidFill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solidFill>
                  <a:schemeClr val="bg1"/>
                </a:solidFill>
                <a:latin typeface="Neue Haas Grotesk Text Pro"/>
              </a:rPr>
              <a:t>Managing</a:t>
            </a:r>
            <a:r>
              <a:rPr lang="en-US" sz="2400">
                <a:solidFill>
                  <a:schemeClr val="bg1"/>
                </a:solidFill>
              </a:rPr>
              <a:t> Deliverables of a Project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E5FE6-D1EB-D04A-F817-B642047CD062}"/>
              </a:ext>
            </a:extLst>
          </p:cNvPr>
          <p:cNvSpPr txBox="1"/>
          <p:nvPr/>
        </p:nvSpPr>
        <p:spPr>
          <a:xfrm>
            <a:off x="10154355" y="6220178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Benton </a:t>
            </a:r>
          </a:p>
        </p:txBody>
      </p:sp>
    </p:spTree>
    <p:extLst>
      <p:ext uri="{BB962C8B-B14F-4D97-AF65-F5344CB8AC3E}">
        <p14:creationId xmlns:p14="http://schemas.microsoft.com/office/powerpoint/2010/main" val="37386168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88C8-0D1E-71EC-64CB-89D8EFEE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20142" cy="935038"/>
          </a:xfrm>
        </p:spPr>
        <p:txBody>
          <a:bodyPr>
            <a:normAutofit/>
          </a:bodyPr>
          <a:lstStyle/>
          <a:p>
            <a:r>
              <a:rPr lang="en-US"/>
              <a:t>GRASP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6ADE-81C2-33BF-E83C-78EFBFE4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60053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How the controller works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The UI triggers a system event</a:t>
            </a:r>
            <a:endParaRPr lang="tr-TR" sz="20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/>
              <a:t>sent by a button click or a request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A controller object is responsible for handling that event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The controller delegates tasks to domain objects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The controller returns a response to the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592EBC-480D-7358-1DD1-159BA3E86A62}"/>
              </a:ext>
            </a:extLst>
          </p:cNvPr>
          <p:cNvSpPr txBox="1">
            <a:spLocks/>
          </p:cNvSpPr>
          <p:nvPr/>
        </p:nvSpPr>
        <p:spPr>
          <a:xfrm>
            <a:off x="9034742" y="250825"/>
            <a:ext cx="2369485" cy="935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/>
              <a:t>Kayra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42FE4D1-F463-3426-DCBB-A580DE7D0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673241"/>
              </p:ext>
            </p:extLst>
          </p:nvPr>
        </p:nvGraphicFramePr>
        <p:xfrm>
          <a:off x="6794500" y="1190626"/>
          <a:ext cx="4965700" cy="478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39463" imgH="5526890" progId="Visio.Drawing.11">
                  <p:embed/>
                </p:oleObj>
              </mc:Choice>
              <mc:Fallback>
                <p:oleObj name="Visio" r:id="rId2" imgW="5739463" imgH="5526890" progId="Visio.Drawing.1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42FE4D1-F463-3426-DCBB-A580DE7D0BD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1190626"/>
                        <a:ext cx="4965700" cy="478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40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B1BF-C5D0-89FE-FD65-631683AFF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3012" cy="904222"/>
          </a:xfrm>
        </p:spPr>
        <p:txBody>
          <a:bodyPr/>
          <a:lstStyle/>
          <a:p>
            <a:r>
              <a:rPr lang="en-US"/>
              <a:t>GRASP Controller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63F7-1837-8510-1EF7-2DBD2828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Discussion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Intended to assign the responsibility of handling a user input to a non-UI class and act as an intermediary between the UI and the business logic</a:t>
            </a:r>
          </a:p>
          <a:p>
            <a:r>
              <a:rPr lang="en-US" sz="2400" b="1"/>
              <a:t>Contradictions</a:t>
            </a:r>
            <a:endParaRPr lang="en-US" sz="2400"/>
          </a:p>
          <a:p>
            <a:pPr marL="685800" lvl="1">
              <a:buFont typeface="Courier New,monospace" panose="020B0604020202020204" pitchFamily="34" charset="0"/>
              <a:buChar char="o"/>
            </a:pPr>
            <a:r>
              <a:rPr lang="en-US" sz="2000"/>
              <a:t>Increased complexity</a:t>
            </a:r>
          </a:p>
          <a:p>
            <a:pPr marL="685800" lvl="1">
              <a:buFont typeface="Courier New,monospace" panose="020B0604020202020204" pitchFamily="34" charset="0"/>
              <a:buChar char="o"/>
            </a:pPr>
            <a:r>
              <a:rPr lang="en-US" sz="2000"/>
              <a:t>Tight coupling: when two or more classes/components are highly dependent on each other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FB9FC9-566F-85E8-A747-8C254DCCC40D}"/>
              </a:ext>
            </a:extLst>
          </p:cNvPr>
          <p:cNvSpPr txBox="1">
            <a:spLocks/>
          </p:cNvSpPr>
          <p:nvPr/>
        </p:nvSpPr>
        <p:spPr>
          <a:xfrm>
            <a:off x="8118100" y="365125"/>
            <a:ext cx="3239061" cy="908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/>
              <a:t>Kayra</a:t>
            </a:r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3369812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2789CA-5CFA-A6DF-EBC8-74ADD07E8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3FBF-682D-E543-E29A-AD7A14FB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23012" cy="904222"/>
          </a:xfrm>
        </p:spPr>
        <p:txBody>
          <a:bodyPr/>
          <a:lstStyle/>
          <a:p>
            <a:r>
              <a:rPr lang="en-US"/>
              <a:t>GRASP Controller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7D79-4F1F-BC76-583F-EB980CF17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Related Patterns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/>
              <a:t>Information expert – ensures correct delegation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/>
              <a:t>Low coupling – keeps the system modular and maintainable</a:t>
            </a:r>
          </a:p>
          <a:p>
            <a:pPr lvl="1">
              <a:buFont typeface="Courier New,monospace" panose="020B0604020202020204" pitchFamily="34" charset="0"/>
              <a:buChar char="o"/>
            </a:pP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endParaRPr lang="en-US" b="1"/>
          </a:p>
          <a:p>
            <a:pPr marL="228600" lvl="1" indent="0">
              <a:buNone/>
            </a:pPr>
            <a:endParaRPr lang="en-US" sz="20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3DB1EE-5BC0-A49A-2E2D-E542543808CB}"/>
              </a:ext>
            </a:extLst>
          </p:cNvPr>
          <p:cNvSpPr txBox="1">
            <a:spLocks/>
          </p:cNvSpPr>
          <p:nvPr/>
        </p:nvSpPr>
        <p:spPr>
          <a:xfrm>
            <a:off x="8118100" y="365125"/>
            <a:ext cx="3239061" cy="908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/>
              <a:t>Kayra</a:t>
            </a:r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2247157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6CDF-446C-60FF-B331-9A526698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Pattern – Pure Fabrication                </a:t>
            </a:r>
            <a:r>
              <a:rPr lang="en-US"/>
              <a:t>    </a:t>
            </a:r>
            <a:r>
              <a:rPr lang="en-US" sz="2000">
                <a:solidFill>
                  <a:schemeClr val="bg1"/>
                </a:solidFill>
              </a:rPr>
              <a:t>Sikha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1F14A-E916-A2BD-9C78-8CE671351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500">
                <a:solidFill>
                  <a:schemeClr val="bg1"/>
                </a:solidFill>
                <a:latin typeface="Neue Haas Grotesk Text Pro"/>
                <a:cs typeface="Times New Roman"/>
              </a:rPr>
              <a:t>Problem: </a:t>
            </a:r>
            <a:r>
              <a:rPr lang="en-US" sz="2500">
                <a:solidFill>
                  <a:schemeClr val="bg1"/>
                </a:solidFill>
                <a:latin typeface="Neue Haas Grotesk Text Pro"/>
                <a:ea typeface="+mn-lt"/>
                <a:cs typeface="+mn-lt"/>
              </a:rPr>
              <a:t>How do we assign responsibilities when no natural class seems to be the right choice?</a:t>
            </a:r>
            <a:endParaRPr lang="en-US" sz="2500">
              <a:solidFill>
                <a:schemeClr val="bg1"/>
              </a:solidFill>
              <a:latin typeface="Neue Haas Grotesk Text Pro"/>
              <a:cs typeface="Times New Roman"/>
            </a:endParaRPr>
          </a:p>
          <a:p>
            <a:pPr marL="0" indent="0">
              <a:buNone/>
            </a:pPr>
            <a:endParaRPr lang="en-US" sz="2500">
              <a:solidFill>
                <a:schemeClr val="bg1"/>
              </a:solidFill>
              <a:latin typeface="Neue Haas Grotesk Text Pro"/>
              <a:cs typeface="Times New Roman"/>
            </a:endParaRPr>
          </a:p>
          <a:p>
            <a:pPr marL="457200" indent="-457200"/>
            <a:r>
              <a:rPr lang="en-US" sz="2500">
                <a:solidFill>
                  <a:schemeClr val="bg1"/>
                </a:solidFill>
                <a:latin typeface="Neue Haas Grotesk Text Pro"/>
                <a:cs typeface="Times New Roman"/>
              </a:rPr>
              <a:t>Solution:</a:t>
            </a:r>
            <a:r>
              <a:rPr lang="en-US" sz="2500">
                <a:solidFill>
                  <a:schemeClr val="bg1"/>
                </a:solidFill>
                <a:latin typeface="Neue Haas Grotesk Text Pro"/>
                <a:ea typeface="+mn-lt"/>
                <a:cs typeface="+mn-lt"/>
              </a:rPr>
              <a:t> Create a Pure Fabrication class, a class that does not represent a real-world entity but is introduced to handle a specific responsibility. This helps achieve low coupling, high cohesion, and separation of concerns.</a:t>
            </a:r>
          </a:p>
        </p:txBody>
      </p:sp>
    </p:spTree>
    <p:extLst>
      <p:ext uri="{BB962C8B-B14F-4D97-AF65-F5344CB8AC3E}">
        <p14:creationId xmlns:p14="http://schemas.microsoft.com/office/powerpoint/2010/main" val="1493335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6769-A868-F47B-D158-D0CCF576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Pure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07E8E-8E7E-266D-60F3-0FE96876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Discussion: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The pattern is used to encapsulate behaviors that don’t belong to any domain object. 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It helps separate technical concerns from the business logic of the system. 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A fabricated class may perform tasks like logging, encryption, or persistence.</a:t>
            </a: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Contradictions: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Overuse can lead to too many artificial classes, increasing complexity. </a:t>
            </a:r>
          </a:p>
          <a:p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Might introduce unnecessary layers, making debugging harder.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06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2FC2-EA6C-8B46-16E6-851F47CA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Pure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AF44E-E519-E1F8-2B88-A7C0394AA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Benefits: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Reduces coupling by keeping domain objects focused on their core responsibilities.</a:t>
            </a:r>
            <a:endParaRPr lang="en-US" sz="2400" b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 Increases cohesion by grouping related behaviors into separate, manageable classes. </a:t>
            </a:r>
            <a:endParaRPr lang="en-US" sz="2400" b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Enhances reusability, making it easier to use the fabricated class across different parts of the system.</a:t>
            </a:r>
            <a:endParaRPr lang="en-US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10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ECB4-87EB-472E-AB91-14B7E9EA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Pure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6DB4-BBA9-CFC3-1840-BA1FCD72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>
                <a:solidFill>
                  <a:schemeClr val="bg1"/>
                </a:solidFill>
              </a:rPr>
              <a:t>Related Patterns: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Indirection – Delegating responsibility to a mediator to lower coupling. 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Low Coupling – Minimizing dependencies between objects.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 Facade Pattern – Providing a unified interface to a set of interfaces in a subsystem.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8366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543C-12E7-4E7A-2CCE-71428C1B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GRASP Pure Fabrication</a:t>
            </a:r>
          </a:p>
        </p:txBody>
      </p:sp>
      <p:pic>
        <p:nvPicPr>
          <p:cNvPr id="7" name="Content Placeholder 6" descr="A diagram of a product&#10;&#10;AI-generated content may be incorrect.">
            <a:extLst>
              <a:ext uri="{FF2B5EF4-FFF2-40B4-BE49-F238E27FC236}">
                <a16:creationId xmlns:a16="http://schemas.microsoft.com/office/drawing/2014/main" id="{130950DE-3854-7736-781C-53975485E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526" y="1365425"/>
            <a:ext cx="6175116" cy="495423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468D-D6AD-8134-0C0A-EEC70646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E5C7-8396-4AFD-9B27-704D02EB5656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AD04-986D-5BED-E2BE-CBB63CC7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2170F-6AD1-BA0C-DC39-A02C7969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>
                <a:solidFill>
                  <a:srgbClr val="FFFFFF"/>
                </a:solidFill>
              </a:rPr>
              <a:t>57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04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2153-D5B3-EFC2-987F-A506A28E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Pattern - Indirection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CC5E-FBA4-2D7B-B448-C53C3997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/>
              <a:t>Problem:</a:t>
            </a:r>
            <a:endParaRPr lang="en-US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/>
              <a:t>Where are responsibilities assigned if we want to avoid direct coupling between two or more things?</a:t>
            </a:r>
            <a:endParaRPr lang="en-US"/>
          </a:p>
          <a:p>
            <a:pPr marL="0" indent="0">
              <a:buNone/>
            </a:pPr>
            <a:r>
              <a:rPr lang="en-US" sz="3200"/>
              <a:t>Solution: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/>
              <a:t>Add an intermediary object with responsibility to mediate between two or more components.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720F-F584-E19D-BACF-64B0D8E8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A9D5-84D1-42F8-ABDB-23B8657D9F5F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79FAA-518D-26B7-C11E-E9085E5E0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750E-B112-25F4-FD45-785F0C9F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9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FACE-B78F-A341-336B-9DF7101D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Indirection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7BC3-CC19-C53C-575D-76D869EB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/>
              <a:t>Discussion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 sz="2400"/>
              <a:t>Adding intermediaries gives code a "middle-man" between two programs.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 sz="2400"/>
              <a:t>Organizes details and variations into a common abstraction.</a:t>
            </a:r>
            <a:endParaRPr lang="en-US"/>
          </a:p>
          <a:p>
            <a:pPr marL="0" indent="0">
              <a:buNone/>
            </a:pPr>
            <a:r>
              <a:rPr lang="en-US" sz="3200"/>
              <a:t>Contradiction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/>
              <a:t>Adding intermediaries can affect the memory and performance usage of a program.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7F524-F636-1F67-E8DF-7C3E1741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B34F-C4F7-439E-8AE4-E11C64A56E1F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8736-5D8C-EE0E-70C3-9DB7FC38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E8FB-D586-68E3-A12C-85331EE8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377C-BAD6-5193-7BD7-622EC9C1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Gantt Chart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658EC-5EF2-8782-E409-7905353D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267" y="1385359"/>
            <a:ext cx="10515600" cy="23532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>
                <a:solidFill>
                  <a:schemeClr val="bg1"/>
                </a:solidFill>
              </a:rPr>
              <a:t>Choose a desired platform based on requirements. EX:</a:t>
            </a: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Excel</a:t>
            </a:r>
            <a:r>
              <a:rPr lang="en-US" sz="2400">
                <a:solidFill>
                  <a:schemeClr val="bg1"/>
                </a:solidFill>
              </a:rPr>
              <a:t> (Most basic, Difficult to merge to GIT)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Jira</a:t>
            </a:r>
            <a:r>
              <a:rPr lang="en-US" sz="2400">
                <a:solidFill>
                  <a:schemeClr val="bg1"/>
                </a:solidFill>
              </a:rPr>
              <a:t> (Online, More dedicated Gantt services and symbols)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TeamGantt</a:t>
            </a:r>
            <a:r>
              <a:rPr lang="en-US" sz="2400">
                <a:solidFill>
                  <a:schemeClr val="bg1"/>
                </a:solidFill>
              </a:rPr>
              <a:t> (Online hosted Gantt chart maker)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Etc</a:t>
            </a:r>
            <a:r>
              <a:rPr lang="en-US" sz="2400">
                <a:solidFill>
                  <a:schemeClr val="bg1"/>
                </a:solidFill>
              </a:rPr>
              <a:t>. 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45D33B-9455-2828-E9A2-A6D1469C2E1B}"/>
              </a:ext>
            </a:extLst>
          </p:cNvPr>
          <p:cNvSpPr txBox="1">
            <a:spLocks/>
          </p:cNvSpPr>
          <p:nvPr/>
        </p:nvSpPr>
        <p:spPr>
          <a:xfrm>
            <a:off x="821267" y="3865387"/>
            <a:ext cx="10515600" cy="23532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b="1">
                <a:solidFill>
                  <a:schemeClr val="bg1"/>
                </a:solidFill>
              </a:rPr>
              <a:t>Things to consider when picking a platform:</a:t>
            </a: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Ease</a:t>
            </a:r>
            <a:r>
              <a:rPr lang="en-US" sz="2400">
                <a:solidFill>
                  <a:schemeClr val="bg1"/>
                </a:solidFill>
                <a:latin typeface="Aptos"/>
              </a:rPr>
              <a:t> of use </a:t>
            </a:r>
            <a:r>
              <a:rPr lang="en-US" sz="2400">
                <a:solidFill>
                  <a:schemeClr val="bg1"/>
                </a:solidFill>
              </a:rPr>
              <a:t>(Select a platform that you team will use and understand)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Where</a:t>
            </a:r>
            <a:r>
              <a:rPr lang="en-US" sz="2400">
                <a:solidFill>
                  <a:schemeClr val="bg1"/>
                </a:solidFill>
                <a:latin typeface="Aptos"/>
              </a:rPr>
              <a:t> this chart will be </a:t>
            </a:r>
            <a:r>
              <a:rPr lang="en-US" sz="2400">
                <a:solidFill>
                  <a:schemeClr val="bg1"/>
                </a:solidFill>
              </a:rPr>
              <a:t>hosted. 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Make</a:t>
            </a:r>
            <a:r>
              <a:rPr lang="en-US" sz="2400">
                <a:solidFill>
                  <a:schemeClr val="bg1"/>
                </a:solidFill>
              </a:rPr>
              <a:t> sure all team members can access and add to the chart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  <a:latin typeface="Aptos"/>
              </a:rPr>
              <a:t>What</a:t>
            </a:r>
            <a:r>
              <a:rPr lang="en-US" sz="2400">
                <a:solidFill>
                  <a:schemeClr val="bg1"/>
                </a:solidFill>
                <a:latin typeface="Aptos"/>
              </a:rPr>
              <a:t> you need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  <a:latin typeface="Aptos"/>
              </a:rPr>
              <a:t>Do</a:t>
            </a:r>
            <a:r>
              <a:rPr lang="en-US" sz="2400">
                <a:solidFill>
                  <a:schemeClr val="bg1"/>
                </a:solidFill>
                <a:latin typeface="Aptos"/>
              </a:rPr>
              <a:t> you need tasks planned down to the hour, day</a:t>
            </a:r>
            <a:r>
              <a:rPr lang="en-US" sz="2400">
                <a:solidFill>
                  <a:schemeClr val="bg1"/>
                </a:solidFill>
              </a:rPr>
              <a:t>. Do you need extra plugins?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FC066-B914-4708-4242-2081E4B27F65}"/>
              </a:ext>
            </a:extLst>
          </p:cNvPr>
          <p:cNvSpPr txBox="1"/>
          <p:nvPr/>
        </p:nvSpPr>
        <p:spPr>
          <a:xfrm>
            <a:off x="10154355" y="6220178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Benton </a:t>
            </a:r>
          </a:p>
        </p:txBody>
      </p:sp>
    </p:spTree>
    <p:extLst>
      <p:ext uri="{BB962C8B-B14F-4D97-AF65-F5344CB8AC3E}">
        <p14:creationId xmlns:p14="http://schemas.microsoft.com/office/powerpoint/2010/main" val="4817756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4C5E-B6BE-560D-32CE-29B13904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Indirection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6919-388F-CD3B-48D1-22185BDC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/>
              <a:t>Benefits</a:t>
            </a:r>
            <a:endParaRPr lang="en-US" sz="240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/>
              <a:t>Improved reusability of code.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/>
              <a:t>Code is easily maintainable and adaptable.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sz="2400"/>
              <a:t>Changes can be made without affecting an entire system.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3EF8-D5DF-B3BC-8463-AF3F3082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A67B-208B-4574-ABCF-6F33474BC564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28344-07D6-9E9B-FFA0-99D3C2A5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332D-1860-08FE-323F-F3C382A8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90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0AF858-5E2C-7F57-BAD5-0CAEBA8D7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5EC5-F70E-FFE2-B46B-33A04E12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Indirection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24A8-49FF-3AE7-9B63-750460A7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/>
              <a:t>Related Patterns:</a:t>
            </a:r>
          </a:p>
          <a:p>
            <a:pPr marL="342900" indent="-342900">
              <a:buFont typeface="Calibri"/>
              <a:buChar char="-"/>
            </a:pPr>
            <a:r>
              <a:rPr lang="en-US" sz="2400"/>
              <a:t>Low coupling: reducing interconnectedness of objects.</a:t>
            </a:r>
          </a:p>
          <a:p>
            <a:pPr marL="342900" indent="-342900">
              <a:buFont typeface="Calibri"/>
              <a:buChar char="-"/>
            </a:pPr>
            <a:r>
              <a:rPr lang="en-US" sz="2400">
                <a:solidFill>
                  <a:srgbClr val="000000"/>
                </a:solidFill>
              </a:rPr>
              <a:t>Polymorphism: encouraging scalability.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BC407-3F43-A0FF-9372-E40ABED7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6A67B-208B-4574-ABCF-6F33474BC564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D353-7EF7-C523-8F69-C674A4FD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3797-CF54-6E2A-7DE8-CE9E15A5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961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2E886-1CEB-4DDE-4900-F6BA29BF6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50A3-D976-7E5E-9AB3-EEB2ACB4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Pattern - High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6CB47-CE54-8F39-CB2B-FF6BCA5E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Problem: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Which functionality should be placed in which classes?</a:t>
            </a:r>
          </a:p>
          <a:p>
            <a:r>
              <a:rPr lang="en-US" sz="3200">
                <a:solidFill>
                  <a:schemeClr val="bg1"/>
                </a:solidFill>
              </a:rPr>
              <a:t>Solution: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Closely related functions should be placed in the same class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Unrelated functions should be fragmented into different classes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676BE-B446-50C0-1667-52B3E700C322}"/>
              </a:ext>
            </a:extLst>
          </p:cNvPr>
          <p:cNvSpPr txBox="1"/>
          <p:nvPr/>
        </p:nvSpPr>
        <p:spPr>
          <a:xfrm>
            <a:off x="10870451" y="6183455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925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980B6-BA69-ECF5-3E46-2B6955A2A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41B3-27B4-4B78-7D14-31D8C4B1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High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6BF4-F4BF-4F96-249C-37002CF3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Benefits:</a:t>
            </a:r>
            <a:endParaRPr lang="en-US">
              <a:solidFill>
                <a:schemeClr val="bg1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Easy to locate specific functions if all functions are well-sorted into classes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Classes do not need to rely too heavily on internal specifics of other classes, making modifications or replacements easier</a:t>
            </a:r>
          </a:p>
          <a:p>
            <a:r>
              <a:rPr lang="en-US" sz="3200">
                <a:solidFill>
                  <a:schemeClr val="bg1"/>
                </a:solidFill>
              </a:rPr>
              <a:t>Drawbacks: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The same function might be related to multiple different sets of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0C6FA-003E-5E63-A316-D892E19460AB}"/>
              </a:ext>
            </a:extLst>
          </p:cNvPr>
          <p:cNvSpPr txBox="1"/>
          <p:nvPr/>
        </p:nvSpPr>
        <p:spPr>
          <a:xfrm>
            <a:off x="10870451" y="6183455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032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FED4D-83C0-8C78-B19E-21E45AAEF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9AFB-F7ED-37B1-679F-809DC7732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High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2E29-B4C0-9B00-D814-6C7F892D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>
                <a:solidFill>
                  <a:schemeClr val="bg1"/>
                </a:solidFill>
              </a:rPr>
              <a:t>Exceptions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We might want shared umbrellas for functions which are individually too small to warrant an entire class.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In those cases, an </a:t>
            </a:r>
            <a:r>
              <a:rPr lang="en-US" sz="2400" err="1">
                <a:solidFill>
                  <a:schemeClr val="bg1"/>
                </a:solidFill>
              </a:rPr>
              <a:t>XYZHelper</a:t>
            </a:r>
            <a:r>
              <a:rPr lang="en-US" sz="2400">
                <a:solidFill>
                  <a:schemeClr val="bg1"/>
                </a:solidFill>
              </a:rPr>
              <a:t> class which contains a large number of low-cohesion miscellany which can't be fit anywhere else is acceptable.</a:t>
            </a:r>
          </a:p>
          <a:p>
            <a:r>
              <a:rPr lang="en-US" sz="3200">
                <a:solidFill>
                  <a:schemeClr val="bg1"/>
                </a:solidFill>
              </a:rPr>
              <a:t>Related Patterns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Cohesion and coupling are the same phenomenon, but within and between classes respectively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0EB6A-2D7A-2495-1376-D6B852DA1E97}"/>
              </a:ext>
            </a:extLst>
          </p:cNvPr>
          <p:cNvSpPr txBox="1"/>
          <p:nvPr/>
        </p:nvSpPr>
        <p:spPr>
          <a:xfrm>
            <a:off x="10870451" y="6183455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155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50286-B488-12A9-D9EC-6BAD9CA73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D940-5295-D8B9-4F13-54B62050C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GRASP High Cohesion</a:t>
            </a:r>
          </a:p>
        </p:txBody>
      </p:sp>
      <p:pic>
        <p:nvPicPr>
          <p:cNvPr id="4" name="Content Placeholder 3" descr="Cohesion and Coupling: the difference · Enterprise Craftsmanship">
            <a:extLst>
              <a:ext uri="{FF2B5EF4-FFF2-40B4-BE49-F238E27FC236}">
                <a16:creationId xmlns:a16="http://schemas.microsoft.com/office/drawing/2014/main" id="{76A9FD4E-24E1-2EBC-5861-C4673EC50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8350" y="1110161"/>
            <a:ext cx="5611696" cy="560251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B259B0-7490-71DC-526A-904827528248}"/>
              </a:ext>
            </a:extLst>
          </p:cNvPr>
          <p:cNvSpPr txBox="1">
            <a:spLocks/>
          </p:cNvSpPr>
          <p:nvPr/>
        </p:nvSpPr>
        <p:spPr>
          <a:xfrm>
            <a:off x="612647" y="1678810"/>
            <a:ext cx="4401507" cy="4630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>
                <a:solidFill>
                  <a:schemeClr val="bg1"/>
                </a:solidFill>
              </a:rPr>
              <a:t>Example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Modules depend primarily on their own subcomponents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Dependence on internals of other modules is minimized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86F1B-6BF8-DD4A-F23A-421DA120E077}"/>
              </a:ext>
            </a:extLst>
          </p:cNvPr>
          <p:cNvSpPr txBox="1"/>
          <p:nvPr/>
        </p:nvSpPr>
        <p:spPr>
          <a:xfrm>
            <a:off x="10787824" y="261889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486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62E6-A631-F2E6-A9E2-4545832D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Pattern – Low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BB5A-3FD7-0275-BB55-B79B5FA7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3000" b="1"/>
              <a:t>Problem: </a:t>
            </a:r>
            <a:r>
              <a:rPr lang="en-US" sz="3000">
                <a:solidFill>
                  <a:srgbClr val="000000"/>
                </a:solidFill>
                <a:ea typeface="+mn-lt"/>
                <a:cs typeface="+mn-lt"/>
              </a:rPr>
              <a:t>H</a:t>
            </a:r>
            <a:r>
              <a:rPr lang="en-US" sz="3000">
                <a:solidFill>
                  <a:srgbClr val="242424"/>
                </a:solidFill>
                <a:ea typeface="+mn-lt"/>
                <a:cs typeface="+mn-lt"/>
              </a:rPr>
              <a:t>ow do we handle high dependency and increased reuse of our code?</a:t>
            </a:r>
            <a:endParaRPr lang="en-US" sz="3000">
              <a:solidFill>
                <a:srgbClr val="000000"/>
              </a:solidFill>
              <a:ea typeface="+mn-lt"/>
              <a:cs typeface="+mn-lt"/>
            </a:endParaRPr>
          </a:p>
          <a:p>
            <a:pPr marL="457200" indent="-457200"/>
            <a:endParaRPr lang="en-US" sz="3000">
              <a:solidFill>
                <a:srgbClr val="242424"/>
              </a:solidFill>
            </a:endParaRPr>
          </a:p>
          <a:p>
            <a:pPr marL="457200" indent="-457200"/>
            <a:r>
              <a:rPr lang="en-US" sz="3000" b="1"/>
              <a:t>Solution:</a:t>
            </a:r>
            <a:r>
              <a:rPr lang="en-US" sz="3000"/>
              <a:t> Minimize dependencies between classes to reduce the impact of changes.</a:t>
            </a:r>
            <a:endParaRPr lang="en-US" sz="300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7E4F-4656-CF48-D8F7-BB68EA56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EFBB-5D55-4CBF-8868-6830F3D5A838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B767-C89B-E3D4-95B3-2F696F27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CFF70-DC63-63B7-D8DA-2BFF0352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58725-7251-1C7B-B5CC-9443F8BF80E3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/>
              <a:t>Shan</a:t>
            </a:r>
          </a:p>
        </p:txBody>
      </p:sp>
    </p:spTree>
    <p:extLst>
      <p:ext uri="{BB962C8B-B14F-4D97-AF65-F5344CB8AC3E}">
        <p14:creationId xmlns:p14="http://schemas.microsoft.com/office/powerpoint/2010/main" val="22926372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8778C-E753-57F1-0B6F-65427A277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DAB2-C9D9-E01E-6A86-BB69AFBA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Low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D4178-8D42-1DA0-5C78-A88ECB44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/>
              <a:t>Discussion</a:t>
            </a:r>
          </a:p>
          <a:p>
            <a:pPr>
              <a:buFont typeface="Arial"/>
              <a:buChar char="•"/>
            </a:pPr>
            <a:r>
              <a:rPr lang="en-US" sz="2800">
                <a:latin typeface="Neue Haas Grotesk Text Pro"/>
              </a:rPr>
              <a:t>As few connections as possible between our classes, modules, files, etc. </a:t>
            </a:r>
          </a:p>
          <a:p>
            <a:pPr marL="0" indent="0">
              <a:buNone/>
            </a:pPr>
            <a:r>
              <a:rPr lang="en-US" sz="3000"/>
              <a:t>Benefits</a:t>
            </a:r>
          </a:p>
          <a:p>
            <a:r>
              <a:rPr lang="en-US" sz="2800"/>
              <a:t>Code easier to update and maintain</a:t>
            </a:r>
          </a:p>
          <a:p>
            <a:r>
              <a:rPr lang="en-US" sz="2800"/>
              <a:t>Efficient, reusable, understandable</a:t>
            </a:r>
          </a:p>
          <a:p>
            <a:r>
              <a:rPr lang="en-US" sz="2800">
                <a:latin typeface="Neue Haas Grotesk Text Pro"/>
              </a:rPr>
              <a:t>The fewer connections, the more stable the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5FA5-C1F0-1C43-2E62-F0228CF3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EFBB-5D55-4CBF-8868-6830F3D5A838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2F21-C0D7-05B7-1025-17CC1E1D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3374-F101-7C5A-74B6-8D08AB7C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3F00A-9EFA-EB84-D5C7-F6C62705F3DD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/>
              <a:t>Shan</a:t>
            </a:r>
          </a:p>
        </p:txBody>
      </p:sp>
    </p:spTree>
    <p:extLst>
      <p:ext uri="{BB962C8B-B14F-4D97-AF65-F5344CB8AC3E}">
        <p14:creationId xmlns:p14="http://schemas.microsoft.com/office/powerpoint/2010/main" val="7749686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CDF3F1-419C-8E84-99B5-7340DB25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505F-0698-966B-E04D-CD5388B5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Low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3C85C-93EC-39C0-37D5-59C9918D3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/>
              <a:t>Contradictions</a:t>
            </a:r>
          </a:p>
          <a:p>
            <a:r>
              <a:rPr lang="en-US" sz="2800"/>
              <a:t>Some dependencies are unavoidable - calling a function </a:t>
            </a:r>
          </a:p>
          <a:p>
            <a:r>
              <a:rPr lang="en-US" sz="2800">
                <a:latin typeface="Neue Haas Grotesk Text Pro"/>
              </a:rPr>
              <a:t>Avoid connection if not needed</a:t>
            </a:r>
          </a:p>
          <a:p>
            <a:pPr marL="0" indent="0">
              <a:buNone/>
            </a:pPr>
            <a:r>
              <a:rPr lang="en-US" sz="3000"/>
              <a:t>Related Patterns</a:t>
            </a:r>
          </a:p>
          <a:p>
            <a:r>
              <a:rPr lang="en-US" sz="2800">
                <a:latin typeface="Neue Haas Grotesk Text Pro"/>
              </a:rPr>
              <a:t>Related to all other patterns</a:t>
            </a:r>
            <a:endParaRPr lang="en-US" sz="2800"/>
          </a:p>
          <a:p>
            <a:r>
              <a:rPr lang="en-US" sz="2800">
                <a:latin typeface="Neue Haas Grotesk Text Pro"/>
              </a:rPr>
              <a:t>Creator – will only have connections where the created object will be used (where required)</a:t>
            </a:r>
          </a:p>
          <a:p>
            <a:endParaRPr lang="en-US">
              <a:latin typeface="Neue Haas Grotesk Text Pr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BEF64-B7A3-D88A-2526-4A54B8C4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EFBB-5D55-4CBF-8868-6830F3D5A838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D83AA-1EA2-8FB9-7008-A29D27FE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FEFB9-41C0-516E-1CB5-C511863B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54F67-C343-2242-5C0B-64DE728EAA89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/>
              <a:t>Shan</a:t>
            </a:r>
          </a:p>
        </p:txBody>
      </p:sp>
    </p:spTree>
    <p:extLst>
      <p:ext uri="{BB962C8B-B14F-4D97-AF65-F5344CB8AC3E}">
        <p14:creationId xmlns:p14="http://schemas.microsoft.com/office/powerpoint/2010/main" val="8700701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1F9C9C-B6C8-2D8D-B6C7-B72249C65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1DF0-336C-5C47-3D44-0E0D2620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Low Coupling</a:t>
            </a:r>
          </a:p>
        </p:txBody>
      </p:sp>
      <p:pic>
        <p:nvPicPr>
          <p:cNvPr id="7" name="Content Placeholder 6" descr="A diagram of a class&#10;&#10;AI-generated content may be incorrect.">
            <a:extLst>
              <a:ext uri="{FF2B5EF4-FFF2-40B4-BE49-F238E27FC236}">
                <a16:creationId xmlns:a16="http://schemas.microsoft.com/office/drawing/2014/main" id="{26317F1B-1184-A9CC-F76F-73EED9AC8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635" y="1114518"/>
            <a:ext cx="6523069" cy="539875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BD3F6-31A8-BBA7-602E-3AB068E4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EFBB-5D55-4CBF-8868-6830F3D5A838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C024E-A5FC-130A-8CB4-7D86A8F1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0EF8-4E0F-A608-0C28-FD37155A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63BFD-1B66-4AD4-A24E-6C521F75D5D7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/>
              <a:t>Shan</a:t>
            </a:r>
          </a:p>
        </p:txBody>
      </p:sp>
    </p:spTree>
    <p:extLst>
      <p:ext uri="{BB962C8B-B14F-4D97-AF65-F5344CB8AC3E}">
        <p14:creationId xmlns:p14="http://schemas.microsoft.com/office/powerpoint/2010/main" val="382110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19E3-4CED-B09A-1160-6761D68A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Example 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F01F-502A-70CB-1182-881713F6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10" y="1121134"/>
            <a:ext cx="4758267" cy="43513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None/>
            </a:pPr>
            <a:r>
              <a:rPr lang="en-US" sz="3200">
                <a:solidFill>
                  <a:schemeClr val="bg1"/>
                </a:solidFill>
              </a:rPr>
              <a:t>Notice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Each</a:t>
            </a:r>
            <a:r>
              <a:rPr lang="en-US" sz="2400">
                <a:solidFill>
                  <a:schemeClr val="bg1"/>
                </a:solidFill>
              </a:rPr>
              <a:t> task is uniquely named for clarity purposes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Each</a:t>
            </a:r>
            <a:r>
              <a:rPr lang="en-US" sz="2400">
                <a:solidFill>
                  <a:schemeClr val="bg1"/>
                </a:solidFill>
              </a:rPr>
              <a:t> task has its own timeline which might depend on previous tasks and other requirements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400" err="1">
                <a:solidFill>
                  <a:schemeClr val="bg1"/>
                </a:solidFill>
              </a:rPr>
              <a:t>It’s</a:t>
            </a:r>
            <a:r>
              <a:rPr lang="en-US" sz="2400">
                <a:solidFill>
                  <a:schemeClr val="bg1"/>
                </a:solidFill>
              </a:rPr>
              <a:t> easy to follow and digest when things should be completed and when some should begin. 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 descr="A grid with blue rectangles&#10;&#10;AI-generated content may be incorrect.">
            <a:extLst>
              <a:ext uri="{FF2B5EF4-FFF2-40B4-BE49-F238E27FC236}">
                <a16:creationId xmlns:a16="http://schemas.microsoft.com/office/drawing/2014/main" id="{B632BA3C-6BBD-B151-B601-F6F122637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44" y="1692626"/>
            <a:ext cx="6112935" cy="2936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53A533-2027-F239-4423-C12C883C4C4C}"/>
              </a:ext>
            </a:extLst>
          </p:cNvPr>
          <p:cNvSpPr txBox="1"/>
          <p:nvPr/>
        </p:nvSpPr>
        <p:spPr>
          <a:xfrm>
            <a:off x="10154355" y="6220178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Benton </a:t>
            </a:r>
          </a:p>
        </p:txBody>
      </p:sp>
    </p:spTree>
    <p:extLst>
      <p:ext uri="{BB962C8B-B14F-4D97-AF65-F5344CB8AC3E}">
        <p14:creationId xmlns:p14="http://schemas.microsoft.com/office/powerpoint/2010/main" val="11876133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EEC2CD-0F23-6D68-98D7-B63297946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DDD2-7947-703D-ADB1-B2FA3483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GRASP Low Coupling</a:t>
            </a:r>
          </a:p>
        </p:txBody>
      </p:sp>
      <p:pic>
        <p:nvPicPr>
          <p:cNvPr id="7" name="Content Placeholder 6" descr="Low coupling, high cohesion example">
            <a:extLst>
              <a:ext uri="{FF2B5EF4-FFF2-40B4-BE49-F238E27FC236}">
                <a16:creationId xmlns:a16="http://schemas.microsoft.com/office/drawing/2014/main" id="{3120A56B-5FA2-D006-FAEC-93D2CBED7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387" y="1200934"/>
            <a:ext cx="6055728" cy="52473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8C988-8E4D-3F36-5E42-7FAD4AD0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6EFBB-5D55-4CBF-8868-6830F3D5A838}" type="datetime1"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D562-5C2B-826C-AEAC-49E7374B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6445B-32BB-E717-D1C3-87D1FDFB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EF7D1-4652-58AA-9E48-8CCB9539D852}"/>
              </a:ext>
            </a:extLst>
          </p:cNvPr>
          <p:cNvSpPr txBox="1"/>
          <p:nvPr/>
        </p:nvSpPr>
        <p:spPr>
          <a:xfrm>
            <a:off x="9197555" y="5884149"/>
            <a:ext cx="254218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400"/>
              <a:t>Shan</a:t>
            </a:r>
          </a:p>
        </p:txBody>
      </p:sp>
    </p:spTree>
    <p:extLst>
      <p:ext uri="{BB962C8B-B14F-4D97-AF65-F5344CB8AC3E}">
        <p14:creationId xmlns:p14="http://schemas.microsoft.com/office/powerpoint/2010/main" val="31422029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86EC-3C06-5688-E7EF-1E5E2A8D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Roast – </a:t>
            </a:r>
            <a:r>
              <a:rPr lang="en-US" err="1"/>
              <a:t>Kirklind</a:t>
            </a:r>
            <a:r>
              <a:rPr lang="en-US"/>
              <a:t> Signature </a:t>
            </a:r>
          </a:p>
        </p:txBody>
      </p:sp>
      <p:pic>
        <p:nvPicPr>
          <p:cNvPr id="4" name="Content Placeholder 3" descr="A graph with green and blue bars&#10;&#10;AI-generated content may be incorrect.">
            <a:extLst>
              <a:ext uri="{FF2B5EF4-FFF2-40B4-BE49-F238E27FC236}">
                <a16:creationId xmlns:a16="http://schemas.microsoft.com/office/drawing/2014/main" id="{7A49FF77-EA9A-1A83-7780-8AA7914C6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274" r="435" b="5652"/>
          <a:stretch/>
        </p:blipFill>
        <p:spPr>
          <a:xfrm>
            <a:off x="383189" y="1116679"/>
            <a:ext cx="10884254" cy="187588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AF2B68-A173-2361-F1A3-D97461B7D4FD}"/>
              </a:ext>
            </a:extLst>
          </p:cNvPr>
          <p:cNvSpPr txBox="1"/>
          <p:nvPr/>
        </p:nvSpPr>
        <p:spPr>
          <a:xfrm>
            <a:off x="380606" y="3010117"/>
            <a:ext cx="97155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It looks like Aaron might be falling behind if we were looking just at the Gantt chart, compared to others.</a:t>
            </a:r>
          </a:p>
        </p:txBody>
      </p:sp>
      <p:pic>
        <p:nvPicPr>
          <p:cNvPr id="3" name="Picture 2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B5FA62ED-3756-DAC0-5EF2-EF9FCF0C1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39108"/>
            <a:ext cx="10269682" cy="12752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5C34E6-716E-894D-A052-384A7A75D5DB}"/>
              </a:ext>
            </a:extLst>
          </p:cNvPr>
          <p:cNvSpPr txBox="1"/>
          <p:nvPr/>
        </p:nvSpPr>
        <p:spPr>
          <a:xfrm>
            <a:off x="380605" y="5252821"/>
            <a:ext cx="97155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Seems as though this team member does not have any features planned for the future. Is this a correct assumption?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099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8E51-9A98-9E2C-B073-AF2DFA20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90"/>
            <a:ext cx="10653578" cy="1132258"/>
          </a:xfrm>
        </p:spPr>
        <p:txBody>
          <a:bodyPr/>
          <a:lstStyle/>
          <a:p>
            <a:r>
              <a:rPr lang="en-US"/>
              <a:t>Gantt Roast – Green Sky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CC55-913D-A836-5688-49C74ECC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72" y="1715532"/>
            <a:ext cx="10567854" cy="514627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z="2600"/>
          </a:p>
          <a:p>
            <a:pPr marL="0" indent="0">
              <a:buNone/>
            </a:pPr>
            <a:r>
              <a:rPr lang="en-US" sz="2400"/>
              <a:t>Wouldn't there be low cohesion if Shan is doing inventory instead of Liz?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/>
              <a:t>Looks like Mark has very few tasks listed. Will this be an issue moving forward?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EA1B1641-29ED-2B5D-0BB3-E633E9CE40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" t="181" r="56879" b="441"/>
          <a:stretch/>
        </p:blipFill>
        <p:spPr>
          <a:xfrm>
            <a:off x="5774181" y="705668"/>
            <a:ext cx="4941458" cy="2354980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83856CAA-9636-38D3-D39C-EDC95928CD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586" b="-505"/>
          <a:stretch/>
        </p:blipFill>
        <p:spPr>
          <a:xfrm>
            <a:off x="504825" y="4411973"/>
            <a:ext cx="11196203" cy="1901233"/>
          </a:xfrm>
          <a:prstGeom prst="rect">
            <a:avLst/>
          </a:prstGeom>
        </p:spPr>
      </p:pic>
      <p:pic>
        <p:nvPicPr>
          <p:cNvPr id="7" name="Picture 6" descr="A screenshot of a table&#10;&#10;AI-generated content may be incorrect.">
            <a:extLst>
              <a:ext uri="{FF2B5EF4-FFF2-40B4-BE49-F238E27FC236}">
                <a16:creationId xmlns:a16="http://schemas.microsoft.com/office/drawing/2014/main" id="{60B82B43-A5FE-EA12-DCCB-B57FC45E1A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1" t="-60" r="52521" b="-578"/>
          <a:stretch/>
        </p:blipFill>
        <p:spPr>
          <a:xfrm>
            <a:off x="706881" y="706662"/>
            <a:ext cx="4918841" cy="33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044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D6D5-848A-3C7B-C98D-6E6A4C12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Roast - defaultCompany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CEB91C-AD86-5DA7-6EBE-EFB474213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158" y="1339708"/>
            <a:ext cx="9677400" cy="20955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96C039-C091-5721-3910-8BA40C1D7F3C}"/>
              </a:ext>
            </a:extLst>
          </p:cNvPr>
          <p:cNvSpPr txBox="1">
            <a:spLocks/>
          </p:cNvSpPr>
          <p:nvPr/>
        </p:nvSpPr>
        <p:spPr>
          <a:xfrm>
            <a:off x="612647" y="3432327"/>
            <a:ext cx="10653579" cy="4625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Improper layout, lower time use than other team members. Might be falling behind?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D4CA34-017E-6EF6-C1EC-BC55E10AD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66" y="3893487"/>
            <a:ext cx="10410825" cy="147637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B222F4-67B4-1293-982E-1B5F998D7350}"/>
              </a:ext>
            </a:extLst>
          </p:cNvPr>
          <p:cNvSpPr txBox="1">
            <a:spLocks/>
          </p:cNvSpPr>
          <p:nvPr/>
        </p:nvSpPr>
        <p:spPr>
          <a:xfrm>
            <a:off x="612646" y="5525531"/>
            <a:ext cx="10653579" cy="12336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Suspiciously low time uses for everything to be complete. MVP is not the same as being finalized.</a:t>
            </a:r>
          </a:p>
          <a:p>
            <a:pPr marL="0" indent="0">
              <a:buNone/>
            </a:pPr>
            <a:r>
              <a:rPr lang="en-US"/>
              <a:t>If data is accurate, will Justin have enough tasks left for the remainder of the semester?</a:t>
            </a:r>
          </a:p>
        </p:txBody>
      </p:sp>
    </p:spTree>
    <p:extLst>
      <p:ext uri="{BB962C8B-B14F-4D97-AF65-F5344CB8AC3E}">
        <p14:creationId xmlns:p14="http://schemas.microsoft.com/office/powerpoint/2010/main" val="39134858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C2FD-D838-350B-27A3-BE855D37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Roast - </a:t>
            </a:r>
            <a:r>
              <a:rPr lang="en-US" err="1"/>
              <a:t>Glorbos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95214131-BF16-2362-E962-09000FE6D6B5}"/>
              </a:ext>
            </a:extLst>
          </p:cNvPr>
          <p:cNvSpPr txBox="1"/>
          <p:nvPr/>
        </p:nvSpPr>
        <p:spPr>
          <a:xfrm>
            <a:off x="611934" y="1256608"/>
            <a:ext cx="10366394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Why are these individual hours low? Perhaps behind on updating?</a:t>
            </a:r>
          </a:p>
        </p:txBody>
      </p:sp>
      <p:pic>
        <p:nvPicPr>
          <p:cNvPr id="16" name="Picture 15" descr="A screenshot of a chart&#10;&#10;AI-generated content may be incorrect.">
            <a:extLst>
              <a:ext uri="{FF2B5EF4-FFF2-40B4-BE49-F238E27FC236}">
                <a16:creationId xmlns:a16="http://schemas.microsoft.com/office/drawing/2014/main" id="{6EDB3194-A12F-FCA9-83CF-896D4EDB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4114800"/>
            <a:ext cx="7543800" cy="2457450"/>
          </a:xfrm>
          <a:prstGeom prst="rect">
            <a:avLst/>
          </a:prstGeom>
        </p:spPr>
      </p:pic>
      <p:pic>
        <p:nvPicPr>
          <p:cNvPr id="19" name="Picture 18" descr="A screenshot of a table&#10;&#10;AI-generated content may be incorrect.">
            <a:extLst>
              <a:ext uri="{FF2B5EF4-FFF2-40B4-BE49-F238E27FC236}">
                <a16:creationId xmlns:a16="http://schemas.microsoft.com/office/drawing/2014/main" id="{A6AD9A4C-666C-22DF-3ED0-92F5DBA93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3" y="1890713"/>
            <a:ext cx="75533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418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3B3B-AEFA-5498-4ACB-FAF8F1A2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Roast – </a:t>
            </a:r>
            <a:r>
              <a:rPr lang="en-US" err="1"/>
              <a:t>SuperNova</a:t>
            </a:r>
            <a:r>
              <a:rPr lang="en-US"/>
              <a:t> Games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72405-A56C-1B4E-D336-4B05576917C4}"/>
              </a:ext>
            </a:extLst>
          </p:cNvPr>
          <p:cNvSpPr txBox="1"/>
          <p:nvPr/>
        </p:nvSpPr>
        <p:spPr>
          <a:xfrm>
            <a:off x="1093295" y="3597292"/>
            <a:ext cx="104039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 planned, current, and completed tab. Completed sections don’t follow prerequisites.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B3EF1-2BA0-65C2-9E8B-372E95A4C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09" y="1673755"/>
            <a:ext cx="4326113" cy="166158"/>
          </a:xfrm>
          <a:prstGeom prst="rect">
            <a:avLst/>
          </a:prstGeom>
        </p:spPr>
      </p:pic>
      <p:pic>
        <p:nvPicPr>
          <p:cNvPr id="9" name="Content Placeholder 8" descr="A graph with colorful squares&#10;&#10;AI-generated content may be incorrect.">
            <a:extLst>
              <a:ext uri="{FF2B5EF4-FFF2-40B4-BE49-F238E27FC236}">
                <a16:creationId xmlns:a16="http://schemas.microsoft.com/office/drawing/2014/main" id="{87464B9E-2DB6-5F72-8E09-3093ECB3E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9325" y="1840042"/>
            <a:ext cx="10639777" cy="1762477"/>
          </a:xfrm>
        </p:spPr>
      </p:pic>
      <p:pic>
        <p:nvPicPr>
          <p:cNvPr id="10" name="Picture 9" descr="A graph with green squares&#10;&#10;AI-generated content may be incorrect.">
            <a:extLst>
              <a:ext uri="{FF2B5EF4-FFF2-40B4-BE49-F238E27FC236}">
                <a16:creationId xmlns:a16="http://schemas.microsoft.com/office/drawing/2014/main" id="{4BD3B985-50BD-229D-AFD5-5EE7D3D7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26" y="4168571"/>
            <a:ext cx="11637146" cy="13543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BA632A-E350-A2AF-229F-24E8A6DFAB40}"/>
              </a:ext>
            </a:extLst>
          </p:cNvPr>
          <p:cNvSpPr txBox="1"/>
          <p:nvPr/>
        </p:nvSpPr>
        <p:spPr>
          <a:xfrm>
            <a:off x="508316" y="5620796"/>
            <a:ext cx="11158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Not too many hours completed, slack doesn't match the prerequisites, 6 must be completed before 8 begins. (don’t let your pipe burst next time, 10 minutes late to presentation unforgivable)</a:t>
            </a:r>
          </a:p>
        </p:txBody>
      </p:sp>
    </p:spTree>
    <p:extLst>
      <p:ext uri="{BB962C8B-B14F-4D97-AF65-F5344CB8AC3E}">
        <p14:creationId xmlns:p14="http://schemas.microsoft.com/office/powerpoint/2010/main" val="20694118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DAF5-5055-039C-7825-2FCD17FF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Roast – Brain Stew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2B9345-90EE-E8D5-9CBB-D22163BD9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775" y="1230819"/>
            <a:ext cx="10653713" cy="205797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4ABEE5-4F02-FB77-1E12-C86EDE1D0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5" y="4596753"/>
            <a:ext cx="11407765" cy="922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24917-58AB-215B-2B0F-ADC2AB26199D}"/>
              </a:ext>
            </a:extLst>
          </p:cNvPr>
          <p:cNvSpPr txBox="1"/>
          <p:nvPr/>
        </p:nvSpPr>
        <p:spPr>
          <a:xfrm>
            <a:off x="609460" y="3432827"/>
            <a:ext cx="106558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Cory's third task hasn't been completed yet, however it may be due to roadblocks encountered during that allotted dev time period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6F504-4EBC-53F9-D31E-C70FF4E3029C}"/>
              </a:ext>
            </a:extLst>
          </p:cNvPr>
          <p:cNvSpPr txBox="1"/>
          <p:nvPr/>
        </p:nvSpPr>
        <p:spPr>
          <a:xfrm>
            <a:off x="607234" y="5712286"/>
            <a:ext cx="10153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Kayra is possibly falling slightly behind, not too much progress made here</a:t>
            </a:r>
          </a:p>
        </p:txBody>
      </p:sp>
    </p:spTree>
    <p:extLst>
      <p:ext uri="{BB962C8B-B14F-4D97-AF65-F5344CB8AC3E}">
        <p14:creationId xmlns:p14="http://schemas.microsoft.com/office/powerpoint/2010/main" val="35692955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289B-346C-3902-BFB7-65A8FF10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Roast – Spaghetti Studio</a:t>
            </a:r>
          </a:p>
        </p:txBody>
      </p:sp>
      <p:pic>
        <p:nvPicPr>
          <p:cNvPr id="4" name="Resim 3" descr="metin, ekran görüntüsü, öykü gelişim çizgisi&#10;&#10;Yapay zeka tarafından oluşturulan içerik yanlış olabilir.">
            <a:extLst>
              <a:ext uri="{FF2B5EF4-FFF2-40B4-BE49-F238E27FC236}">
                <a16:creationId xmlns:a16="http://schemas.microsoft.com/office/drawing/2014/main" id="{96A2586B-1342-F36D-B70D-07FAE6FDE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09675"/>
            <a:ext cx="11458575" cy="1409700"/>
          </a:xfrm>
          <a:prstGeom prst="rect">
            <a:avLst/>
          </a:prstGeom>
        </p:spPr>
      </p:pic>
      <p:pic>
        <p:nvPicPr>
          <p:cNvPr id="5" name="Resim 4" descr="çizgi, dikdörtgen, renklilik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AC0CABB-815D-CF36-470B-6144A9194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17245"/>
            <a:ext cx="11458574" cy="1423484"/>
          </a:xfrm>
          <a:prstGeom prst="rect">
            <a:avLst/>
          </a:prstGeom>
        </p:spPr>
      </p:pic>
      <p:pic>
        <p:nvPicPr>
          <p:cNvPr id="6" name="Resim 5" descr="metin, ekran görüntüsü, öykü gelişim çizgisi&#10;&#10;Yapay zeka tarafından oluşturulan içerik yanlış olabilir.">
            <a:extLst>
              <a:ext uri="{FF2B5EF4-FFF2-40B4-BE49-F238E27FC236}">
                <a16:creationId xmlns:a16="http://schemas.microsoft.com/office/drawing/2014/main" id="{7A2A8091-08D2-4F6F-6CAF-63E139E59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4" y="4668132"/>
            <a:ext cx="11458567" cy="117933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7ADBD6A-82AB-9BE9-C2F5-F290D85C0EF9}"/>
              </a:ext>
            </a:extLst>
          </p:cNvPr>
          <p:cNvSpPr txBox="1"/>
          <p:nvPr/>
        </p:nvSpPr>
        <p:spPr>
          <a:xfrm>
            <a:off x="609599" y="4187825"/>
            <a:ext cx="112140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/>
              <a:t>Jeffrey </a:t>
            </a:r>
            <a:r>
              <a:rPr lang="tr-TR" err="1"/>
              <a:t>may</a:t>
            </a:r>
            <a:r>
              <a:rPr lang="tr-TR"/>
              <a:t> be </a:t>
            </a:r>
            <a:r>
              <a:rPr lang="tr-TR" err="1"/>
              <a:t>falling</a:t>
            </a:r>
            <a:r>
              <a:rPr lang="tr-TR"/>
              <a:t> </a:t>
            </a:r>
            <a:r>
              <a:rPr lang="tr-TR" err="1"/>
              <a:t>behind</a:t>
            </a:r>
            <a:r>
              <a:rPr lang="tr-TR"/>
              <a:t>, </a:t>
            </a:r>
            <a:r>
              <a:rPr lang="tr-TR" err="1"/>
              <a:t>and</a:t>
            </a:r>
            <a:r>
              <a:rPr lang="tr-TR"/>
              <a:t>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colors</a:t>
            </a:r>
            <a:r>
              <a:rPr lang="tr-TR"/>
              <a:t> hurt </a:t>
            </a:r>
            <a:r>
              <a:rPr lang="tr-TR" err="1"/>
              <a:t>my</a:t>
            </a:r>
            <a:r>
              <a:rPr lang="tr-TR"/>
              <a:t> </a:t>
            </a:r>
            <a:r>
              <a:rPr lang="tr-TR" err="1"/>
              <a:t>eyes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DADC76A-5E5D-9953-8EE2-BF14105F6865}"/>
              </a:ext>
            </a:extLst>
          </p:cNvPr>
          <p:cNvSpPr txBox="1"/>
          <p:nvPr/>
        </p:nvSpPr>
        <p:spPr>
          <a:xfrm>
            <a:off x="606424" y="6029325"/>
            <a:ext cx="113157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err="1"/>
              <a:t>Garrett's</a:t>
            </a:r>
            <a:r>
              <a:rPr lang="tr-TR"/>
              <a:t> </a:t>
            </a:r>
            <a:r>
              <a:rPr lang="tr-TR" err="1"/>
              <a:t>gantt</a:t>
            </a:r>
            <a:r>
              <a:rPr lang="tr-TR"/>
              <a:t> </a:t>
            </a:r>
            <a:r>
              <a:rPr lang="tr-TR" err="1"/>
              <a:t>chart</a:t>
            </a:r>
            <a:r>
              <a:rPr lang="tr-TR"/>
              <a:t> </a:t>
            </a:r>
            <a:r>
              <a:rPr lang="tr-TR" err="1"/>
              <a:t>shows</a:t>
            </a:r>
            <a:r>
              <a:rPr lang="tr-TR"/>
              <a:t> </a:t>
            </a:r>
            <a:r>
              <a:rPr lang="tr-TR" err="1"/>
              <a:t>that</a:t>
            </a:r>
            <a:r>
              <a:rPr lang="tr-TR"/>
              <a:t> he </a:t>
            </a:r>
            <a:r>
              <a:rPr lang="tr-TR" err="1"/>
              <a:t>started</a:t>
            </a:r>
            <a:r>
              <a:rPr lang="tr-TR"/>
              <a:t> </a:t>
            </a:r>
            <a:r>
              <a:rPr lang="tr-TR" err="1"/>
              <a:t>working</a:t>
            </a:r>
            <a:r>
              <a:rPr lang="tr-TR"/>
              <a:t> on two </a:t>
            </a:r>
            <a:r>
              <a:rPr lang="tr-TR" err="1"/>
              <a:t>tasks</a:t>
            </a:r>
            <a:r>
              <a:rPr lang="tr-TR"/>
              <a:t> </a:t>
            </a:r>
            <a:r>
              <a:rPr lang="tr-TR" err="1"/>
              <a:t>where</a:t>
            </a:r>
            <a:r>
              <a:rPr lang="tr-TR"/>
              <a:t> </a:t>
            </a:r>
            <a:r>
              <a:rPr lang="tr-TR" err="1"/>
              <a:t>one</a:t>
            </a:r>
            <a:r>
              <a:rPr lang="tr-TR"/>
              <a:t> </a:t>
            </a:r>
            <a:r>
              <a:rPr lang="tr-TR" err="1"/>
              <a:t>depends</a:t>
            </a:r>
            <a:r>
              <a:rPr lang="tr-TR"/>
              <a:t> on </a:t>
            </a:r>
            <a:r>
              <a:rPr lang="tr-TR" err="1"/>
              <a:t>the</a:t>
            </a:r>
            <a:r>
              <a:rPr lang="tr-TR"/>
              <a:t> </a:t>
            </a:r>
            <a:r>
              <a:rPr lang="tr-TR" err="1"/>
              <a:t>other's</a:t>
            </a:r>
            <a:r>
              <a:rPr lang="tr-TR"/>
              <a:t> </a:t>
            </a:r>
            <a:r>
              <a:rPr lang="tr-TR" err="1"/>
              <a:t>completion</a:t>
            </a:r>
          </a:p>
        </p:txBody>
      </p:sp>
    </p:spTree>
    <p:extLst>
      <p:ext uri="{BB962C8B-B14F-4D97-AF65-F5344CB8AC3E}">
        <p14:creationId xmlns:p14="http://schemas.microsoft.com/office/powerpoint/2010/main" val="30004794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B75B-F28A-841E-4587-C322F3DB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Gantt Roast- Cyber Titans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6BB7E2-9862-C8DD-5C2E-A76A80EE5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134600"/>
            <a:ext cx="11458575" cy="2008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5F055-28D5-E11F-8973-18CBD05A9EBC}"/>
              </a:ext>
            </a:extLst>
          </p:cNvPr>
          <p:cNvSpPr txBox="1"/>
          <p:nvPr/>
        </p:nvSpPr>
        <p:spPr>
          <a:xfrm>
            <a:off x="642937" y="328612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F0D0D-803C-1DBA-F6DC-DB5BC0DFBBB9}"/>
              </a:ext>
            </a:extLst>
          </p:cNvPr>
          <p:cNvSpPr txBox="1"/>
          <p:nvPr/>
        </p:nvSpPr>
        <p:spPr>
          <a:xfrm>
            <a:off x="638175" y="3426618"/>
            <a:ext cx="7915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Dristanta</a:t>
            </a:r>
            <a:r>
              <a:rPr lang="en-US"/>
              <a:t> has not  completed any of his task, might be falling behind.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34EF43-8AB0-CC65-1E55-A377064D1156}"/>
              </a:ext>
            </a:extLst>
          </p:cNvPr>
          <p:cNvSpPr txBox="1"/>
          <p:nvPr/>
        </p:nvSpPr>
        <p:spPr>
          <a:xfrm>
            <a:off x="838200" y="6262687"/>
            <a:ext cx="8115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Pratik is working on too many features at once but not too much progress.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1F4492-9CD7-4AD8-B977-91369F012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522" y="1123085"/>
            <a:ext cx="11453679" cy="2159222"/>
          </a:xfrm>
        </p:spPr>
      </p:pic>
    </p:spTree>
    <p:extLst>
      <p:ext uri="{BB962C8B-B14F-4D97-AF65-F5344CB8AC3E}">
        <p14:creationId xmlns:p14="http://schemas.microsoft.com/office/powerpoint/2010/main" val="37615272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2095-01E2-B869-F3FD-170E537C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2F80-A9E0-B82F-4280-06EB8DC9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000">
                <a:ea typeface="+mn-lt"/>
                <a:cs typeface="+mn-lt"/>
                <a:hlinkClick r:id="rId2"/>
              </a:rPr>
              <a:t>https://hackernoon.com/grasp-principles-part-3-polymorphism-pure-fabrication-indirection-protected-variations</a:t>
            </a:r>
            <a:r>
              <a:rPr lang="en-US" sz="2000">
                <a:ea typeface="+mn-lt"/>
                <a:cs typeface="+mn-lt"/>
              </a:rPr>
              <a:t> </a:t>
            </a:r>
          </a:p>
          <a:p>
            <a:r>
              <a:rPr lang="en-US" sz="2000">
                <a:ea typeface="+mn-lt"/>
                <a:cs typeface="+mn-lt"/>
                <a:hlinkClick r:id="rId3"/>
              </a:rPr>
              <a:t>https://medium.com/huawei-developers/grasp-principles-that-every-developer-should-know-81d44c684ef9</a:t>
            </a:r>
            <a:r>
              <a:rPr lang="en-US" sz="2000">
                <a:ea typeface="+mn-lt"/>
                <a:cs typeface="+mn-lt"/>
              </a:rPr>
              <a:t> </a:t>
            </a:r>
          </a:p>
          <a:p>
            <a:r>
              <a:rPr lang="en-US" sz="2000">
                <a:ea typeface="+mn-lt"/>
                <a:cs typeface="+mn-lt"/>
                <a:hlinkClick r:id="rId4"/>
              </a:rPr>
              <a:t>https://www.fluentcpp.com/2021/06/23/grasp-9-must-know-design-principles-for-code/</a:t>
            </a:r>
            <a:r>
              <a:rPr lang="en-US" sz="2000">
                <a:ea typeface="+mn-lt"/>
                <a:cs typeface="+mn-lt"/>
              </a:rPr>
              <a:t> </a:t>
            </a:r>
          </a:p>
          <a:p>
            <a:r>
              <a:rPr lang="en-US" sz="2000">
                <a:ea typeface="+mn-lt"/>
                <a:cs typeface="+mn-lt"/>
                <a:hlinkClick r:id="rId5"/>
              </a:rPr>
              <a:t>https://bool.dev/blog/detail/grasp</a:t>
            </a:r>
            <a:r>
              <a:rPr lang="en-US" sz="2000">
                <a:ea typeface="+mn-lt"/>
                <a:cs typeface="+mn-lt"/>
              </a:rPr>
              <a:t> </a:t>
            </a:r>
          </a:p>
          <a:p>
            <a:r>
              <a:rPr lang="en-US" sz="2000">
                <a:ea typeface="+mn-lt"/>
                <a:cs typeface="+mn-lt"/>
                <a:hlinkClick r:id="rId6"/>
              </a:rPr>
              <a:t>https://users.cs.utah.edu/~germain/PPS/Topics/interfaces.html</a:t>
            </a:r>
            <a:r>
              <a:rPr lang="en-US" sz="2000">
                <a:ea typeface="+mn-lt"/>
                <a:cs typeface="+mn-lt"/>
              </a:rPr>
              <a:t> </a:t>
            </a:r>
          </a:p>
          <a:p>
            <a:r>
              <a:rPr lang="en-US">
                <a:ea typeface="+mn-lt"/>
                <a:cs typeface="+mn-lt"/>
                <a:hlinkClick r:id="rId7"/>
              </a:rPr>
              <a:t>https://www.geeksforgeeks.org/grasp-design-principles-in-ooad/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https://medium.com/wix-engineering/what-exactly-does-low-coupling-high-cohesion-mean-9259e8225372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r>
              <a:rPr lang="en-US">
                <a:ea typeface="+mn-lt"/>
                <a:cs typeface="+mn-lt"/>
                <a:hlinkClick r:id="rId9"/>
              </a:rPr>
              <a:t>https://www.geeksforgeeks.org/software-engineering-coupling-and-cohesion/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r>
              <a:rPr lang="en-US">
                <a:ea typeface="+mn-lt"/>
                <a:cs typeface="+mn-lt"/>
                <a:hlinkClick r:id="rId10"/>
              </a:rPr>
              <a:t>https://www.engati.com/glossary/cohesion-and-coupling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r>
              <a:rPr lang="en-US">
                <a:ea typeface="+mn-lt"/>
                <a:cs typeface="+mn-lt"/>
                <a:hlinkClick r:id="rId11"/>
              </a:rPr>
              <a:t>https://hackernoon.com/grasp-principles-part-2-controller-low-coupling-and-high-cohesion</a:t>
            </a:r>
            <a:r>
              <a:rPr lang="en-US">
                <a:ea typeface="+mn-lt"/>
                <a:cs typeface="+mn-lt"/>
              </a:rPr>
              <a:t> </a:t>
            </a:r>
          </a:p>
          <a:p>
            <a:r>
              <a:rPr lang="en-US">
                <a:ea typeface="+mn-lt"/>
                <a:cs typeface="+mn-lt"/>
                <a:hlinkClick r:id="rId12"/>
              </a:rPr>
              <a:t>https://www.scaler.com/topics/cohesion-and-coupling-in-software-engineering/</a:t>
            </a:r>
            <a:r>
              <a:rPr lang="en-US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906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3BD9-E120-E073-4C6F-EA69E31C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How to Add to a 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8D2F3-087A-0A1B-BC6B-800524D95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400">
                <a:solidFill>
                  <a:schemeClr val="bg1"/>
                </a:solidFill>
              </a:rPr>
              <a:t>Define the task you are planning out. Note this under the task name section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bg1"/>
                </a:solidFill>
                <a:latin typeface="Neue Haas Grotesk Text Pro"/>
                <a:cs typeface="Arial"/>
              </a:rPr>
              <a:t>Identify</a:t>
            </a:r>
            <a:r>
              <a:rPr lang="en-US" sz="2400">
                <a:solidFill>
                  <a:schemeClr val="bg1"/>
                </a:solidFill>
              </a:rPr>
              <a:t> the estimated dedicated work hours to complete said task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bg1"/>
                </a:solidFill>
              </a:rPr>
              <a:t>Note of any prerequisite tasks that might delay the start of the task you are making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bg1"/>
                </a:solidFill>
              </a:rPr>
              <a:t>Place the task on the chart visually</a:t>
            </a:r>
          </a:p>
          <a:p>
            <a:pPr marL="685800" lvl="1">
              <a:buFont typeface="Courier New" panose="020B0604020202020204" pitchFamily="34" charset="0"/>
              <a:buChar char="o"/>
            </a:pPr>
            <a:r>
              <a:rPr lang="en-US" sz="2400">
                <a:solidFill>
                  <a:schemeClr val="bg1"/>
                </a:solidFill>
              </a:rPr>
              <a:t>If there is a pre task that delays the start of the task you are planning, make sure to account for this when placing on the diagram.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ABC2C-C210-A9F2-AB35-1BE6EF54484A}"/>
              </a:ext>
            </a:extLst>
          </p:cNvPr>
          <p:cNvSpPr txBox="1"/>
          <p:nvPr/>
        </p:nvSpPr>
        <p:spPr>
          <a:xfrm>
            <a:off x="10154355" y="6220178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Benton </a:t>
            </a:r>
          </a:p>
        </p:txBody>
      </p:sp>
    </p:spTree>
    <p:extLst>
      <p:ext uri="{BB962C8B-B14F-4D97-AF65-F5344CB8AC3E}">
        <p14:creationId xmlns:p14="http://schemas.microsoft.com/office/powerpoint/2010/main" val="309222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8149-E4CD-9D43-0B10-1231CC09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Using a Gantt Effectively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F922-AF80-6D15-2957-8486CBDAF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86778"/>
            <a:ext cx="10653579" cy="433503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sz="2600">
                <a:solidFill>
                  <a:schemeClr val="bg1"/>
                </a:solidFill>
              </a:rPr>
              <a:t>When you think about your feature think of everything that would lead up to it being complete.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2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200" err="1">
                <a:solidFill>
                  <a:schemeClr val="bg1"/>
                </a:solidFill>
              </a:rPr>
              <a:t>Put</a:t>
            </a:r>
            <a:r>
              <a:rPr lang="en-US" sz="2200">
                <a:solidFill>
                  <a:schemeClr val="bg1"/>
                </a:solidFill>
              </a:rPr>
              <a:t> all requirements as each of their own section on your team's master Gantt.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200" err="1">
                <a:solidFill>
                  <a:schemeClr val="bg1"/>
                </a:solidFill>
                <a:latin typeface="Wingdings"/>
                <a:sym typeface="Wingdings"/>
              </a:rPr>
              <a:t>Ø</a:t>
            </a:r>
            <a:r>
              <a:rPr lang="en-US" sz="2200" err="1">
                <a:solidFill>
                  <a:schemeClr val="bg1"/>
                </a:solidFill>
              </a:rPr>
              <a:t>Make</a:t>
            </a:r>
            <a:r>
              <a:rPr lang="en-US" sz="2200">
                <a:solidFill>
                  <a:schemeClr val="bg1"/>
                </a:solidFill>
              </a:rPr>
              <a:t> sure to also outline which tasks are dependent on others and make sure your Gantt follows this structure. 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600">
                <a:solidFill>
                  <a:schemeClr val="bg1"/>
                </a:solidFill>
              </a:rPr>
              <a:t>When you complete a task make sure to track this on your Gantt ASAP.</a:t>
            </a: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600">
                <a:solidFill>
                  <a:schemeClr val="bg1"/>
                </a:solidFill>
              </a:rPr>
              <a:t>You can even use your Gantt to plan out later tasks to make sure you can dedicate the needed time and resources to complete the full project. </a:t>
            </a: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06E79-02DA-603A-F3AA-E20A65DC176B}"/>
              </a:ext>
            </a:extLst>
          </p:cNvPr>
          <p:cNvSpPr txBox="1"/>
          <p:nvPr/>
        </p:nvSpPr>
        <p:spPr>
          <a:xfrm>
            <a:off x="10154355" y="6220178"/>
            <a:ext cx="24158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Benton </a:t>
            </a:r>
          </a:p>
        </p:txBody>
      </p:sp>
    </p:spTree>
    <p:extLst>
      <p:ext uri="{BB962C8B-B14F-4D97-AF65-F5344CB8AC3E}">
        <p14:creationId xmlns:p14="http://schemas.microsoft.com/office/powerpoint/2010/main" val="272918293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VanillaVTI</vt:lpstr>
      <vt:lpstr>TL4 Presentation </vt:lpstr>
      <vt:lpstr>What is a Gantt Chart </vt:lpstr>
      <vt:lpstr>Why use a Gantt Chart?</vt:lpstr>
      <vt:lpstr>Why use a Gantt Chart? Cont. </vt:lpstr>
      <vt:lpstr>When You Should Use a Gantt</vt:lpstr>
      <vt:lpstr>Gantt Chart Platforms</vt:lpstr>
      <vt:lpstr>Example Gantt Chart</vt:lpstr>
      <vt:lpstr>How to Add to a Gantt Chart</vt:lpstr>
      <vt:lpstr>Using a Gantt Effectively in this Class</vt:lpstr>
      <vt:lpstr>Coupling and Cohesion</vt:lpstr>
      <vt:lpstr>Coupling</vt:lpstr>
      <vt:lpstr>Coupling</vt:lpstr>
      <vt:lpstr>Coupling</vt:lpstr>
      <vt:lpstr>Coupling</vt:lpstr>
      <vt:lpstr>Coupling</vt:lpstr>
      <vt:lpstr>Coupling</vt:lpstr>
      <vt:lpstr>Coupling</vt:lpstr>
      <vt:lpstr>Cohesion</vt:lpstr>
      <vt:lpstr>Cohesion</vt:lpstr>
      <vt:lpstr>Cohesion</vt:lpstr>
      <vt:lpstr>Cohesion</vt:lpstr>
      <vt:lpstr>Cohesion</vt:lpstr>
      <vt:lpstr>GRASP</vt:lpstr>
      <vt:lpstr>GRASP Patterns Description</vt:lpstr>
      <vt:lpstr>GRASP Pattern - Information Expert</vt:lpstr>
      <vt:lpstr>GRASP Information Expert</vt:lpstr>
      <vt:lpstr>GRASP Information Expert</vt:lpstr>
      <vt:lpstr>GRASP Information Expert</vt:lpstr>
      <vt:lpstr>GRASP Information Expert</vt:lpstr>
      <vt:lpstr>GRASP Information Expert </vt:lpstr>
      <vt:lpstr>GRASP Pattern – The Creator </vt:lpstr>
      <vt:lpstr>GRASP Creator</vt:lpstr>
      <vt:lpstr>GRASP Creator</vt:lpstr>
      <vt:lpstr>GRASP Creator</vt:lpstr>
      <vt:lpstr>GRASP Creator</vt:lpstr>
      <vt:lpstr>GRASP Creator</vt:lpstr>
      <vt:lpstr>GRASP Pattern - Polymorphism</vt:lpstr>
      <vt:lpstr>GRASP Polymorphism</vt:lpstr>
      <vt:lpstr>GRASP Polymorphism</vt:lpstr>
      <vt:lpstr>GRASP Polymorphism</vt:lpstr>
      <vt:lpstr>GRASP Polymorphism</vt:lpstr>
      <vt:lpstr>GRASP Polymorphism</vt:lpstr>
      <vt:lpstr>GRASP Pattern - Protected Variations</vt:lpstr>
      <vt:lpstr>GRASP Protected Variations</vt:lpstr>
      <vt:lpstr>GRASP Protected Variations</vt:lpstr>
      <vt:lpstr>GRASP Protected Variations</vt:lpstr>
      <vt:lpstr>PowerPoint Presentation</vt:lpstr>
      <vt:lpstr>GRASP Pattern – Controller</vt:lpstr>
      <vt:lpstr>GRASP Controller </vt:lpstr>
      <vt:lpstr>GRASP Controller</vt:lpstr>
      <vt:lpstr>GRASP Controller</vt:lpstr>
      <vt:lpstr>GRASP Controller</vt:lpstr>
      <vt:lpstr>GRASP Pattern – Pure Fabrication                    Sikha</vt:lpstr>
      <vt:lpstr>GRASP Pure Fabrication</vt:lpstr>
      <vt:lpstr>GRASP Pure Fabrication</vt:lpstr>
      <vt:lpstr>GRASP Pure Fabrication</vt:lpstr>
      <vt:lpstr>GRASP Pure Fabrication</vt:lpstr>
      <vt:lpstr>GRASP Pattern - Indirection</vt:lpstr>
      <vt:lpstr>GRASP Indirection</vt:lpstr>
      <vt:lpstr>GRASP Indirection</vt:lpstr>
      <vt:lpstr>GRASP Indirection</vt:lpstr>
      <vt:lpstr>GRASP Pattern - High Cohesion</vt:lpstr>
      <vt:lpstr>GRASP High Cohesion</vt:lpstr>
      <vt:lpstr>GRASP High Cohesion</vt:lpstr>
      <vt:lpstr>GRASP High Cohesion</vt:lpstr>
      <vt:lpstr>GRASP Pattern – Low Coupling</vt:lpstr>
      <vt:lpstr>GRASP Low Coupling</vt:lpstr>
      <vt:lpstr>GRASP Low Coupling</vt:lpstr>
      <vt:lpstr>GRASP Low Coupling</vt:lpstr>
      <vt:lpstr>GRASP Low Coupling</vt:lpstr>
      <vt:lpstr>Gantt Roast – Kirklind Signature </vt:lpstr>
      <vt:lpstr>Gantt Roast – Green Sky Games</vt:lpstr>
      <vt:lpstr>Gantt Roast - defaultCompany</vt:lpstr>
      <vt:lpstr>Gantt Roast - Glorbos</vt:lpstr>
      <vt:lpstr>Gantt Roast – SuperNova Games </vt:lpstr>
      <vt:lpstr>Gantt Roast – Brain Stew</vt:lpstr>
      <vt:lpstr>Gantt Roast – Spaghetti Studio</vt:lpstr>
      <vt:lpstr>Gantt Roast- Cyber Titans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Nihat Kayra Polat</dc:creator>
  <cp:revision>4</cp:revision>
  <dcterms:created xsi:type="dcterms:W3CDTF">2025-02-06T03:12:27Z</dcterms:created>
  <dcterms:modified xsi:type="dcterms:W3CDTF">2025-03-26T23:30:21Z</dcterms:modified>
</cp:coreProperties>
</file>