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Old Standard TT"/>
      <p:regular r:id="rId32"/>
      <p:bold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5" roundtripDataSignature="AMtx7mg2SZj5McHwaJeyumS6wRBaOnC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32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OldStandardT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6755bd08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6755bd08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6755bc9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6755bc9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6755bc97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c6755bc9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6755bd08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6755bd08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6755bd0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6755bd0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6755bc3c7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c6755bc3c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6755bdbf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6755bdbf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6755bdbf6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6755bdbf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6755bc3c7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c6755bc3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6755bd08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6755bd08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6755bc3c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6755bc3c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6755bc97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6755bc97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6755bd08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6755bd08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6755bd088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c6755bd08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6755bc979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c6755bc9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6755bc3c7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c6755bc3c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6755bc979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c6755bc97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a972d6e2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ca972d6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6755bc3c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c6755bc3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6755bc3c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c6755bc3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9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6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n.cdc.gov/nchs/nhanes/continuousnhanes/default.aspx?Cycle=2017-2020" TargetMode="External"/><Relationship Id="rId4" Type="http://schemas.openxmlformats.org/officeDocument/2006/relationships/hyperlink" Target="https://www.frontiersin.org/articles/10.3389/fpubh.2023.1348803/full" TargetMode="External"/><Relationship Id="rId5" Type="http://schemas.openxmlformats.org/officeDocument/2006/relationships/hyperlink" Target="https://journals.plos.org/plosone/article?id=10.1371/journal.pone.0272330" TargetMode="External"/><Relationship Id="rId6" Type="http://schemas.openxmlformats.org/officeDocument/2006/relationships/hyperlink" Target="https://link.springer.com/content/pdf/10.1186/s12888-023-05109-9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16950" y="1701275"/>
            <a:ext cx="91101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/>
              <a:t>Optimise Diagnosis of Depression based on Hypertension and Sleep Apnea Factors</a:t>
            </a:r>
            <a:endParaRPr sz="3600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Group 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Priyanka Bhyregowda, Ann Maria John, Madhulika Dutta, Shruti Badrinarayanan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6755bd088_0_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113" name="Google Shape;113;g2c6755bd088_0_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Prevalence</a:t>
            </a:r>
            <a:r>
              <a:rPr lang="en"/>
              <a:t> of Symptoms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Respondents who reported experiencing symptoms of depression, such as ‘little interest in doing things’ and ‘feeling down or depressed’ had mean scores of 0.34 and 0.32, respectively.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Sleep-related issues, like trouble sleeping or sleeping too much, had a mean score of 0.57, indicating somewhat prevalent sleep disturbances among the respondents.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 Characteristics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Gender: Balanced Representation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Race: Non Hispanic/White dominated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Marital Status: Married/Living with Partner - predominant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Education Category: High School Graduate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6755bc979_0_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c6755bc979_0_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Females affected more than Males - Need for more gender specific mental health considerations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Socio-economic Factors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Higher the education level, high  the incidence of depression - Potential Connection between Education and Mental health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 - Very low positive correlation between Sleep Apnea/Hypertension and Depression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c6755bc979_0_0"/>
          <p:cNvPicPr preferRelativeResize="0"/>
          <p:nvPr/>
        </p:nvPicPr>
        <p:blipFill rotWithShape="1">
          <a:blip r:embed="rId3">
            <a:alphaModFix/>
          </a:blip>
          <a:srcRect b="0" l="-2010" r="2009" t="0"/>
          <a:stretch/>
        </p:blipFill>
        <p:spPr>
          <a:xfrm>
            <a:off x="148999" y="677800"/>
            <a:ext cx="4022749" cy="427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c6755bc979_0_0"/>
          <p:cNvSpPr txBox="1"/>
          <p:nvPr/>
        </p:nvSpPr>
        <p:spPr>
          <a:xfrm>
            <a:off x="1156175" y="186725"/>
            <a:ext cx="22944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 Map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2c6755bc97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990750"/>
            <a:ext cx="3891874" cy="3031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c6755bc979_0_0"/>
          <p:cNvSpPr txBox="1"/>
          <p:nvPr/>
        </p:nvSpPr>
        <p:spPr>
          <a:xfrm>
            <a:off x="5110275" y="366050"/>
            <a:ext cx="37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Depression Class Distribution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6755bd088_0_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Depression and Gender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2c6755bd088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5" y="1429452"/>
            <a:ext cx="2848875" cy="24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c6755bd088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475" y="1058225"/>
            <a:ext cx="4479651" cy="28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857"/>
            <a:ext cx="3457025" cy="26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874" y="1255516"/>
            <a:ext cx="4014575" cy="232872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 flipH="1">
            <a:off x="461150" y="455725"/>
            <a:ext cx="4039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and Depression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6755bd088_0_0"/>
          <p:cNvSpPr txBox="1"/>
          <p:nvPr>
            <p:ph type="title"/>
          </p:nvPr>
        </p:nvSpPr>
        <p:spPr>
          <a:xfrm>
            <a:off x="317100" y="270900"/>
            <a:ext cx="3262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Hours of sleep vs Depression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2c6755bd08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25" y="913777"/>
            <a:ext cx="2744600" cy="17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c6755bd08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525" y="732600"/>
            <a:ext cx="2664075" cy="204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c6755bd088_0_0"/>
          <p:cNvSpPr txBox="1"/>
          <p:nvPr/>
        </p:nvSpPr>
        <p:spPr>
          <a:xfrm>
            <a:off x="5374425" y="270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Blood Pressure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vs Depression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2c6755bd08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5175" y="2833027"/>
            <a:ext cx="3084869" cy="214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c6755bd088_0_0"/>
          <p:cNvSpPr txBox="1"/>
          <p:nvPr/>
        </p:nvSpPr>
        <p:spPr>
          <a:xfrm>
            <a:off x="5312075" y="3658600"/>
            <a:ext cx="316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Blood Pressure vs Sleep Apnea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2c6755bc3c7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50" y="481887"/>
            <a:ext cx="2893426" cy="226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c6755bc3c7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750" y="481875"/>
            <a:ext cx="2778099" cy="21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c6755bc3c7_0_26"/>
          <p:cNvSpPr txBox="1"/>
          <p:nvPr/>
        </p:nvSpPr>
        <p:spPr>
          <a:xfrm>
            <a:off x="607063" y="71600"/>
            <a:ext cx="25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Depression and Income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2c6755bc3c7_0_26"/>
          <p:cNvPicPr preferRelativeResize="0"/>
          <p:nvPr/>
        </p:nvPicPr>
        <p:blipFill rotWithShape="1">
          <a:blip r:embed="rId5">
            <a:alphaModFix/>
          </a:blip>
          <a:srcRect b="-2322" l="-1888" r="-1878" t="0"/>
          <a:stretch/>
        </p:blipFill>
        <p:spPr>
          <a:xfrm>
            <a:off x="607075" y="2751700"/>
            <a:ext cx="2655300" cy="19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c6755bc3c7_0_26"/>
          <p:cNvPicPr preferRelativeResize="0"/>
          <p:nvPr/>
        </p:nvPicPr>
        <p:blipFill rotWithShape="1">
          <a:blip r:embed="rId6">
            <a:alphaModFix/>
          </a:blip>
          <a:srcRect b="0" l="-1010" r="1010" t="0"/>
          <a:stretch/>
        </p:blipFill>
        <p:spPr>
          <a:xfrm>
            <a:off x="4976200" y="2728850"/>
            <a:ext cx="2655300" cy="18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c6755bc3c7_0_26"/>
          <p:cNvSpPr txBox="1"/>
          <p:nvPr/>
        </p:nvSpPr>
        <p:spPr>
          <a:xfrm>
            <a:off x="4737750" y="71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Depression and Race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c6755bc3c7_0_26"/>
          <p:cNvSpPr txBox="1"/>
          <p:nvPr/>
        </p:nvSpPr>
        <p:spPr>
          <a:xfrm>
            <a:off x="730300" y="4681800"/>
            <a:ext cx="337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Depression and Education level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c6755bc3c7_0_26"/>
          <p:cNvSpPr txBox="1"/>
          <p:nvPr/>
        </p:nvSpPr>
        <p:spPr>
          <a:xfrm>
            <a:off x="4927650" y="4587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Depression and Marital Status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6755bdbf6_3_0"/>
          <p:cNvSpPr txBox="1"/>
          <p:nvPr>
            <p:ph type="title"/>
          </p:nvPr>
        </p:nvSpPr>
        <p:spPr>
          <a:xfrm>
            <a:off x="311700" y="168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Depression and Smoker</a:t>
            </a:r>
            <a:endParaRPr/>
          </a:p>
        </p:txBody>
      </p:sp>
      <p:pic>
        <p:nvPicPr>
          <p:cNvPr id="169" name="Google Shape;169;g2c6755bdbf6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3850"/>
            <a:ext cx="8839200" cy="331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6755bdbf6_3_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Depression and Alcoholism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2c6755bdbf6_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2" cy="3343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6755bc3c7_0_14"/>
          <p:cNvSpPr txBox="1"/>
          <p:nvPr/>
        </p:nvSpPr>
        <p:spPr>
          <a:xfrm>
            <a:off x="522225" y="5025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ld Standard TT"/>
                <a:ea typeface="Old Standard TT"/>
                <a:cs typeface="Old Standard TT"/>
                <a:sym typeface="Old Standard TT"/>
              </a:rPr>
              <a:t>Motivation</a:t>
            </a:r>
            <a:endParaRPr b="1" sz="2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" name="Google Shape;66;g2c6755bc3c7_0_14"/>
          <p:cNvSpPr txBox="1"/>
          <p:nvPr/>
        </p:nvSpPr>
        <p:spPr>
          <a:xfrm>
            <a:off x="521850" y="1203350"/>
            <a:ext cx="81003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“About 21 million adults in the U.S. (8.4%) have experienced a major depressive episode” - </a:t>
            </a: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WHO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National Health and Nutrition Examination Survey (</a:t>
            </a: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NHANES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Data was pooled from the </a:t>
            </a: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2005-2008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and </a:t>
            </a: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2015-2020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study cycles (5 phases)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Original data encompasses information about depression risk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along with many health indicators in the form of questionnaire responses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Total of 28 .csv files containing information on participant demographics, depression, sleep disorder, and hypertension is considered for the study.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2c6755bd088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498" y="719700"/>
            <a:ext cx="6660999" cy="430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c6755bd088_0_36"/>
          <p:cNvSpPr txBox="1"/>
          <p:nvPr/>
        </p:nvSpPr>
        <p:spPr>
          <a:xfrm>
            <a:off x="1635525" y="332125"/>
            <a:ext cx="31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g2c6755bd088_0_36"/>
          <p:cNvSpPr txBox="1"/>
          <p:nvPr/>
        </p:nvSpPr>
        <p:spPr>
          <a:xfrm>
            <a:off x="272975" y="156750"/>
            <a:ext cx="39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Symptoms in Depressed Patients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2c6755bc3c7_0_32"/>
          <p:cNvPicPr preferRelativeResize="0"/>
          <p:nvPr/>
        </p:nvPicPr>
        <p:blipFill rotWithShape="1">
          <a:blip r:embed="rId3">
            <a:alphaModFix/>
          </a:blip>
          <a:srcRect b="-7258" l="-3775" r="-4402" t="-919"/>
          <a:stretch/>
        </p:blipFill>
        <p:spPr>
          <a:xfrm>
            <a:off x="315949" y="702475"/>
            <a:ext cx="4636251" cy="43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c6755bc3c7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000" y="648625"/>
            <a:ext cx="3520751" cy="286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c6755bc3c7_0_32"/>
          <p:cNvSpPr txBox="1"/>
          <p:nvPr/>
        </p:nvSpPr>
        <p:spPr>
          <a:xfrm>
            <a:off x="5066600" y="109300"/>
            <a:ext cx="447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 of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symptoms in depressed patients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c6755bc3c7_0_32"/>
          <p:cNvSpPr txBox="1"/>
          <p:nvPr/>
        </p:nvSpPr>
        <p:spPr>
          <a:xfrm>
            <a:off x="577775" y="109300"/>
            <a:ext cx="428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each symptom in the population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6755bc979_0_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Findings</a:t>
            </a:r>
            <a:endParaRPr/>
          </a:p>
        </p:txBody>
      </p:sp>
      <p:sp>
        <p:nvSpPr>
          <p:cNvPr id="196" name="Google Shape;196;g2c6755bc979_0_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even distribution of Gender was considered the distribution of Marital status , Education level , Race was not balanced in the survey results.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Depression may not be significantly related into any health conditions.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Depression mainly deals the status of current stress levels, feelings of the patient. That is if the person thinks different from normal regular mood changes about everyday life for a longer time then he or she will will be stuck in depression.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Depression can be the cause for the sleep apnea, but not vice versa.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Community Contribution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6755bd088_0_77"/>
          <p:cNvSpPr txBox="1"/>
          <p:nvPr>
            <p:ph type="title"/>
          </p:nvPr>
        </p:nvSpPr>
        <p:spPr>
          <a:xfrm>
            <a:off x="0" y="68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Impact</a:t>
            </a:r>
            <a:endParaRPr/>
          </a:p>
        </p:txBody>
      </p:sp>
      <p:sp>
        <p:nvSpPr>
          <p:cNvPr id="207" name="Google Shape;207;g2c6755bd088_0_77"/>
          <p:cNvSpPr txBox="1"/>
          <p:nvPr>
            <p:ph idx="1" type="body"/>
          </p:nvPr>
        </p:nvSpPr>
        <p:spPr>
          <a:xfrm>
            <a:off x="158850" y="681450"/>
            <a:ext cx="8826300" cy="3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further enhance the results by adding additional questions to the existing survey list to conduct a more comprehensive analysis.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developing a machine learning application a person can answer these questions to get to know their current mental well-being.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helps in taking proactive steps for the depression, which in other case could lead to many other physiological and health factors or even death.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targeted mental health campaigns for more susceptible groups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 hospitals, healthcare providers to offer more personalized support to those dealing with sleep apnea, hypertension, and depression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health resource allocation - Ultimately improving the overall well-being of our communities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6755bd088_0_68"/>
          <p:cNvSpPr txBox="1"/>
          <p:nvPr>
            <p:ph idx="1" type="body"/>
          </p:nvPr>
        </p:nvSpPr>
        <p:spPr>
          <a:xfrm>
            <a:off x="311700" y="873150"/>
            <a:ext cx="84645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REFERENCES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hlinkClick r:id="rId3"/>
              </a:rPr>
              <a:t>https://wwwn.cdc.gov/nchs/nhanes/continuousnhanes/default.aspx?Cycle=2017-2020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hlinkClick r:id="rId4"/>
              </a:rPr>
              <a:t>https://www.frontiersin.org/articles/10.3389/fpubh.2023.1348803/full</a:t>
            </a:r>
            <a:r>
              <a:rPr lang="en"/>
              <a:t>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hlinkClick r:id="rId5"/>
              </a:rPr>
              <a:t>https://journals.plos.org/plosone/article?id=10.1371/journal.pone.0272330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hlinkClick r:id="rId6"/>
              </a:rPr>
              <a:t>https://link.springer.com/content/pdf/10.1186/s12888-023-05109-9.pdf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6755bc979_0_15"/>
          <p:cNvSpPr txBox="1"/>
          <p:nvPr/>
        </p:nvSpPr>
        <p:spPr>
          <a:xfrm>
            <a:off x="192125" y="185825"/>
            <a:ext cx="86415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Depression Prevalent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: Common depression symptoms like lack of interest and feeling down were reported by a significant portion of participants, though at lower intensity levels.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Sleep Issues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: Sleep disturbances (trouble sleeping or sleeping too much) appeared relatively common among respondents.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Hypertension Concerns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: Many respondents take medication for high blood pressure, indicating its prevalence within the dataset.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Diverse Dataset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: Participants with various backgrounds.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Sleep Apnea and Hypertension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: Majority reported not having sleep apnea (21,754 out of 24,108), and a majority are taking medication for high blood pressure (23,163 out of 24,108), which suggested a potential area of interest in exploring the relationship between hypertension and sleep apnea.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Lifestyle Factors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: Most not current drinkers or smokers, which provides an interesting perspective on lifestyle factors that could be associated with depression, sleep apnea, and hypertension.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6755bc3c7_0_4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Pre-processing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755bc979_0_40"/>
          <p:cNvSpPr txBox="1"/>
          <p:nvPr/>
        </p:nvSpPr>
        <p:spPr>
          <a:xfrm>
            <a:off x="251250" y="1149275"/>
            <a:ext cx="8641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Feature </a:t>
            </a:r>
            <a:r>
              <a:rPr b="1" lang="en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‘Sleep Apnea’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Extracted from </a:t>
            </a:r>
            <a:r>
              <a:rPr b="1" i="1" lang="en" sz="2000">
                <a:latin typeface="Old Standard TT"/>
                <a:ea typeface="Old Standard TT"/>
                <a:cs typeface="Old Standard TT"/>
                <a:sym typeface="Old Standard TT"/>
              </a:rPr>
              <a:t>‘how often do you snore’ </a:t>
            </a: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and</a:t>
            </a:r>
            <a:r>
              <a:rPr b="1" i="1" lang="en" sz="2000">
                <a:latin typeface="Old Standard TT"/>
                <a:ea typeface="Old Standard TT"/>
                <a:cs typeface="Old Standard TT"/>
                <a:sym typeface="Old Standard TT"/>
              </a:rPr>
              <a:t> ‘how often do you snort/stop breathing’</a:t>
            </a:r>
            <a:endParaRPr b="1" i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Feature </a:t>
            </a:r>
            <a:r>
              <a:rPr b="1" lang="en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‘Total Score’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Extracted from </a:t>
            </a:r>
            <a:r>
              <a:rPr b="1" i="1" lang="en" sz="2000">
                <a:latin typeface="Old Standard TT"/>
                <a:ea typeface="Old Standard TT"/>
                <a:cs typeface="Old Standard TT"/>
                <a:sym typeface="Old Standard TT"/>
              </a:rPr>
              <a:t>PHQ-9</a:t>
            </a: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 which has 4 point Likert scale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Feature </a:t>
            </a:r>
            <a:r>
              <a:rPr b="1" lang="en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‘Depression Category’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Extracted from ‘</a:t>
            </a:r>
            <a:r>
              <a:rPr b="1" i="1" lang="en" sz="2000">
                <a:latin typeface="Old Standard TT"/>
                <a:ea typeface="Old Standard TT"/>
                <a:cs typeface="Old Standard TT"/>
                <a:sym typeface="Old Standard TT"/>
              </a:rPr>
              <a:t>Total Score’</a:t>
            </a: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 : &gt;= 10 - severe; &gt;=5 - mild; no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Extracted from ‘</a:t>
            </a:r>
            <a:r>
              <a:rPr b="1" i="1" lang="en" sz="2000">
                <a:latin typeface="Old Standard TT"/>
                <a:ea typeface="Old Standard TT"/>
                <a:cs typeface="Old Standard TT"/>
                <a:sym typeface="Old Standard TT"/>
              </a:rPr>
              <a:t>Thought you would be better off dead</a:t>
            </a: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’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2" name="Google Shape;82;g2c6755bc979_0_40"/>
          <p:cNvSpPr txBox="1"/>
          <p:nvPr/>
        </p:nvSpPr>
        <p:spPr>
          <a:xfrm>
            <a:off x="522225" y="502525"/>
            <a:ext cx="413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ld Standard TT"/>
                <a:ea typeface="Old Standard TT"/>
                <a:cs typeface="Old Standard TT"/>
                <a:sym typeface="Old Standard TT"/>
              </a:rPr>
              <a:t>Hidden</a:t>
            </a:r>
            <a:r>
              <a:rPr b="1" lang="en" sz="2100">
                <a:latin typeface="Old Standard TT"/>
                <a:ea typeface="Old Standard TT"/>
                <a:cs typeface="Old Standard TT"/>
                <a:sym typeface="Old Standard TT"/>
              </a:rPr>
              <a:t> Feature Extraction</a:t>
            </a:r>
            <a:endParaRPr b="1" sz="2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a972d6e2e_0_0"/>
          <p:cNvSpPr txBox="1"/>
          <p:nvPr/>
        </p:nvSpPr>
        <p:spPr>
          <a:xfrm>
            <a:off x="251250" y="511875"/>
            <a:ext cx="86415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Insignificant columns were dropped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Missing value imputation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Numerical features - median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Categorical and discrete features - mode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Outlier detection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IQR method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Feature encoding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Ordinal features - Label encoding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Nominal features - One-hot encoding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2503"/>
            <a:ext cx="9143999" cy="3768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2c6755bc3c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375" y="152400"/>
            <a:ext cx="733723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2c6755bc3c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38" y="152400"/>
            <a:ext cx="73095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