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media/image10.svg" ContentType="image/svg+xml"/>
  <Override PartName="/ppt/media/image12.svg" ContentType="image/svg+xml"/>
  <Override PartName="/ppt/media/image19.svg" ContentType="image/svg+xml"/>
  <Override PartName="/ppt/media/image2.svg" ContentType="image/svg+xml"/>
  <Override PartName="/ppt/media/image21.svg" ContentType="image/svg+xml"/>
  <Override PartName="/ppt/media/image24.svg" ContentType="image/svg+xml"/>
  <Override PartName="/ppt/media/image26.svg" ContentType="image/svg+xml"/>
  <Override PartName="/ppt/media/image4.svg" ContentType="image/svg+xml"/>
  <Override PartName="/ppt/media/image6.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2"/>
  </p:notesMasterIdLst>
  <p:sldIdLst>
    <p:sldId id="256" r:id="rId3"/>
    <p:sldId id="257" r:id="rId4"/>
    <p:sldId id="258" r:id="rId5"/>
    <p:sldId id="259" r:id="rId6"/>
    <p:sldId id="260" r:id="rId7"/>
    <p:sldId id="261" r:id="rId8"/>
    <p:sldId id="262" r:id="rId9"/>
    <p:sldId id="275" r:id="rId10"/>
    <p:sldId id="263" r:id="rId11"/>
    <p:sldId id="264" r:id="rId12"/>
    <p:sldId id="265" r:id="rId13"/>
    <p:sldId id="266" r:id="rId14"/>
    <p:sldId id="267" r:id="rId15"/>
    <p:sldId id="268" r:id="rId16"/>
    <p:sldId id="269" r:id="rId17"/>
    <p:sldId id="270" r:id="rId18"/>
    <p:sldId id="271" r:id="rId19"/>
    <p:sldId id="272" r:id="rId20"/>
    <p:sldId id="273" r:id="rId21"/>
  </p:sldIdLst>
  <p:sldSz cx="18288000" cy="10287000"/>
  <p:notesSz cx="6858000" cy="9144000"/>
  <p:embeddedFontLst>
    <p:embeddedFont>
      <p:font typeface="Libre Baskerville Bold" panose="02000000000000000000"/>
      <p:bold r:id="rId26"/>
    </p:embeddedFont>
    <p:embeddedFont>
      <p:font typeface="Roboto" panose="02000000000000000000"/>
      <p:regular r:id="rId27"/>
    </p:embeddedFont>
    <p:embeddedFont>
      <p:font typeface="Roboto Bold" panose="02000000000000000000"/>
      <p:bold r:id="rId28"/>
    </p:embeddedFont>
    <p:embeddedFont>
      <p:font typeface="Calibri" panose="020F050202020403020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showGuides="1">
      <p:cViewPr varScale="1">
        <p:scale>
          <a:sx n="52" d="100"/>
          <a:sy n="52" d="100"/>
        </p:scale>
        <p:origin x="850" y="62"/>
      </p:cViewPr>
      <p:guideLst>
        <p:guide orient="horz" pos="2160"/>
        <p:guide pos="288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font" Target="fonts/font7.fntdata"/><Relationship Id="rId31" Type="http://schemas.openxmlformats.org/officeDocument/2006/relationships/font" Target="fonts/font6.fntdata"/><Relationship Id="rId30" Type="http://schemas.openxmlformats.org/officeDocument/2006/relationships/font" Target="fonts/font5.fntdata"/><Relationship Id="rId3" Type="http://schemas.openxmlformats.org/officeDocument/2006/relationships/slide" Target="slides/slide1.xml"/><Relationship Id="rId29" Type="http://schemas.openxmlformats.org/officeDocument/2006/relationships/font" Target="fonts/font4.fntdata"/><Relationship Id="rId28" Type="http://schemas.openxmlformats.org/officeDocument/2006/relationships/font" Target="fonts/font3.fntdata"/><Relationship Id="rId27" Type="http://schemas.openxmlformats.org/officeDocument/2006/relationships/font" Target="fonts/font2.fntdata"/><Relationship Id="rId26" Type="http://schemas.openxmlformats.org/officeDocument/2006/relationships/font" Target="fonts/font1.fntdata"/><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044000" y="591608"/>
            <a:ext cx="16200000" cy="1188000"/>
          </a:xfrm>
        </p:spPr>
        <p:txBody>
          <a:bodyPr/>
          <a:lstStyle>
            <a:lvl1pPr algn="ctr">
              <a:defRPr sz="4800">
                <a:solidFill>
                  <a:schemeClr val="tx1">
                    <a:lumMod val="85000"/>
                    <a:lumOff val="15000"/>
                  </a:schemeClr>
                </a:solidFill>
                <a:latin typeface="+mj-lt"/>
              </a:defRPr>
            </a:lvl1pPr>
          </a:lstStyle>
          <a:p>
            <a:r>
              <a:rPr lang="en-US" dirty="0"/>
              <a:t>Click to add title</a:t>
            </a:r>
            <a:endParaRPr lang="en-US" dirty="0"/>
          </a:p>
        </p:txBody>
      </p:sp>
      <p:sp>
        <p:nvSpPr>
          <p:cNvPr id="3" name="日期占位符 2"/>
          <p:cNvSpPr>
            <a:spLocks noGrp="1"/>
          </p:cNvSpPr>
          <p:nvPr>
            <p:ph type="dt" sz="half" idx="10"/>
            <p:custDataLst>
              <p:tags r:id="rId3"/>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endParaRPr lang="en-US"/>
          </a:p>
        </p:txBody>
      </p:sp>
      <p:sp>
        <p:nvSpPr>
          <p:cNvPr id="4" name="页脚占位符 3"/>
          <p:cNvSpPr>
            <a:spLocks noGrp="1"/>
          </p:cNvSpPr>
          <p:nvPr>
            <p:ph type="ftr" sz="quarter" idx="11"/>
            <p:custDataLst>
              <p:tags r:id="rId4"/>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5"/>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tags" Target="../tags/tag14.xml"/><Relationship Id="rId11" Type="http://schemas.openxmlformats.org/officeDocument/2006/relationships/slideLayout" Target="../slideLayouts/slideLayout7.xml"/><Relationship Id="rId10" Type="http://schemas.openxmlformats.org/officeDocument/2006/relationships/tags" Target="../tags/tag20.xml"/><Relationship Id="rId1" Type="http://schemas.openxmlformats.org/officeDocument/2006/relationships/tags" Target="../tags/tag1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9" Type="http://schemas.openxmlformats.org/officeDocument/2006/relationships/slideLayout" Target="../slideLayouts/slideLayout7.xml"/><Relationship Id="rId18" Type="http://schemas.openxmlformats.org/officeDocument/2006/relationships/tags" Target="../tags/tag38.xml"/><Relationship Id="rId17" Type="http://schemas.openxmlformats.org/officeDocument/2006/relationships/tags" Target="../tags/tag37.xml"/><Relationship Id="rId16" Type="http://schemas.openxmlformats.org/officeDocument/2006/relationships/tags" Target="../tags/tag36.xml"/><Relationship Id="rId15" Type="http://schemas.openxmlformats.org/officeDocument/2006/relationships/tags" Target="../tags/tag35.xml"/><Relationship Id="rId14" Type="http://schemas.openxmlformats.org/officeDocument/2006/relationships/tags" Target="../tags/tag34.xml"/><Relationship Id="rId13" Type="http://schemas.openxmlformats.org/officeDocument/2006/relationships/tags" Target="../tags/tag33.xml"/><Relationship Id="rId12" Type="http://schemas.openxmlformats.org/officeDocument/2006/relationships/tags" Target="../tags/tag32.xml"/><Relationship Id="rId11" Type="http://schemas.openxmlformats.org/officeDocument/2006/relationships/tags" Target="../tags/tag31.xml"/><Relationship Id="rId10" Type="http://schemas.openxmlformats.org/officeDocument/2006/relationships/tags" Target="../tags/tag30.xml"/><Relationship Id="rId1" Type="http://schemas.openxmlformats.org/officeDocument/2006/relationships/tags" Target="../tags/tag21.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1.svg"/><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image" Target="../media/image26.svg"/><Relationship Id="rId3" Type="http://schemas.openxmlformats.org/officeDocument/2006/relationships/image" Target="../media/image25.png"/><Relationship Id="rId2" Type="http://schemas.openxmlformats.org/officeDocument/2006/relationships/image" Target="../media/image24.svg"/><Relationship Id="rId1" Type="http://schemas.openxmlformats.org/officeDocument/2006/relationships/image" Target="../media/image23.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7.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8.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sv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jpeg"/><Relationship Id="rId1" Type="http://schemas.openxmlformats.org/officeDocument/2006/relationships/image" Target="../media/image7.jpe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2.svg"/><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TextBox 2"/>
          <p:cNvSpPr txBox="1"/>
          <p:nvPr/>
        </p:nvSpPr>
        <p:spPr>
          <a:xfrm>
            <a:off x="730752" y="2086516"/>
            <a:ext cx="9484770" cy="4709924"/>
          </a:xfrm>
          <a:prstGeom prst="rect">
            <a:avLst/>
          </a:prstGeom>
        </p:spPr>
        <p:txBody>
          <a:bodyPr lIns="0" tIns="0" rIns="0" bIns="0" rtlCol="0" anchor="t">
            <a:spAutoFit/>
          </a:bodyPr>
          <a:lstStyle/>
          <a:p>
            <a:pPr algn="l">
              <a:lnSpc>
                <a:spcPts val="9235"/>
              </a:lnSpc>
            </a:pPr>
            <a:r>
              <a:rPr lang="en-US" sz="81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National Election Performance Overview – India </a:t>
            </a:r>
            <a:endParaRPr lang="en-US" sz="81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3" name="Freeform 3"/>
          <p:cNvSpPr/>
          <p:nvPr/>
        </p:nvSpPr>
        <p:spPr>
          <a:xfrm>
            <a:off x="10480507" y="531831"/>
            <a:ext cx="7051666" cy="6679851"/>
          </a:xfrm>
          <a:custGeom>
            <a:avLst/>
            <a:gdLst/>
            <a:ahLst/>
            <a:cxnLst/>
            <a:rect l="l" t="t" r="r" b="b"/>
            <a:pathLst>
              <a:path w="7051666" h="6679851">
                <a:moveTo>
                  <a:pt x="0" y="0"/>
                </a:moveTo>
                <a:lnTo>
                  <a:pt x="7051666" y="0"/>
                </a:lnTo>
                <a:lnTo>
                  <a:pt x="7051666" y="6679851"/>
                </a:lnTo>
                <a:lnTo>
                  <a:pt x="0" y="667985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1849900" y="7427595"/>
            <a:ext cx="5734553" cy="1735455"/>
          </a:xfrm>
          <a:prstGeom prst="rect">
            <a:avLst/>
          </a:prstGeom>
        </p:spPr>
        <p:txBody>
          <a:bodyPr lIns="0" tIns="0" rIns="0" bIns="0" rtlCol="0" anchor="t">
            <a:spAutoFit/>
          </a:bodyPr>
          <a:lstStyle/>
          <a:p>
            <a:pPr algn="l">
              <a:lnSpc>
                <a:spcPts val="4620"/>
              </a:lnSpc>
            </a:pPr>
            <a:r>
              <a:rPr lang="en-US" sz="3300">
                <a:solidFill>
                  <a:srgbClr val="000000"/>
                </a:solidFill>
                <a:latin typeface="Roboto" panose="02000000000000000000"/>
                <a:ea typeface="Roboto" panose="02000000000000000000"/>
                <a:cs typeface="Roboto" panose="02000000000000000000"/>
                <a:sym typeface="Roboto" panose="02000000000000000000"/>
              </a:rPr>
              <a:t>Presented by</a:t>
            </a:r>
            <a:endParaRPr lang="en-US" sz="3300">
              <a:solidFill>
                <a:srgbClr val="000000"/>
              </a:solidFill>
              <a:latin typeface="Roboto" panose="02000000000000000000"/>
              <a:ea typeface="Roboto" panose="02000000000000000000"/>
              <a:cs typeface="Roboto" panose="02000000000000000000"/>
              <a:sym typeface="Roboto" panose="02000000000000000000"/>
            </a:endParaRPr>
          </a:p>
          <a:p>
            <a:pPr algn="l">
              <a:lnSpc>
                <a:spcPts val="4620"/>
              </a:lnSpc>
            </a:pPr>
            <a:r>
              <a:rPr lang="en-US" sz="3300">
                <a:solidFill>
                  <a:srgbClr val="000000"/>
                </a:solidFill>
                <a:latin typeface="Roboto" panose="02000000000000000000"/>
                <a:ea typeface="Roboto" panose="02000000000000000000"/>
                <a:cs typeface="Roboto" panose="02000000000000000000"/>
                <a:sym typeface="Roboto" panose="02000000000000000000"/>
              </a:rPr>
              <a:t>Shruti , Sanjay , Shree harini , Siva Sankari , Keerthana</a:t>
            </a:r>
            <a:endParaRPr lang="en-US" sz="33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5" name="AutoShape 5"/>
          <p:cNvSpPr/>
          <p:nvPr/>
        </p:nvSpPr>
        <p:spPr>
          <a:xfrm>
            <a:off x="730752" y="1862678"/>
            <a:ext cx="1882939"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grpSp>
        <p:nvGrpSpPr>
          <p:cNvPr id="2" name="Group 2"/>
          <p:cNvGrpSpPr/>
          <p:nvPr>
            <p:custDataLst>
              <p:tags r:id="rId1"/>
            </p:custDataLst>
          </p:nvPr>
        </p:nvGrpSpPr>
        <p:grpSpPr>
          <a:xfrm>
            <a:off x="794595" y="650390"/>
            <a:ext cx="7867083" cy="1494647"/>
            <a:chOff x="0" y="0"/>
            <a:chExt cx="2071989" cy="393652"/>
          </a:xfrm>
        </p:grpSpPr>
        <p:sp>
          <p:nvSpPr>
            <p:cNvPr id="3" name="Freeform 3"/>
            <p:cNvSpPr/>
            <p:nvPr>
              <p:custDataLst>
                <p:tags r:id="rId2"/>
              </p:custDataLst>
            </p:nvPr>
          </p:nvSpPr>
          <p:spPr>
            <a:xfrm>
              <a:off x="0" y="0"/>
              <a:ext cx="2071989" cy="393652"/>
            </a:xfrm>
            <a:custGeom>
              <a:avLst/>
              <a:gdLst/>
              <a:ahLst/>
              <a:cxnLst/>
              <a:rect l="l" t="t" r="r" b="b"/>
              <a:pathLst>
                <a:path w="2071989" h="393652">
                  <a:moveTo>
                    <a:pt x="0" y="0"/>
                  </a:moveTo>
                  <a:lnTo>
                    <a:pt x="2071989" y="0"/>
                  </a:lnTo>
                  <a:lnTo>
                    <a:pt x="2071989" y="393652"/>
                  </a:lnTo>
                  <a:lnTo>
                    <a:pt x="0" y="393652"/>
                  </a:lnTo>
                  <a:close/>
                </a:path>
              </a:pathLst>
            </a:custGeom>
            <a:solidFill>
              <a:srgbClr val="FACD66"/>
            </a:solidFill>
            <a:ln w="19050" cap="sq">
              <a:solidFill>
                <a:srgbClr val="000000"/>
              </a:solidFill>
              <a:prstDash val="solid"/>
              <a:miter/>
            </a:ln>
          </p:spPr>
        </p:sp>
        <p:sp>
          <p:nvSpPr>
            <p:cNvPr id="4" name="TextBox 4"/>
            <p:cNvSpPr txBox="1"/>
            <p:nvPr>
              <p:custDataLst>
                <p:tags r:id="rId3"/>
              </p:custDataLst>
            </p:nvPr>
          </p:nvSpPr>
          <p:spPr>
            <a:xfrm>
              <a:off x="0" y="-104775"/>
              <a:ext cx="2071989" cy="498427"/>
            </a:xfrm>
            <a:prstGeom prst="rect">
              <a:avLst/>
            </a:prstGeom>
          </p:spPr>
          <p:txBody>
            <a:bodyPr lIns="50800" tIns="50800" rIns="50800" bIns="50800" rtlCol="0" anchor="ctr"/>
            <a:lstStyle/>
            <a:p>
              <a:pPr algn="ctr">
                <a:lnSpc>
                  <a:spcPts val="770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Voter Turnout</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grpSp>
        <p:nvGrpSpPr>
          <p:cNvPr id="5" name="Group 5"/>
          <p:cNvGrpSpPr/>
          <p:nvPr/>
        </p:nvGrpSpPr>
        <p:grpSpPr>
          <a:xfrm>
            <a:off x="794595" y="2316639"/>
            <a:ext cx="7867083" cy="7319971"/>
            <a:chOff x="0" y="0"/>
            <a:chExt cx="2071989" cy="1927894"/>
          </a:xfrm>
        </p:grpSpPr>
        <p:sp>
          <p:nvSpPr>
            <p:cNvPr id="6" name="Freeform 6"/>
            <p:cNvSpPr/>
            <p:nvPr/>
          </p:nvSpPr>
          <p:spPr>
            <a:xfrm>
              <a:off x="0" y="0"/>
              <a:ext cx="2071989" cy="1927894"/>
            </a:xfrm>
            <a:custGeom>
              <a:avLst/>
              <a:gdLst/>
              <a:ahLst/>
              <a:cxnLst/>
              <a:rect l="l" t="t" r="r" b="b"/>
              <a:pathLst>
                <a:path w="2071989" h="1927894">
                  <a:moveTo>
                    <a:pt x="0" y="0"/>
                  </a:moveTo>
                  <a:lnTo>
                    <a:pt x="2071989" y="0"/>
                  </a:lnTo>
                  <a:lnTo>
                    <a:pt x="2071989" y="1927894"/>
                  </a:lnTo>
                  <a:lnTo>
                    <a:pt x="0" y="1927894"/>
                  </a:lnTo>
                  <a:close/>
                </a:path>
              </a:pathLst>
            </a:custGeom>
            <a:solidFill>
              <a:srgbClr val="F1F1E9"/>
            </a:solidFill>
            <a:ln w="19050" cap="sq">
              <a:solidFill>
                <a:srgbClr val="000000"/>
              </a:solidFill>
              <a:prstDash val="solid"/>
              <a:miter/>
            </a:ln>
          </p:spPr>
        </p:sp>
        <p:sp>
          <p:nvSpPr>
            <p:cNvPr id="7" name="TextBox 7"/>
            <p:cNvSpPr txBox="1"/>
            <p:nvPr/>
          </p:nvSpPr>
          <p:spPr>
            <a:xfrm>
              <a:off x="0" y="-57150"/>
              <a:ext cx="2071989" cy="1985044"/>
            </a:xfrm>
            <a:prstGeom prst="rect">
              <a:avLst/>
            </a:prstGeom>
          </p:spPr>
          <p:txBody>
            <a:bodyPr lIns="50800" tIns="50800" rIns="50800" bIns="50800" rtlCol="0" anchor="ctr"/>
            <a:lstStyle/>
            <a:p>
              <a:pPr algn="ctr">
                <a:lnSpc>
                  <a:spcPts val="2800"/>
                </a:lnSpc>
              </a:pPr>
            </a:p>
          </p:txBody>
        </p:sp>
      </p:grpSp>
      <p:grpSp>
        <p:nvGrpSpPr>
          <p:cNvPr id="8" name="Group 8"/>
          <p:cNvGrpSpPr/>
          <p:nvPr/>
        </p:nvGrpSpPr>
        <p:grpSpPr>
          <a:xfrm>
            <a:off x="9626322" y="2316639"/>
            <a:ext cx="7867083" cy="7319971"/>
            <a:chOff x="0" y="0"/>
            <a:chExt cx="2071989" cy="1927894"/>
          </a:xfrm>
        </p:grpSpPr>
        <p:sp>
          <p:nvSpPr>
            <p:cNvPr id="9" name="Freeform 9"/>
            <p:cNvSpPr/>
            <p:nvPr/>
          </p:nvSpPr>
          <p:spPr>
            <a:xfrm>
              <a:off x="0" y="0"/>
              <a:ext cx="2071989" cy="1927894"/>
            </a:xfrm>
            <a:custGeom>
              <a:avLst/>
              <a:gdLst/>
              <a:ahLst/>
              <a:cxnLst/>
              <a:rect l="l" t="t" r="r" b="b"/>
              <a:pathLst>
                <a:path w="2071989" h="1927894">
                  <a:moveTo>
                    <a:pt x="0" y="0"/>
                  </a:moveTo>
                  <a:lnTo>
                    <a:pt x="2071989" y="0"/>
                  </a:lnTo>
                  <a:lnTo>
                    <a:pt x="2071989" y="1927894"/>
                  </a:lnTo>
                  <a:lnTo>
                    <a:pt x="0" y="1927894"/>
                  </a:lnTo>
                  <a:close/>
                </a:path>
              </a:pathLst>
            </a:custGeom>
            <a:solidFill>
              <a:srgbClr val="F1F1E9"/>
            </a:solidFill>
            <a:ln w="19050" cap="sq">
              <a:solidFill>
                <a:srgbClr val="000000"/>
              </a:solidFill>
              <a:prstDash val="solid"/>
              <a:miter/>
            </a:ln>
          </p:spPr>
        </p:sp>
        <p:sp>
          <p:nvSpPr>
            <p:cNvPr id="10" name="TextBox 10"/>
            <p:cNvSpPr txBox="1"/>
            <p:nvPr/>
          </p:nvSpPr>
          <p:spPr>
            <a:xfrm>
              <a:off x="0" y="-57150"/>
              <a:ext cx="2071989" cy="1985044"/>
            </a:xfrm>
            <a:prstGeom prst="rect">
              <a:avLst/>
            </a:prstGeom>
          </p:spPr>
          <p:txBody>
            <a:bodyPr lIns="50800" tIns="50800" rIns="50800" bIns="50800" rtlCol="0" anchor="ctr"/>
            <a:lstStyle/>
            <a:p>
              <a:pPr algn="ctr">
                <a:lnSpc>
                  <a:spcPts val="2800"/>
                </a:lnSpc>
              </a:pPr>
            </a:p>
          </p:txBody>
        </p:sp>
      </p:grpSp>
      <p:grpSp>
        <p:nvGrpSpPr>
          <p:cNvPr id="11" name="Group 11"/>
          <p:cNvGrpSpPr/>
          <p:nvPr>
            <p:custDataLst>
              <p:tags r:id="rId4"/>
            </p:custDataLst>
          </p:nvPr>
        </p:nvGrpSpPr>
        <p:grpSpPr>
          <a:xfrm>
            <a:off x="9626322" y="650390"/>
            <a:ext cx="7867083" cy="1494647"/>
            <a:chOff x="0" y="0"/>
            <a:chExt cx="2071989" cy="393652"/>
          </a:xfrm>
        </p:grpSpPr>
        <p:sp>
          <p:nvSpPr>
            <p:cNvPr id="12" name="Freeform 12"/>
            <p:cNvSpPr/>
            <p:nvPr>
              <p:custDataLst>
                <p:tags r:id="rId5"/>
              </p:custDataLst>
            </p:nvPr>
          </p:nvSpPr>
          <p:spPr>
            <a:xfrm>
              <a:off x="0" y="0"/>
              <a:ext cx="2071989" cy="393652"/>
            </a:xfrm>
            <a:custGeom>
              <a:avLst/>
              <a:gdLst/>
              <a:ahLst/>
              <a:cxnLst/>
              <a:rect l="l" t="t" r="r" b="b"/>
              <a:pathLst>
                <a:path w="2071989" h="393652">
                  <a:moveTo>
                    <a:pt x="0" y="0"/>
                  </a:moveTo>
                  <a:lnTo>
                    <a:pt x="2071989" y="0"/>
                  </a:lnTo>
                  <a:lnTo>
                    <a:pt x="2071989" y="393652"/>
                  </a:lnTo>
                  <a:lnTo>
                    <a:pt x="0" y="393652"/>
                  </a:lnTo>
                  <a:close/>
                </a:path>
              </a:pathLst>
            </a:custGeom>
            <a:solidFill>
              <a:srgbClr val="58D3A2"/>
            </a:solidFill>
            <a:ln w="19050" cap="sq">
              <a:solidFill>
                <a:srgbClr val="000000"/>
              </a:solidFill>
              <a:prstDash val="solid"/>
              <a:miter/>
            </a:ln>
          </p:spPr>
        </p:sp>
        <p:sp>
          <p:nvSpPr>
            <p:cNvPr id="13" name="TextBox 13"/>
            <p:cNvSpPr txBox="1"/>
            <p:nvPr>
              <p:custDataLst>
                <p:tags r:id="rId6"/>
              </p:custDataLst>
            </p:nvPr>
          </p:nvSpPr>
          <p:spPr>
            <a:xfrm>
              <a:off x="0" y="-104775"/>
              <a:ext cx="2071989" cy="498427"/>
            </a:xfrm>
            <a:prstGeom prst="rect">
              <a:avLst/>
            </a:prstGeom>
          </p:spPr>
          <p:txBody>
            <a:bodyPr lIns="50800" tIns="50800" rIns="50800" bIns="50800" rtlCol="0" anchor="ctr"/>
            <a:lstStyle/>
            <a:p>
              <a:pPr algn="ctr">
                <a:lnSpc>
                  <a:spcPts val="770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Vote Share</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sp>
        <p:nvSpPr>
          <p:cNvPr id="14" name="Freeform 14"/>
          <p:cNvSpPr/>
          <p:nvPr/>
        </p:nvSpPr>
        <p:spPr>
          <a:xfrm>
            <a:off x="9945031" y="5649289"/>
            <a:ext cx="7314269" cy="3718086"/>
          </a:xfrm>
          <a:custGeom>
            <a:avLst/>
            <a:gdLst/>
            <a:ahLst/>
            <a:cxnLst/>
            <a:rect l="l" t="t" r="r" b="b"/>
            <a:pathLst>
              <a:path w="7314269" h="3718086">
                <a:moveTo>
                  <a:pt x="0" y="0"/>
                </a:moveTo>
                <a:lnTo>
                  <a:pt x="7314269" y="0"/>
                </a:lnTo>
                <a:lnTo>
                  <a:pt x="7314269" y="3718086"/>
                </a:lnTo>
                <a:lnTo>
                  <a:pt x="0" y="3718086"/>
                </a:lnTo>
                <a:lnTo>
                  <a:pt x="0" y="0"/>
                </a:lnTo>
                <a:close/>
              </a:path>
            </a:pathLst>
          </a:custGeom>
          <a:blipFill>
            <a:blip r:embed="rId7"/>
            <a:stretch>
              <a:fillRect l="-5761" t="-3872" r="-6709" b="-4888"/>
            </a:stretch>
          </a:blipFill>
        </p:spPr>
      </p:sp>
      <p:sp>
        <p:nvSpPr>
          <p:cNvPr id="15" name="Freeform 15"/>
          <p:cNvSpPr/>
          <p:nvPr/>
        </p:nvSpPr>
        <p:spPr>
          <a:xfrm rot="-24000">
            <a:off x="2107059" y="5414117"/>
            <a:ext cx="4850071" cy="3860974"/>
          </a:xfrm>
          <a:custGeom>
            <a:avLst/>
            <a:gdLst/>
            <a:ahLst/>
            <a:cxnLst/>
            <a:rect l="l" t="t" r="r" b="b"/>
            <a:pathLst>
              <a:path w="4850071" h="3860974">
                <a:moveTo>
                  <a:pt x="26720" y="0"/>
                </a:moveTo>
                <a:lnTo>
                  <a:pt x="4850070" y="33674"/>
                </a:lnTo>
                <a:lnTo>
                  <a:pt x="4823350" y="3860973"/>
                </a:lnTo>
                <a:lnTo>
                  <a:pt x="0" y="3827299"/>
                </a:lnTo>
                <a:lnTo>
                  <a:pt x="26720" y="0"/>
                </a:lnTo>
                <a:close/>
              </a:path>
            </a:pathLst>
          </a:custGeom>
          <a:blipFill>
            <a:blip r:embed="rId8"/>
            <a:stretch>
              <a:fillRect l="-3268" t="-89104" r="-113586" b="-5327"/>
            </a:stretch>
          </a:blipFill>
        </p:spPr>
      </p:sp>
      <p:sp>
        <p:nvSpPr>
          <p:cNvPr id="16" name="TextBox 16"/>
          <p:cNvSpPr txBox="1"/>
          <p:nvPr>
            <p:custDataLst>
              <p:tags r:id="rId9"/>
            </p:custDataLst>
          </p:nvPr>
        </p:nvSpPr>
        <p:spPr>
          <a:xfrm>
            <a:off x="809952" y="2831469"/>
            <a:ext cx="7584622" cy="3069590"/>
          </a:xfrm>
          <a:prstGeom prst="rect">
            <a:avLst/>
          </a:prstGeom>
        </p:spPr>
        <p:txBody>
          <a:bodyPr lIns="0" tIns="0" rIns="0" bIns="0" rtlCol="0" anchor="t">
            <a:spAutoFit/>
          </a:bodyPr>
          <a:lstStyle/>
          <a:p>
            <a:pPr marL="527685" lvl="1" indent="-263525" algn="just">
              <a:lnSpc>
                <a:spcPts val="3420"/>
              </a:lnSpc>
              <a:buFont typeface="Arial" panose="020B0604020202020204"/>
              <a:buChar char="•"/>
            </a:pPr>
            <a:r>
              <a:rPr lang="en-US" sz="2445">
                <a:solidFill>
                  <a:srgbClr val="000000"/>
                </a:solidFill>
                <a:latin typeface="Roboto" panose="02000000000000000000"/>
                <a:ea typeface="Roboto" panose="02000000000000000000"/>
                <a:cs typeface="Roboto" panose="02000000000000000000"/>
                <a:sym typeface="Roboto" panose="02000000000000000000"/>
              </a:rPr>
              <a:t>Represents the percentage of eligible citizens who cast their vote, indicating the level of public participation in elections.</a:t>
            </a:r>
            <a:endParaRPr lang="en-US" sz="2445">
              <a:solidFill>
                <a:srgbClr val="000000"/>
              </a:solidFill>
              <a:latin typeface="Roboto" panose="02000000000000000000"/>
              <a:ea typeface="Roboto" panose="02000000000000000000"/>
              <a:cs typeface="Roboto" panose="02000000000000000000"/>
              <a:sym typeface="Roboto" panose="02000000000000000000"/>
            </a:endParaRPr>
          </a:p>
          <a:p>
            <a:pPr marL="527685" lvl="1" indent="-263525" algn="just">
              <a:lnSpc>
                <a:spcPts val="3420"/>
              </a:lnSpc>
              <a:buFont typeface="Arial" panose="020B0604020202020204"/>
              <a:buChar char="•"/>
            </a:pPr>
            <a:r>
              <a:rPr lang="en-US" sz="2445">
                <a:solidFill>
                  <a:srgbClr val="000000"/>
                </a:solidFill>
                <a:latin typeface="Roboto" panose="02000000000000000000"/>
                <a:ea typeface="Roboto" panose="02000000000000000000"/>
                <a:cs typeface="Roboto" panose="02000000000000000000"/>
                <a:sym typeface="Roboto" panose="02000000000000000000"/>
              </a:rPr>
              <a:t>Indicates the level of public participation and political engagement in the democratic process.</a:t>
            </a:r>
            <a:endParaRPr lang="en-US" sz="2445">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3420"/>
              </a:lnSpc>
            </a:pPr>
            <a:endParaRPr lang="en-US" sz="2445">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3420"/>
              </a:lnSpc>
            </a:pPr>
            <a:endParaRPr lang="en-US" sz="2445">
              <a:solidFill>
                <a:srgbClr val="000000"/>
              </a:solidFill>
              <a:latin typeface="Roboto" panose="02000000000000000000"/>
              <a:ea typeface="Roboto" panose="02000000000000000000"/>
              <a:cs typeface="Roboto" panose="02000000000000000000"/>
              <a:sym typeface="Roboto" panose="02000000000000000000"/>
            </a:endParaRPr>
          </a:p>
        </p:txBody>
      </p:sp>
      <p:sp>
        <p:nvSpPr>
          <p:cNvPr id="17" name="TextBox 17"/>
          <p:cNvSpPr txBox="1"/>
          <p:nvPr>
            <p:custDataLst>
              <p:tags r:id="rId10"/>
            </p:custDataLst>
          </p:nvPr>
        </p:nvSpPr>
        <p:spPr>
          <a:xfrm>
            <a:off x="9756048" y="2773049"/>
            <a:ext cx="7503252" cy="3141980"/>
          </a:xfrm>
          <a:prstGeom prst="rect">
            <a:avLst/>
          </a:prstGeom>
        </p:spPr>
        <p:txBody>
          <a:bodyPr lIns="0" tIns="0" rIns="0" bIns="0" rtlCol="0" anchor="t">
            <a:spAutoFit/>
          </a:bodyPr>
          <a:lstStyle/>
          <a:p>
            <a:pPr marL="539750" lvl="1" indent="-269875" algn="just">
              <a:lnSpc>
                <a:spcPts val="3500"/>
              </a:lnSpc>
              <a:buFont typeface="Arial" panose="020B0604020202020204"/>
              <a:buChar char="•"/>
            </a:pPr>
            <a:r>
              <a:rPr lang="en-US" sz="2500">
                <a:solidFill>
                  <a:srgbClr val="000000"/>
                </a:solidFill>
                <a:latin typeface="Roboto" panose="02000000000000000000"/>
                <a:ea typeface="Roboto" panose="02000000000000000000"/>
                <a:cs typeface="Roboto" panose="02000000000000000000"/>
                <a:sym typeface="Roboto" panose="02000000000000000000"/>
              </a:rPr>
              <a:t>Shows the percentage of total votes secured by a party or candidate, highlighting their electoral strength.</a:t>
            </a:r>
            <a:endParaRPr lang="en-US" sz="2500">
              <a:solidFill>
                <a:srgbClr val="000000"/>
              </a:solidFill>
              <a:latin typeface="Roboto" panose="02000000000000000000"/>
              <a:ea typeface="Roboto" panose="02000000000000000000"/>
              <a:cs typeface="Roboto" panose="02000000000000000000"/>
              <a:sym typeface="Roboto" panose="02000000000000000000"/>
            </a:endParaRPr>
          </a:p>
          <a:p>
            <a:pPr marL="539750" lvl="1" indent="-269875" algn="just">
              <a:lnSpc>
                <a:spcPts val="3500"/>
              </a:lnSpc>
              <a:buFont typeface="Arial" panose="020B0604020202020204"/>
              <a:buChar char="•"/>
            </a:pPr>
            <a:r>
              <a:rPr lang="en-US" sz="2500">
                <a:solidFill>
                  <a:srgbClr val="000000"/>
                </a:solidFill>
                <a:latin typeface="Roboto" panose="02000000000000000000"/>
                <a:ea typeface="Roboto" panose="02000000000000000000"/>
                <a:cs typeface="Roboto" panose="02000000000000000000"/>
                <a:sym typeface="Roboto" panose="02000000000000000000"/>
              </a:rPr>
              <a:t> Together, turnout and vote share reveal both citizen engagement and political performance across elections.</a:t>
            </a:r>
            <a:endParaRPr lang="en-US" sz="25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3500"/>
              </a:lnSpc>
            </a:pPr>
            <a:endParaRPr lang="en-US" sz="25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82347" y="8448540"/>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16412947" y="330766"/>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967560" y="2770638"/>
            <a:ext cx="6708097" cy="5111893"/>
          </a:xfrm>
          <a:custGeom>
            <a:avLst/>
            <a:gdLst/>
            <a:ahLst/>
            <a:cxnLst/>
            <a:rect l="l" t="t" r="r" b="b"/>
            <a:pathLst>
              <a:path w="6708097" h="5111893">
                <a:moveTo>
                  <a:pt x="0" y="0"/>
                </a:moveTo>
                <a:lnTo>
                  <a:pt x="6708097" y="0"/>
                </a:lnTo>
                <a:lnTo>
                  <a:pt x="6708097" y="5111893"/>
                </a:lnTo>
                <a:lnTo>
                  <a:pt x="0" y="5111893"/>
                </a:lnTo>
                <a:lnTo>
                  <a:pt x="0" y="0"/>
                </a:lnTo>
                <a:close/>
              </a:path>
            </a:pathLst>
          </a:custGeom>
          <a:blipFill>
            <a:blip r:embed="rId5"/>
            <a:stretch>
              <a:fillRect/>
            </a:stretch>
          </a:blipFill>
        </p:spPr>
      </p:sp>
      <p:sp>
        <p:nvSpPr>
          <p:cNvPr id="5" name="TextBox 5"/>
          <p:cNvSpPr txBox="1"/>
          <p:nvPr/>
        </p:nvSpPr>
        <p:spPr>
          <a:xfrm>
            <a:off x="9482433" y="2799213"/>
            <a:ext cx="9266206" cy="1376902"/>
          </a:xfrm>
          <a:prstGeom prst="rect">
            <a:avLst/>
          </a:prstGeom>
        </p:spPr>
        <p:txBody>
          <a:bodyPr lIns="0" tIns="0" rIns="0" bIns="0" rtlCol="0" anchor="t">
            <a:spAutoFit/>
          </a:bodyPr>
          <a:lstStyle/>
          <a:p>
            <a:pPr algn="l">
              <a:lnSpc>
                <a:spcPts val="5430"/>
              </a:lnSpc>
            </a:pPr>
            <a:r>
              <a:rPr lang="en-US" sz="476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Swing Constituencies and Long-Term Strongholds </a:t>
            </a:r>
            <a:endParaRPr lang="en-US" sz="476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6" name="TextBox 6"/>
          <p:cNvSpPr txBox="1"/>
          <p:nvPr/>
        </p:nvSpPr>
        <p:spPr>
          <a:xfrm>
            <a:off x="9451331" y="5265285"/>
            <a:ext cx="7807969" cy="3459480"/>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Swing Constituencies are regions where election outcomes frequently change between parties, reflecting dynamic voter behavior.</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They play a crucial role in determining overall results due to their unpredictable nature.</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Long-Term Strongholds are areas consistently dominated by a single party across multiple elections.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Such regions indicate strong party loyalty, stable voter support, and effective local leadership.</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Analyzing both helps understand political stability and shifting voter trends across regions.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TextBox 2"/>
          <p:cNvSpPr txBox="1"/>
          <p:nvPr/>
        </p:nvSpPr>
        <p:spPr>
          <a:xfrm>
            <a:off x="4878390" y="1095375"/>
            <a:ext cx="9267339" cy="1024890"/>
          </a:xfrm>
          <a:prstGeom prst="rect">
            <a:avLst/>
          </a:prstGeom>
        </p:spPr>
        <p:txBody>
          <a:bodyPr lIns="0" tIns="0" rIns="0" bIns="0" rtlCol="0" anchor="t">
            <a:spAutoFit/>
          </a:bodyPr>
          <a:lstStyle/>
          <a:p>
            <a:pPr algn="ctr">
              <a:lnSpc>
                <a:spcPts val="7980"/>
              </a:lnSpc>
            </a:pPr>
            <a:r>
              <a:rPr lang="en-US" sz="70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Party Trends</a:t>
            </a:r>
            <a:endParaRPr lang="en-US" sz="70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nvGrpSpPr>
          <p:cNvPr id="3" name="Group 3"/>
          <p:cNvGrpSpPr/>
          <p:nvPr/>
        </p:nvGrpSpPr>
        <p:grpSpPr>
          <a:xfrm>
            <a:off x="6695818" y="3840930"/>
            <a:ext cx="5825873" cy="5630053"/>
            <a:chOff x="0" y="0"/>
            <a:chExt cx="819216" cy="791680"/>
          </a:xfrm>
        </p:grpSpPr>
        <p:sp>
          <p:nvSpPr>
            <p:cNvPr id="4" name="Freeform 4"/>
            <p:cNvSpPr/>
            <p:nvPr/>
          </p:nvSpPr>
          <p:spPr>
            <a:xfrm>
              <a:off x="0" y="0"/>
              <a:ext cx="819216" cy="791680"/>
            </a:xfrm>
            <a:custGeom>
              <a:avLst/>
              <a:gdLst/>
              <a:ahLst/>
              <a:cxnLst/>
              <a:rect l="l" t="t" r="r" b="b"/>
              <a:pathLst>
                <a:path w="819216" h="791680">
                  <a:moveTo>
                    <a:pt x="409608" y="0"/>
                  </a:moveTo>
                  <a:cubicBezTo>
                    <a:pt x="183388" y="0"/>
                    <a:pt x="0" y="177224"/>
                    <a:pt x="0" y="395840"/>
                  </a:cubicBezTo>
                  <a:cubicBezTo>
                    <a:pt x="0" y="614456"/>
                    <a:pt x="183388" y="791680"/>
                    <a:pt x="409608" y="791680"/>
                  </a:cubicBezTo>
                  <a:cubicBezTo>
                    <a:pt x="635828" y="791680"/>
                    <a:pt x="819216" y="614456"/>
                    <a:pt x="819216" y="395840"/>
                  </a:cubicBezTo>
                  <a:cubicBezTo>
                    <a:pt x="819216" y="177224"/>
                    <a:pt x="635828" y="0"/>
                    <a:pt x="409608" y="0"/>
                  </a:cubicBezTo>
                  <a:close/>
                </a:path>
              </a:pathLst>
            </a:custGeom>
            <a:solidFill>
              <a:srgbClr val="58D3A2"/>
            </a:solidFill>
            <a:ln w="19050" cap="sq">
              <a:solidFill>
                <a:srgbClr val="000000"/>
              </a:solidFill>
              <a:prstDash val="solid"/>
              <a:miter/>
            </a:ln>
          </p:spPr>
        </p:sp>
        <p:sp>
          <p:nvSpPr>
            <p:cNvPr id="5" name="TextBox 5"/>
            <p:cNvSpPr txBox="1"/>
            <p:nvPr/>
          </p:nvSpPr>
          <p:spPr>
            <a:xfrm>
              <a:off x="76801" y="55170"/>
              <a:ext cx="665613" cy="662290"/>
            </a:xfrm>
            <a:prstGeom prst="rect">
              <a:avLst/>
            </a:prstGeom>
          </p:spPr>
          <p:txBody>
            <a:bodyPr lIns="50800" tIns="50800" rIns="50800" bIns="50800" rtlCol="0" anchor="ctr"/>
            <a:lstStyle/>
            <a:p>
              <a:pPr algn="ctr">
                <a:lnSpc>
                  <a:spcPts val="4625"/>
                </a:lnSpc>
              </a:pPr>
              <a:r>
                <a:rPr lang="en-US" sz="3700">
                  <a:solidFill>
                    <a:srgbClr val="000000"/>
                  </a:solidFill>
                  <a:latin typeface="Roboto" panose="02000000000000000000"/>
                  <a:ea typeface="Roboto" panose="02000000000000000000"/>
                  <a:cs typeface="Roboto" panose="02000000000000000000"/>
                  <a:sym typeface="Roboto" panose="02000000000000000000"/>
                </a:rPr>
                <a:t>Highlight changes in vote share, seat distribution, and regional influence</a:t>
              </a:r>
              <a:endParaRPr lang="en-US" sz="3700">
                <a:solidFill>
                  <a:srgbClr val="000000"/>
                </a:solidFill>
                <a:latin typeface="Roboto" panose="02000000000000000000"/>
                <a:ea typeface="Roboto" panose="02000000000000000000"/>
                <a:cs typeface="Roboto" panose="02000000000000000000"/>
                <a:sym typeface="Roboto" panose="02000000000000000000"/>
              </a:endParaRPr>
            </a:p>
          </p:txBody>
        </p:sp>
      </p:grpSp>
      <p:grpSp>
        <p:nvGrpSpPr>
          <p:cNvPr id="6" name="Group 6"/>
          <p:cNvGrpSpPr/>
          <p:nvPr/>
        </p:nvGrpSpPr>
        <p:grpSpPr>
          <a:xfrm>
            <a:off x="4196656" y="2588047"/>
            <a:ext cx="10554607" cy="950112"/>
            <a:chOff x="0" y="0"/>
            <a:chExt cx="14072809" cy="1266816"/>
          </a:xfrm>
        </p:grpSpPr>
        <p:sp>
          <p:nvSpPr>
            <p:cNvPr id="7" name="AutoShape 7"/>
            <p:cNvSpPr/>
            <p:nvPr/>
          </p:nvSpPr>
          <p:spPr>
            <a:xfrm flipV="1">
              <a:off x="12700" y="750907"/>
              <a:ext cx="14033862" cy="0"/>
            </a:xfrm>
            <a:prstGeom prst="line">
              <a:avLst/>
            </a:prstGeom>
            <a:ln w="25400" cap="flat">
              <a:solidFill>
                <a:srgbClr val="000000"/>
              </a:solidFill>
              <a:prstDash val="solid"/>
              <a:headEnd type="none" w="sm" len="sm"/>
              <a:tailEnd type="none" w="sm" len="sm"/>
            </a:ln>
          </p:spPr>
        </p:sp>
        <p:sp>
          <p:nvSpPr>
            <p:cNvPr id="8" name="AutoShape 8"/>
            <p:cNvSpPr/>
            <p:nvPr/>
          </p:nvSpPr>
          <p:spPr>
            <a:xfrm flipV="1">
              <a:off x="7192964" y="0"/>
              <a:ext cx="0" cy="1266816"/>
            </a:xfrm>
            <a:prstGeom prst="line">
              <a:avLst/>
            </a:prstGeom>
            <a:ln w="25400" cap="flat">
              <a:solidFill>
                <a:srgbClr val="000000"/>
              </a:solidFill>
              <a:prstDash val="solid"/>
              <a:headEnd type="oval" w="lg" len="lg"/>
              <a:tailEnd type="none" w="sm" len="sm"/>
            </a:ln>
          </p:spPr>
        </p:sp>
        <p:sp>
          <p:nvSpPr>
            <p:cNvPr id="9" name="AutoShape 9"/>
            <p:cNvSpPr/>
            <p:nvPr/>
          </p:nvSpPr>
          <p:spPr>
            <a:xfrm flipV="1">
              <a:off x="12700" y="737844"/>
              <a:ext cx="0" cy="528971"/>
            </a:xfrm>
            <a:prstGeom prst="line">
              <a:avLst/>
            </a:prstGeom>
            <a:ln w="25400" cap="flat">
              <a:solidFill>
                <a:srgbClr val="000000"/>
              </a:solidFill>
              <a:prstDash val="solid"/>
              <a:headEnd type="oval" w="lg" len="lg"/>
              <a:tailEnd type="none" w="sm" len="sm"/>
            </a:ln>
          </p:spPr>
        </p:sp>
        <p:sp>
          <p:nvSpPr>
            <p:cNvPr id="10" name="AutoShape 10"/>
            <p:cNvSpPr/>
            <p:nvPr/>
          </p:nvSpPr>
          <p:spPr>
            <a:xfrm flipV="1">
              <a:off x="14060109" y="737844"/>
              <a:ext cx="0" cy="528971"/>
            </a:xfrm>
            <a:prstGeom prst="line">
              <a:avLst/>
            </a:prstGeom>
            <a:ln w="25400" cap="flat">
              <a:solidFill>
                <a:srgbClr val="000000"/>
              </a:solidFill>
              <a:prstDash val="solid"/>
              <a:headEnd type="oval" w="lg" len="lg"/>
              <a:tailEnd type="none" w="sm" len="sm"/>
            </a:ln>
          </p:spPr>
        </p:sp>
      </p:grpSp>
      <p:grpSp>
        <p:nvGrpSpPr>
          <p:cNvPr id="11" name="Group 11"/>
          <p:cNvGrpSpPr/>
          <p:nvPr/>
        </p:nvGrpSpPr>
        <p:grpSpPr>
          <a:xfrm>
            <a:off x="12016660" y="3733604"/>
            <a:ext cx="5831779" cy="5737379"/>
            <a:chOff x="0" y="0"/>
            <a:chExt cx="935554" cy="920410"/>
          </a:xfrm>
        </p:grpSpPr>
        <p:sp>
          <p:nvSpPr>
            <p:cNvPr id="12" name="Freeform 12"/>
            <p:cNvSpPr/>
            <p:nvPr/>
          </p:nvSpPr>
          <p:spPr>
            <a:xfrm>
              <a:off x="0" y="0"/>
              <a:ext cx="935554" cy="920410"/>
            </a:xfrm>
            <a:custGeom>
              <a:avLst/>
              <a:gdLst/>
              <a:ahLst/>
              <a:cxnLst/>
              <a:rect l="l" t="t" r="r" b="b"/>
              <a:pathLst>
                <a:path w="935554" h="920410">
                  <a:moveTo>
                    <a:pt x="467777" y="0"/>
                  </a:moveTo>
                  <a:cubicBezTo>
                    <a:pt x="209431" y="0"/>
                    <a:pt x="0" y="206041"/>
                    <a:pt x="0" y="460205"/>
                  </a:cubicBezTo>
                  <a:cubicBezTo>
                    <a:pt x="0" y="714369"/>
                    <a:pt x="209431" y="920410"/>
                    <a:pt x="467777" y="920410"/>
                  </a:cubicBezTo>
                  <a:cubicBezTo>
                    <a:pt x="726123" y="920410"/>
                    <a:pt x="935554" y="714369"/>
                    <a:pt x="935554" y="460205"/>
                  </a:cubicBezTo>
                  <a:cubicBezTo>
                    <a:pt x="935554" y="206041"/>
                    <a:pt x="726123" y="0"/>
                    <a:pt x="467777" y="0"/>
                  </a:cubicBezTo>
                  <a:close/>
                </a:path>
              </a:pathLst>
            </a:custGeom>
            <a:solidFill>
              <a:srgbClr val="E992D1"/>
            </a:solidFill>
            <a:ln w="19050" cap="sq">
              <a:solidFill>
                <a:srgbClr val="000000"/>
              </a:solidFill>
              <a:prstDash val="solid"/>
              <a:miter/>
            </a:ln>
          </p:spPr>
        </p:sp>
        <p:sp>
          <p:nvSpPr>
            <p:cNvPr id="13" name="TextBox 13"/>
            <p:cNvSpPr txBox="1"/>
            <p:nvPr/>
          </p:nvSpPr>
          <p:spPr>
            <a:xfrm>
              <a:off x="87708" y="67238"/>
              <a:ext cx="760138" cy="766883"/>
            </a:xfrm>
            <a:prstGeom prst="rect">
              <a:avLst/>
            </a:prstGeom>
          </p:spPr>
          <p:txBody>
            <a:bodyPr lIns="50800" tIns="50800" rIns="50800" bIns="50800" rtlCol="0" anchor="ctr"/>
            <a:lstStyle/>
            <a:p>
              <a:pPr algn="ctr">
                <a:lnSpc>
                  <a:spcPts val="4625"/>
                </a:lnSpc>
              </a:pPr>
              <a:r>
                <a:rPr lang="en-US" sz="3700">
                  <a:solidFill>
                    <a:srgbClr val="000000"/>
                  </a:solidFill>
                  <a:latin typeface="Roboto" panose="02000000000000000000"/>
                  <a:ea typeface="Roboto" panose="02000000000000000000"/>
                  <a:cs typeface="Roboto" panose="02000000000000000000"/>
                  <a:sym typeface="Roboto" panose="02000000000000000000"/>
                </a:rPr>
                <a:t>Reveal emerging parties, shifting voter preferences, and evolving political dynamics</a:t>
              </a:r>
              <a:endParaRPr lang="en-US" sz="3700">
                <a:solidFill>
                  <a:srgbClr val="000000"/>
                </a:solidFill>
                <a:latin typeface="Roboto" panose="02000000000000000000"/>
                <a:ea typeface="Roboto" panose="02000000000000000000"/>
                <a:cs typeface="Roboto" panose="02000000000000000000"/>
                <a:sym typeface="Roboto" panose="02000000000000000000"/>
              </a:endParaRPr>
            </a:p>
          </p:txBody>
        </p:sp>
      </p:grpSp>
      <p:grpSp>
        <p:nvGrpSpPr>
          <p:cNvPr id="14" name="Group 14"/>
          <p:cNvGrpSpPr/>
          <p:nvPr/>
        </p:nvGrpSpPr>
        <p:grpSpPr>
          <a:xfrm>
            <a:off x="1283084" y="3859980"/>
            <a:ext cx="5825873" cy="5611003"/>
            <a:chOff x="0" y="0"/>
            <a:chExt cx="819216" cy="789001"/>
          </a:xfrm>
        </p:grpSpPr>
        <p:sp>
          <p:nvSpPr>
            <p:cNvPr id="15" name="Freeform 15"/>
            <p:cNvSpPr/>
            <p:nvPr/>
          </p:nvSpPr>
          <p:spPr>
            <a:xfrm>
              <a:off x="0" y="0"/>
              <a:ext cx="819216" cy="789001"/>
            </a:xfrm>
            <a:custGeom>
              <a:avLst/>
              <a:gdLst/>
              <a:ahLst/>
              <a:cxnLst/>
              <a:rect l="l" t="t" r="r" b="b"/>
              <a:pathLst>
                <a:path w="819216" h="789001">
                  <a:moveTo>
                    <a:pt x="409608" y="0"/>
                  </a:moveTo>
                  <a:cubicBezTo>
                    <a:pt x="183388" y="0"/>
                    <a:pt x="0" y="176624"/>
                    <a:pt x="0" y="394501"/>
                  </a:cubicBezTo>
                  <a:cubicBezTo>
                    <a:pt x="0" y="612377"/>
                    <a:pt x="183388" y="789001"/>
                    <a:pt x="409608" y="789001"/>
                  </a:cubicBezTo>
                  <a:cubicBezTo>
                    <a:pt x="635828" y="789001"/>
                    <a:pt x="819216" y="612377"/>
                    <a:pt x="819216" y="394501"/>
                  </a:cubicBezTo>
                  <a:cubicBezTo>
                    <a:pt x="819216" y="176624"/>
                    <a:pt x="635828" y="0"/>
                    <a:pt x="409608" y="0"/>
                  </a:cubicBezTo>
                  <a:close/>
                </a:path>
              </a:pathLst>
            </a:custGeom>
            <a:solidFill>
              <a:srgbClr val="FACD66"/>
            </a:solidFill>
            <a:ln w="19050" cap="sq">
              <a:solidFill>
                <a:srgbClr val="000000"/>
              </a:solidFill>
              <a:prstDash val="solid"/>
              <a:miter/>
            </a:ln>
          </p:spPr>
        </p:sp>
        <p:sp>
          <p:nvSpPr>
            <p:cNvPr id="16" name="TextBox 16"/>
            <p:cNvSpPr txBox="1"/>
            <p:nvPr/>
          </p:nvSpPr>
          <p:spPr>
            <a:xfrm>
              <a:off x="76801" y="54919"/>
              <a:ext cx="665613" cy="660114"/>
            </a:xfrm>
            <a:prstGeom prst="rect">
              <a:avLst/>
            </a:prstGeom>
          </p:spPr>
          <p:txBody>
            <a:bodyPr lIns="50800" tIns="50800" rIns="50800" bIns="50800" rtlCol="0" anchor="ctr"/>
            <a:lstStyle/>
            <a:p>
              <a:pPr algn="ctr">
                <a:lnSpc>
                  <a:spcPts val="4625"/>
                </a:lnSpc>
              </a:pPr>
              <a:r>
                <a:rPr lang="en-US" sz="3700">
                  <a:solidFill>
                    <a:srgbClr val="000000"/>
                  </a:solidFill>
                  <a:latin typeface="Roboto" panose="02000000000000000000"/>
                  <a:ea typeface="Roboto" panose="02000000000000000000"/>
                  <a:cs typeface="Roboto" panose="02000000000000000000"/>
                  <a:sym typeface="Roboto" panose="02000000000000000000"/>
                </a:rPr>
                <a:t>Show how major political parties perform across states and over different election years</a:t>
              </a:r>
              <a:endParaRPr lang="en-US" sz="3700">
                <a:solidFill>
                  <a:srgbClr val="000000"/>
                </a:solidFill>
                <a:latin typeface="Roboto" panose="02000000000000000000"/>
                <a:ea typeface="Roboto" panose="02000000000000000000"/>
                <a:cs typeface="Roboto" panose="02000000000000000000"/>
                <a:sym typeface="Roboto" panose="02000000000000000000"/>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TextBox 2"/>
          <p:cNvSpPr txBox="1"/>
          <p:nvPr/>
        </p:nvSpPr>
        <p:spPr>
          <a:xfrm>
            <a:off x="4879899" y="989999"/>
            <a:ext cx="8528201" cy="803910"/>
          </a:xfrm>
          <a:prstGeom prst="rect">
            <a:avLst/>
          </a:prstGeom>
        </p:spPr>
        <p:txBody>
          <a:bodyPr lIns="0" tIns="0" rIns="0" bIns="0" rtlCol="0" anchor="t">
            <a:spAutoFit/>
          </a:bodyPr>
          <a:lstStyle/>
          <a:p>
            <a:pPr algn="ctr">
              <a:lnSpc>
                <a:spcPts val="627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What is API ?</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nvGrpSpPr>
          <p:cNvPr id="3" name="Group 3"/>
          <p:cNvGrpSpPr/>
          <p:nvPr>
            <p:custDataLst>
              <p:tags r:id="rId1"/>
            </p:custDataLst>
          </p:nvPr>
        </p:nvGrpSpPr>
        <p:grpSpPr>
          <a:xfrm>
            <a:off x="794595" y="3003583"/>
            <a:ext cx="5308085" cy="925981"/>
            <a:chOff x="0" y="0"/>
            <a:chExt cx="1398014" cy="243880"/>
          </a:xfrm>
        </p:grpSpPr>
        <p:sp>
          <p:nvSpPr>
            <p:cNvPr id="4" name="Freeform 4"/>
            <p:cNvSpPr/>
            <p:nvPr>
              <p:custDataLst>
                <p:tags r:id="rId2"/>
              </p:custDataLst>
            </p:nvPr>
          </p:nvSpPr>
          <p:spPr>
            <a:xfrm>
              <a:off x="0" y="0"/>
              <a:ext cx="1398014" cy="243880"/>
            </a:xfrm>
            <a:custGeom>
              <a:avLst/>
              <a:gdLst/>
              <a:ahLst/>
              <a:cxnLst/>
              <a:rect l="l" t="t" r="r" b="b"/>
              <a:pathLst>
                <a:path w="1398014" h="243880">
                  <a:moveTo>
                    <a:pt x="17502" y="0"/>
                  </a:moveTo>
                  <a:lnTo>
                    <a:pt x="1380512" y="0"/>
                  </a:lnTo>
                  <a:cubicBezTo>
                    <a:pt x="1390178" y="0"/>
                    <a:pt x="1398014" y="7836"/>
                    <a:pt x="1398014" y="17502"/>
                  </a:cubicBezTo>
                  <a:lnTo>
                    <a:pt x="1398014" y="226378"/>
                  </a:lnTo>
                  <a:cubicBezTo>
                    <a:pt x="1398014" y="236044"/>
                    <a:pt x="1390178" y="243880"/>
                    <a:pt x="1380512" y="243880"/>
                  </a:cubicBezTo>
                  <a:lnTo>
                    <a:pt x="17502" y="243880"/>
                  </a:lnTo>
                  <a:cubicBezTo>
                    <a:pt x="7836" y="243880"/>
                    <a:pt x="0" y="236044"/>
                    <a:pt x="0" y="226378"/>
                  </a:cubicBezTo>
                  <a:lnTo>
                    <a:pt x="0" y="17502"/>
                  </a:lnTo>
                  <a:cubicBezTo>
                    <a:pt x="0" y="7836"/>
                    <a:pt x="7836" y="0"/>
                    <a:pt x="17502" y="0"/>
                  </a:cubicBezTo>
                  <a:close/>
                </a:path>
              </a:pathLst>
            </a:custGeom>
            <a:solidFill>
              <a:srgbClr val="58D3A2"/>
            </a:solidFill>
            <a:ln w="19050" cap="sq">
              <a:solidFill>
                <a:srgbClr val="000000"/>
              </a:solidFill>
              <a:prstDash val="solid"/>
              <a:miter/>
            </a:ln>
          </p:spPr>
        </p:sp>
        <p:sp>
          <p:nvSpPr>
            <p:cNvPr id="5" name="TextBox 5"/>
            <p:cNvSpPr txBox="1"/>
            <p:nvPr>
              <p:custDataLst>
                <p:tags r:id="rId3"/>
              </p:custDataLst>
            </p:nvPr>
          </p:nvSpPr>
          <p:spPr>
            <a:xfrm>
              <a:off x="0" y="-47625"/>
              <a:ext cx="1398014" cy="291505"/>
            </a:xfrm>
            <a:prstGeom prst="rect">
              <a:avLst/>
            </a:prstGeom>
          </p:spPr>
          <p:txBody>
            <a:bodyPr lIns="50800" tIns="50800" rIns="50800" bIns="50800" rtlCol="0" anchor="ctr"/>
            <a:lstStyle/>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Definition</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grpSp>
        <p:nvGrpSpPr>
          <p:cNvPr id="6" name="Group 6"/>
          <p:cNvGrpSpPr/>
          <p:nvPr>
            <p:custDataLst>
              <p:tags r:id="rId4"/>
            </p:custDataLst>
          </p:nvPr>
        </p:nvGrpSpPr>
        <p:grpSpPr>
          <a:xfrm>
            <a:off x="794595" y="4113266"/>
            <a:ext cx="5308085" cy="5513620"/>
            <a:chOff x="0" y="0"/>
            <a:chExt cx="1398014" cy="1452147"/>
          </a:xfrm>
        </p:grpSpPr>
        <p:sp>
          <p:nvSpPr>
            <p:cNvPr id="7" name="Freeform 7"/>
            <p:cNvSpPr/>
            <p:nvPr>
              <p:custDataLst>
                <p:tags r:id="rId5"/>
              </p:custDataLst>
            </p:nvPr>
          </p:nvSpPr>
          <p:spPr>
            <a:xfrm>
              <a:off x="0" y="0"/>
              <a:ext cx="1398014" cy="1452147"/>
            </a:xfrm>
            <a:custGeom>
              <a:avLst/>
              <a:gdLst/>
              <a:ahLst/>
              <a:cxnLst/>
              <a:rect l="l" t="t" r="r" b="b"/>
              <a:pathLst>
                <a:path w="1398014" h="1452147">
                  <a:moveTo>
                    <a:pt x="29170" y="0"/>
                  </a:moveTo>
                  <a:lnTo>
                    <a:pt x="1368844" y="0"/>
                  </a:lnTo>
                  <a:cubicBezTo>
                    <a:pt x="1384954" y="0"/>
                    <a:pt x="1398014" y="13060"/>
                    <a:pt x="1398014" y="29170"/>
                  </a:cubicBezTo>
                  <a:lnTo>
                    <a:pt x="1398014" y="1422976"/>
                  </a:lnTo>
                  <a:cubicBezTo>
                    <a:pt x="1398014" y="1430713"/>
                    <a:pt x="1394941" y="1438132"/>
                    <a:pt x="1389470" y="1443603"/>
                  </a:cubicBezTo>
                  <a:cubicBezTo>
                    <a:pt x="1384000" y="1449073"/>
                    <a:pt x="1376580" y="1452147"/>
                    <a:pt x="1368844" y="1452147"/>
                  </a:cubicBezTo>
                  <a:lnTo>
                    <a:pt x="29170" y="1452147"/>
                  </a:lnTo>
                  <a:cubicBezTo>
                    <a:pt x="13060" y="1452147"/>
                    <a:pt x="0" y="1439087"/>
                    <a:pt x="0" y="1422976"/>
                  </a:cubicBezTo>
                  <a:lnTo>
                    <a:pt x="0" y="29170"/>
                  </a:lnTo>
                  <a:cubicBezTo>
                    <a:pt x="0" y="21434"/>
                    <a:pt x="3073" y="14014"/>
                    <a:pt x="8544" y="8544"/>
                  </a:cubicBezTo>
                  <a:cubicBezTo>
                    <a:pt x="14014" y="3073"/>
                    <a:pt x="21434" y="0"/>
                    <a:pt x="29170" y="0"/>
                  </a:cubicBezTo>
                  <a:close/>
                </a:path>
              </a:pathLst>
            </a:custGeom>
            <a:solidFill>
              <a:srgbClr val="F1F1E9"/>
            </a:solidFill>
            <a:ln w="19050" cap="sq">
              <a:solidFill>
                <a:srgbClr val="000000"/>
              </a:solidFill>
              <a:prstDash val="solid"/>
              <a:miter/>
            </a:ln>
          </p:spPr>
        </p:sp>
        <p:sp>
          <p:nvSpPr>
            <p:cNvPr id="8" name="TextBox 8"/>
            <p:cNvSpPr txBox="1"/>
            <p:nvPr/>
          </p:nvSpPr>
          <p:spPr>
            <a:xfrm>
              <a:off x="0" y="-57150"/>
              <a:ext cx="1398014" cy="1509297"/>
            </a:xfrm>
            <a:prstGeom prst="rect">
              <a:avLst/>
            </a:prstGeom>
          </p:spPr>
          <p:txBody>
            <a:bodyPr lIns="50800" tIns="50800" rIns="50800" bIns="50800" rtlCol="0" anchor="ctr"/>
            <a:lstStyle/>
            <a:p>
              <a:pPr algn="ctr">
                <a:lnSpc>
                  <a:spcPts val="2800"/>
                </a:lnSpc>
              </a:pPr>
            </a:p>
          </p:txBody>
        </p:sp>
      </p:grpSp>
      <p:grpSp>
        <p:nvGrpSpPr>
          <p:cNvPr id="9" name="Group 9"/>
          <p:cNvGrpSpPr/>
          <p:nvPr>
            <p:custDataLst>
              <p:tags r:id="rId6"/>
            </p:custDataLst>
          </p:nvPr>
        </p:nvGrpSpPr>
        <p:grpSpPr>
          <a:xfrm>
            <a:off x="6489957" y="4113266"/>
            <a:ext cx="5308085" cy="5513620"/>
            <a:chOff x="0" y="0"/>
            <a:chExt cx="1398014" cy="1452147"/>
          </a:xfrm>
        </p:grpSpPr>
        <p:sp>
          <p:nvSpPr>
            <p:cNvPr id="10" name="Freeform 10"/>
            <p:cNvSpPr/>
            <p:nvPr>
              <p:custDataLst>
                <p:tags r:id="rId7"/>
              </p:custDataLst>
            </p:nvPr>
          </p:nvSpPr>
          <p:spPr>
            <a:xfrm>
              <a:off x="0" y="0"/>
              <a:ext cx="1398014" cy="1452147"/>
            </a:xfrm>
            <a:custGeom>
              <a:avLst/>
              <a:gdLst/>
              <a:ahLst/>
              <a:cxnLst/>
              <a:rect l="l" t="t" r="r" b="b"/>
              <a:pathLst>
                <a:path w="1398014" h="1452147">
                  <a:moveTo>
                    <a:pt x="30629" y="0"/>
                  </a:moveTo>
                  <a:lnTo>
                    <a:pt x="1367385" y="0"/>
                  </a:lnTo>
                  <a:cubicBezTo>
                    <a:pt x="1375509" y="0"/>
                    <a:pt x="1383299" y="3227"/>
                    <a:pt x="1389043" y="8971"/>
                  </a:cubicBezTo>
                  <a:cubicBezTo>
                    <a:pt x="1394787" y="14715"/>
                    <a:pt x="1398014" y="22506"/>
                    <a:pt x="1398014" y="30629"/>
                  </a:cubicBezTo>
                  <a:lnTo>
                    <a:pt x="1398014" y="1421518"/>
                  </a:lnTo>
                  <a:cubicBezTo>
                    <a:pt x="1398014" y="1429641"/>
                    <a:pt x="1394787" y="1437432"/>
                    <a:pt x="1389043" y="1443176"/>
                  </a:cubicBezTo>
                  <a:cubicBezTo>
                    <a:pt x="1383299" y="1448920"/>
                    <a:pt x="1375509" y="1452147"/>
                    <a:pt x="1367385" y="1452147"/>
                  </a:cubicBezTo>
                  <a:lnTo>
                    <a:pt x="30629" y="1452147"/>
                  </a:lnTo>
                  <a:cubicBezTo>
                    <a:pt x="22506" y="1452147"/>
                    <a:pt x="14715" y="1448920"/>
                    <a:pt x="8971" y="1443176"/>
                  </a:cubicBezTo>
                  <a:cubicBezTo>
                    <a:pt x="3227" y="1437432"/>
                    <a:pt x="0" y="1429641"/>
                    <a:pt x="0" y="1421518"/>
                  </a:cubicBezTo>
                  <a:lnTo>
                    <a:pt x="0" y="30629"/>
                  </a:lnTo>
                  <a:cubicBezTo>
                    <a:pt x="0" y="22506"/>
                    <a:pt x="3227" y="14715"/>
                    <a:pt x="8971" y="8971"/>
                  </a:cubicBezTo>
                  <a:cubicBezTo>
                    <a:pt x="14715" y="3227"/>
                    <a:pt x="22506" y="0"/>
                    <a:pt x="30629" y="0"/>
                  </a:cubicBezTo>
                  <a:close/>
                </a:path>
              </a:pathLst>
            </a:custGeom>
            <a:solidFill>
              <a:srgbClr val="F1F1E9"/>
            </a:solidFill>
            <a:ln w="19050" cap="rnd">
              <a:solidFill>
                <a:srgbClr val="000000"/>
              </a:solidFill>
              <a:prstDash val="solid"/>
              <a:round/>
            </a:ln>
          </p:spPr>
        </p:sp>
        <p:sp>
          <p:nvSpPr>
            <p:cNvPr id="11" name="TextBox 11"/>
            <p:cNvSpPr txBox="1"/>
            <p:nvPr/>
          </p:nvSpPr>
          <p:spPr>
            <a:xfrm>
              <a:off x="0" y="-57150"/>
              <a:ext cx="1398014" cy="1509297"/>
            </a:xfrm>
            <a:prstGeom prst="rect">
              <a:avLst/>
            </a:prstGeom>
          </p:spPr>
          <p:txBody>
            <a:bodyPr lIns="50800" tIns="50800" rIns="50800" bIns="50800" rtlCol="0" anchor="ctr"/>
            <a:lstStyle/>
            <a:p>
              <a:pPr algn="ctr">
                <a:lnSpc>
                  <a:spcPts val="2800"/>
                </a:lnSpc>
              </a:pPr>
            </a:p>
          </p:txBody>
        </p:sp>
      </p:grpSp>
      <p:grpSp>
        <p:nvGrpSpPr>
          <p:cNvPr id="12" name="Group 12"/>
          <p:cNvGrpSpPr/>
          <p:nvPr>
            <p:custDataLst>
              <p:tags r:id="rId8"/>
            </p:custDataLst>
          </p:nvPr>
        </p:nvGrpSpPr>
        <p:grpSpPr>
          <a:xfrm>
            <a:off x="12185320" y="4113266"/>
            <a:ext cx="5308085" cy="5513620"/>
            <a:chOff x="0" y="0"/>
            <a:chExt cx="1398014" cy="1452147"/>
          </a:xfrm>
        </p:grpSpPr>
        <p:sp>
          <p:nvSpPr>
            <p:cNvPr id="13" name="Freeform 13"/>
            <p:cNvSpPr/>
            <p:nvPr>
              <p:custDataLst>
                <p:tags r:id="rId9"/>
              </p:custDataLst>
            </p:nvPr>
          </p:nvSpPr>
          <p:spPr>
            <a:xfrm>
              <a:off x="0" y="0"/>
              <a:ext cx="1398014" cy="1452147"/>
            </a:xfrm>
            <a:custGeom>
              <a:avLst/>
              <a:gdLst/>
              <a:ahLst/>
              <a:cxnLst/>
              <a:rect l="l" t="t" r="r" b="b"/>
              <a:pathLst>
                <a:path w="1398014" h="1452147">
                  <a:moveTo>
                    <a:pt x="30629" y="0"/>
                  </a:moveTo>
                  <a:lnTo>
                    <a:pt x="1367385" y="0"/>
                  </a:lnTo>
                  <a:cubicBezTo>
                    <a:pt x="1375509" y="0"/>
                    <a:pt x="1383299" y="3227"/>
                    <a:pt x="1389043" y="8971"/>
                  </a:cubicBezTo>
                  <a:cubicBezTo>
                    <a:pt x="1394787" y="14715"/>
                    <a:pt x="1398014" y="22506"/>
                    <a:pt x="1398014" y="30629"/>
                  </a:cubicBezTo>
                  <a:lnTo>
                    <a:pt x="1398014" y="1421518"/>
                  </a:lnTo>
                  <a:cubicBezTo>
                    <a:pt x="1398014" y="1429641"/>
                    <a:pt x="1394787" y="1437432"/>
                    <a:pt x="1389043" y="1443176"/>
                  </a:cubicBezTo>
                  <a:cubicBezTo>
                    <a:pt x="1383299" y="1448920"/>
                    <a:pt x="1375509" y="1452147"/>
                    <a:pt x="1367385" y="1452147"/>
                  </a:cubicBezTo>
                  <a:lnTo>
                    <a:pt x="30629" y="1452147"/>
                  </a:lnTo>
                  <a:cubicBezTo>
                    <a:pt x="22506" y="1452147"/>
                    <a:pt x="14715" y="1448920"/>
                    <a:pt x="8971" y="1443176"/>
                  </a:cubicBezTo>
                  <a:cubicBezTo>
                    <a:pt x="3227" y="1437432"/>
                    <a:pt x="0" y="1429641"/>
                    <a:pt x="0" y="1421518"/>
                  </a:cubicBezTo>
                  <a:lnTo>
                    <a:pt x="0" y="30629"/>
                  </a:lnTo>
                  <a:cubicBezTo>
                    <a:pt x="0" y="22506"/>
                    <a:pt x="3227" y="14715"/>
                    <a:pt x="8971" y="8971"/>
                  </a:cubicBezTo>
                  <a:cubicBezTo>
                    <a:pt x="14715" y="3227"/>
                    <a:pt x="22506" y="0"/>
                    <a:pt x="30629" y="0"/>
                  </a:cubicBezTo>
                  <a:close/>
                </a:path>
              </a:pathLst>
            </a:custGeom>
            <a:solidFill>
              <a:srgbClr val="F1F1E9"/>
            </a:solidFill>
            <a:ln w="19050" cap="rnd">
              <a:solidFill>
                <a:srgbClr val="000000"/>
              </a:solidFill>
              <a:prstDash val="solid"/>
              <a:round/>
            </a:ln>
          </p:spPr>
        </p:sp>
        <p:sp>
          <p:nvSpPr>
            <p:cNvPr id="14" name="TextBox 14"/>
            <p:cNvSpPr txBox="1"/>
            <p:nvPr/>
          </p:nvSpPr>
          <p:spPr>
            <a:xfrm>
              <a:off x="0" y="-57150"/>
              <a:ext cx="1398014" cy="1509297"/>
            </a:xfrm>
            <a:prstGeom prst="rect">
              <a:avLst/>
            </a:prstGeom>
          </p:spPr>
          <p:txBody>
            <a:bodyPr lIns="50800" tIns="50800" rIns="50800" bIns="50800" rtlCol="0" anchor="ctr"/>
            <a:lstStyle/>
            <a:p>
              <a:pPr algn="ctr">
                <a:lnSpc>
                  <a:spcPts val="2800"/>
                </a:lnSpc>
              </a:pPr>
            </a:p>
          </p:txBody>
        </p:sp>
      </p:grpSp>
      <p:grpSp>
        <p:nvGrpSpPr>
          <p:cNvPr id="15" name="Group 15"/>
          <p:cNvGrpSpPr/>
          <p:nvPr>
            <p:custDataLst>
              <p:tags r:id="rId10"/>
            </p:custDataLst>
          </p:nvPr>
        </p:nvGrpSpPr>
        <p:grpSpPr>
          <a:xfrm>
            <a:off x="6489957" y="3003583"/>
            <a:ext cx="5308085" cy="925981"/>
            <a:chOff x="0" y="0"/>
            <a:chExt cx="1398014" cy="243880"/>
          </a:xfrm>
        </p:grpSpPr>
        <p:sp>
          <p:nvSpPr>
            <p:cNvPr id="16" name="Freeform 16"/>
            <p:cNvSpPr/>
            <p:nvPr>
              <p:custDataLst>
                <p:tags r:id="rId11"/>
              </p:custDataLst>
            </p:nvPr>
          </p:nvSpPr>
          <p:spPr>
            <a:xfrm>
              <a:off x="0" y="0"/>
              <a:ext cx="1398014" cy="243880"/>
            </a:xfrm>
            <a:custGeom>
              <a:avLst/>
              <a:gdLst/>
              <a:ahLst/>
              <a:cxnLst/>
              <a:rect l="l" t="t" r="r" b="b"/>
              <a:pathLst>
                <a:path w="1398014" h="243880">
                  <a:moveTo>
                    <a:pt x="17502" y="0"/>
                  </a:moveTo>
                  <a:lnTo>
                    <a:pt x="1380512" y="0"/>
                  </a:lnTo>
                  <a:cubicBezTo>
                    <a:pt x="1390178" y="0"/>
                    <a:pt x="1398014" y="7836"/>
                    <a:pt x="1398014" y="17502"/>
                  </a:cubicBezTo>
                  <a:lnTo>
                    <a:pt x="1398014" y="226378"/>
                  </a:lnTo>
                  <a:cubicBezTo>
                    <a:pt x="1398014" y="236044"/>
                    <a:pt x="1390178" y="243880"/>
                    <a:pt x="1380512" y="243880"/>
                  </a:cubicBezTo>
                  <a:lnTo>
                    <a:pt x="17502" y="243880"/>
                  </a:lnTo>
                  <a:cubicBezTo>
                    <a:pt x="7836" y="243880"/>
                    <a:pt x="0" y="236044"/>
                    <a:pt x="0" y="226378"/>
                  </a:cubicBezTo>
                  <a:lnTo>
                    <a:pt x="0" y="17502"/>
                  </a:lnTo>
                  <a:cubicBezTo>
                    <a:pt x="0" y="7836"/>
                    <a:pt x="7836" y="0"/>
                    <a:pt x="17502" y="0"/>
                  </a:cubicBezTo>
                  <a:close/>
                </a:path>
              </a:pathLst>
            </a:custGeom>
            <a:solidFill>
              <a:srgbClr val="E992D1"/>
            </a:solidFill>
            <a:ln w="19050" cap="sq">
              <a:solidFill>
                <a:srgbClr val="000000"/>
              </a:solidFill>
              <a:prstDash val="solid"/>
              <a:miter/>
            </a:ln>
          </p:spPr>
        </p:sp>
        <p:sp>
          <p:nvSpPr>
            <p:cNvPr id="17" name="TextBox 17"/>
            <p:cNvSpPr txBox="1"/>
            <p:nvPr>
              <p:custDataLst>
                <p:tags r:id="rId12"/>
              </p:custDataLst>
            </p:nvPr>
          </p:nvSpPr>
          <p:spPr>
            <a:xfrm>
              <a:off x="0" y="-47625"/>
              <a:ext cx="1398014" cy="291505"/>
            </a:xfrm>
            <a:prstGeom prst="rect">
              <a:avLst/>
            </a:prstGeom>
          </p:spPr>
          <p:txBody>
            <a:bodyPr lIns="50800" tIns="50800" rIns="50800" bIns="50800" rtlCol="0" anchor="ctr"/>
            <a:lstStyle/>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Role</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grpSp>
        <p:nvGrpSpPr>
          <p:cNvPr id="18" name="Group 18"/>
          <p:cNvGrpSpPr/>
          <p:nvPr>
            <p:custDataLst>
              <p:tags r:id="rId13"/>
            </p:custDataLst>
          </p:nvPr>
        </p:nvGrpSpPr>
        <p:grpSpPr>
          <a:xfrm>
            <a:off x="12185320" y="3003583"/>
            <a:ext cx="5308085" cy="925981"/>
            <a:chOff x="0" y="0"/>
            <a:chExt cx="1398014" cy="243880"/>
          </a:xfrm>
        </p:grpSpPr>
        <p:sp>
          <p:nvSpPr>
            <p:cNvPr id="19" name="Freeform 19"/>
            <p:cNvSpPr/>
            <p:nvPr>
              <p:custDataLst>
                <p:tags r:id="rId14"/>
              </p:custDataLst>
            </p:nvPr>
          </p:nvSpPr>
          <p:spPr>
            <a:xfrm>
              <a:off x="0" y="0"/>
              <a:ext cx="1398014" cy="243880"/>
            </a:xfrm>
            <a:custGeom>
              <a:avLst/>
              <a:gdLst/>
              <a:ahLst/>
              <a:cxnLst/>
              <a:rect l="l" t="t" r="r" b="b"/>
              <a:pathLst>
                <a:path w="1398014" h="243880">
                  <a:moveTo>
                    <a:pt x="17502" y="0"/>
                  </a:moveTo>
                  <a:lnTo>
                    <a:pt x="1380512" y="0"/>
                  </a:lnTo>
                  <a:cubicBezTo>
                    <a:pt x="1390178" y="0"/>
                    <a:pt x="1398014" y="7836"/>
                    <a:pt x="1398014" y="17502"/>
                  </a:cubicBezTo>
                  <a:lnTo>
                    <a:pt x="1398014" y="226378"/>
                  </a:lnTo>
                  <a:cubicBezTo>
                    <a:pt x="1398014" y="236044"/>
                    <a:pt x="1390178" y="243880"/>
                    <a:pt x="1380512" y="243880"/>
                  </a:cubicBezTo>
                  <a:lnTo>
                    <a:pt x="17502" y="243880"/>
                  </a:lnTo>
                  <a:cubicBezTo>
                    <a:pt x="7836" y="243880"/>
                    <a:pt x="0" y="236044"/>
                    <a:pt x="0" y="226378"/>
                  </a:cubicBezTo>
                  <a:lnTo>
                    <a:pt x="0" y="17502"/>
                  </a:lnTo>
                  <a:cubicBezTo>
                    <a:pt x="0" y="7836"/>
                    <a:pt x="7836" y="0"/>
                    <a:pt x="17502" y="0"/>
                  </a:cubicBezTo>
                  <a:close/>
                </a:path>
              </a:pathLst>
            </a:custGeom>
            <a:solidFill>
              <a:srgbClr val="FACD66"/>
            </a:solidFill>
            <a:ln w="19050" cap="sq">
              <a:solidFill>
                <a:srgbClr val="000000"/>
              </a:solidFill>
              <a:prstDash val="solid"/>
              <a:miter/>
            </a:ln>
          </p:spPr>
        </p:sp>
        <p:sp>
          <p:nvSpPr>
            <p:cNvPr id="20" name="TextBox 20"/>
            <p:cNvSpPr txBox="1"/>
            <p:nvPr>
              <p:custDataLst>
                <p:tags r:id="rId15"/>
              </p:custDataLst>
            </p:nvPr>
          </p:nvSpPr>
          <p:spPr>
            <a:xfrm>
              <a:off x="0" y="-47625"/>
              <a:ext cx="1398014" cy="291505"/>
            </a:xfrm>
            <a:prstGeom prst="rect">
              <a:avLst/>
            </a:prstGeom>
          </p:spPr>
          <p:txBody>
            <a:bodyPr lIns="50800" tIns="50800" rIns="50800" bIns="50800" rtlCol="0" anchor="ctr"/>
            <a:lstStyle/>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Type</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sp>
        <p:nvSpPr>
          <p:cNvPr id="21" name="TextBox 21"/>
          <p:cNvSpPr txBox="1"/>
          <p:nvPr>
            <p:custDataLst>
              <p:tags r:id="rId16"/>
            </p:custDataLst>
          </p:nvPr>
        </p:nvSpPr>
        <p:spPr>
          <a:xfrm>
            <a:off x="1130639" y="5116523"/>
            <a:ext cx="4635998" cy="3145155"/>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An API (Application Programming Interface) enables communication between different software systems.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It defines how data requests and responses are structured and exchanged.</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In this project, it acts as a medium to connect the election data source with the visualization dashboard.</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2" name="TextBox 22"/>
          <p:cNvSpPr txBox="1"/>
          <p:nvPr>
            <p:custDataLst>
              <p:tags r:id="rId17"/>
            </p:custDataLst>
          </p:nvPr>
        </p:nvSpPr>
        <p:spPr>
          <a:xfrm>
            <a:off x="6826250" y="5139690"/>
            <a:ext cx="4636135" cy="3213735"/>
          </a:xfrm>
          <a:prstGeom prst="rect">
            <a:avLst/>
          </a:prstGeom>
        </p:spPr>
        <p:txBody>
          <a:bodyPr lIns="0" tIns="0" rIns="0" bIns="0" rtlCol="0" anchor="t">
            <a:no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Fetches real-time election data such as vote counts, party standings, and constituency updates.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Ensures smooth data flow between backend systems and the dashboard.</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Allows automatic data refresh without manual input.</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Enhances data accuracy and user engagement through live updates.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3" name="TextBox 23"/>
          <p:cNvSpPr txBox="1"/>
          <p:nvPr>
            <p:custDataLst>
              <p:tags r:id="rId18"/>
            </p:custDataLst>
          </p:nvPr>
        </p:nvSpPr>
        <p:spPr>
          <a:xfrm>
            <a:off x="12521363" y="5075227"/>
            <a:ext cx="4635998" cy="3459480"/>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REST API is used for efficient communication using HTTP methods (GET, POST, PUT, DELETE).</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Provides structured JSON data compatible with visualization tools.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Mock API is used for simulation during testing or when real-time data isn’t available.</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Enables developers to test and visualize results before actual data integration</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grpSp>
        <p:nvGrpSpPr>
          <p:cNvPr id="2" name="Group 2"/>
          <p:cNvGrpSpPr/>
          <p:nvPr/>
        </p:nvGrpSpPr>
        <p:grpSpPr>
          <a:xfrm>
            <a:off x="888971" y="6609272"/>
            <a:ext cx="6348129" cy="633451"/>
            <a:chOff x="0" y="0"/>
            <a:chExt cx="4072737" cy="406400"/>
          </a:xfrm>
        </p:grpSpPr>
        <p:sp>
          <p:nvSpPr>
            <p:cNvPr id="3" name="Freeform 3"/>
            <p:cNvSpPr/>
            <p:nvPr/>
          </p:nvSpPr>
          <p:spPr>
            <a:xfrm>
              <a:off x="0" y="0"/>
              <a:ext cx="4072737" cy="406400"/>
            </a:xfrm>
            <a:custGeom>
              <a:avLst/>
              <a:gdLst/>
              <a:ahLst/>
              <a:cxnLst/>
              <a:rect l="l" t="t" r="r" b="b"/>
              <a:pathLst>
                <a:path w="4072737" h="406400">
                  <a:moveTo>
                    <a:pt x="3869537" y="0"/>
                  </a:moveTo>
                  <a:cubicBezTo>
                    <a:pt x="3981761" y="0"/>
                    <a:pt x="4072737" y="90976"/>
                    <a:pt x="4072737" y="203200"/>
                  </a:cubicBezTo>
                  <a:cubicBezTo>
                    <a:pt x="4072737" y="315424"/>
                    <a:pt x="3981761" y="406400"/>
                    <a:pt x="3869537" y="406400"/>
                  </a:cubicBezTo>
                  <a:lnTo>
                    <a:pt x="203200" y="406400"/>
                  </a:lnTo>
                  <a:cubicBezTo>
                    <a:pt x="90976" y="406400"/>
                    <a:pt x="0" y="315424"/>
                    <a:pt x="0" y="203200"/>
                  </a:cubicBezTo>
                  <a:cubicBezTo>
                    <a:pt x="0" y="90976"/>
                    <a:pt x="90976" y="0"/>
                    <a:pt x="203200" y="0"/>
                  </a:cubicBezTo>
                  <a:close/>
                </a:path>
              </a:pathLst>
            </a:custGeom>
            <a:solidFill>
              <a:srgbClr val="58D3A2"/>
            </a:solidFill>
            <a:ln w="19050" cap="sq">
              <a:solidFill>
                <a:srgbClr val="000000"/>
              </a:solidFill>
              <a:prstDash val="solid"/>
              <a:miter/>
            </a:ln>
          </p:spPr>
        </p:sp>
        <p:sp>
          <p:nvSpPr>
            <p:cNvPr id="4" name="TextBox 4"/>
            <p:cNvSpPr txBox="1"/>
            <p:nvPr/>
          </p:nvSpPr>
          <p:spPr>
            <a:xfrm>
              <a:off x="0" y="-57150"/>
              <a:ext cx="4072737" cy="463550"/>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How to assess your leadership style</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sp>
        <p:nvSpPr>
          <p:cNvPr id="5" name="Freeform 5"/>
          <p:cNvSpPr/>
          <p:nvPr/>
        </p:nvSpPr>
        <p:spPr>
          <a:xfrm>
            <a:off x="9821367" y="2588583"/>
            <a:ext cx="491150" cy="491150"/>
          </a:xfrm>
          <a:custGeom>
            <a:avLst/>
            <a:gdLst/>
            <a:ahLst/>
            <a:cxnLst/>
            <a:rect l="l" t="t" r="r" b="b"/>
            <a:pathLst>
              <a:path w="491150" h="491150">
                <a:moveTo>
                  <a:pt x="0" y="0"/>
                </a:moveTo>
                <a:lnTo>
                  <a:pt x="491150" y="0"/>
                </a:lnTo>
                <a:lnTo>
                  <a:pt x="491150" y="491150"/>
                </a:lnTo>
                <a:lnTo>
                  <a:pt x="0" y="4911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6" name="Freeform 6"/>
          <p:cNvSpPr/>
          <p:nvPr/>
        </p:nvSpPr>
        <p:spPr>
          <a:xfrm>
            <a:off x="9821367" y="3954088"/>
            <a:ext cx="491150" cy="491150"/>
          </a:xfrm>
          <a:custGeom>
            <a:avLst/>
            <a:gdLst/>
            <a:ahLst/>
            <a:cxnLst/>
            <a:rect l="l" t="t" r="r" b="b"/>
            <a:pathLst>
              <a:path w="491150" h="491150">
                <a:moveTo>
                  <a:pt x="0" y="0"/>
                </a:moveTo>
                <a:lnTo>
                  <a:pt x="491150" y="0"/>
                </a:lnTo>
                <a:lnTo>
                  <a:pt x="491150" y="491150"/>
                </a:lnTo>
                <a:lnTo>
                  <a:pt x="0" y="4911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7" name="Freeform 7"/>
          <p:cNvSpPr/>
          <p:nvPr/>
        </p:nvSpPr>
        <p:spPr>
          <a:xfrm>
            <a:off x="9821367" y="5321538"/>
            <a:ext cx="491150" cy="491150"/>
          </a:xfrm>
          <a:custGeom>
            <a:avLst/>
            <a:gdLst/>
            <a:ahLst/>
            <a:cxnLst/>
            <a:rect l="l" t="t" r="r" b="b"/>
            <a:pathLst>
              <a:path w="491150" h="491150">
                <a:moveTo>
                  <a:pt x="0" y="0"/>
                </a:moveTo>
                <a:lnTo>
                  <a:pt x="491150" y="0"/>
                </a:lnTo>
                <a:lnTo>
                  <a:pt x="491150" y="491150"/>
                </a:lnTo>
                <a:lnTo>
                  <a:pt x="0" y="4911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8" name="Freeform 8"/>
          <p:cNvSpPr/>
          <p:nvPr/>
        </p:nvSpPr>
        <p:spPr>
          <a:xfrm>
            <a:off x="9821367" y="6688988"/>
            <a:ext cx="491150" cy="491150"/>
          </a:xfrm>
          <a:custGeom>
            <a:avLst/>
            <a:gdLst/>
            <a:ahLst/>
            <a:cxnLst/>
            <a:rect l="l" t="t" r="r" b="b"/>
            <a:pathLst>
              <a:path w="491150" h="491150">
                <a:moveTo>
                  <a:pt x="0" y="0"/>
                </a:moveTo>
                <a:lnTo>
                  <a:pt x="491150" y="0"/>
                </a:lnTo>
                <a:lnTo>
                  <a:pt x="491150" y="491150"/>
                </a:lnTo>
                <a:lnTo>
                  <a:pt x="0" y="4911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9" name="Freeform 9"/>
          <p:cNvSpPr/>
          <p:nvPr/>
        </p:nvSpPr>
        <p:spPr>
          <a:xfrm>
            <a:off x="9821367" y="8056438"/>
            <a:ext cx="491150" cy="491150"/>
          </a:xfrm>
          <a:custGeom>
            <a:avLst/>
            <a:gdLst/>
            <a:ahLst/>
            <a:cxnLst/>
            <a:rect l="l" t="t" r="r" b="b"/>
            <a:pathLst>
              <a:path w="491150" h="491150">
                <a:moveTo>
                  <a:pt x="0" y="0"/>
                </a:moveTo>
                <a:lnTo>
                  <a:pt x="491150" y="0"/>
                </a:lnTo>
                <a:lnTo>
                  <a:pt x="491150" y="491150"/>
                </a:lnTo>
                <a:lnTo>
                  <a:pt x="0" y="49115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0" name="Freeform 10"/>
          <p:cNvSpPr/>
          <p:nvPr/>
        </p:nvSpPr>
        <p:spPr>
          <a:xfrm>
            <a:off x="1028700" y="2666267"/>
            <a:ext cx="5414415" cy="3701491"/>
          </a:xfrm>
          <a:custGeom>
            <a:avLst/>
            <a:gdLst/>
            <a:ahLst/>
            <a:cxnLst/>
            <a:rect l="l" t="t" r="r" b="b"/>
            <a:pathLst>
              <a:path w="5414415" h="3701491">
                <a:moveTo>
                  <a:pt x="0" y="0"/>
                </a:moveTo>
                <a:lnTo>
                  <a:pt x="5414415" y="0"/>
                </a:lnTo>
                <a:lnTo>
                  <a:pt x="5414415" y="3701491"/>
                </a:lnTo>
                <a:lnTo>
                  <a:pt x="0" y="370149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11" name="TextBox 11"/>
          <p:cNvSpPr txBox="1"/>
          <p:nvPr/>
        </p:nvSpPr>
        <p:spPr>
          <a:xfrm>
            <a:off x="889000" y="915670"/>
            <a:ext cx="5379085" cy="1607820"/>
          </a:xfrm>
          <a:prstGeom prst="rect">
            <a:avLst/>
          </a:prstGeom>
        </p:spPr>
        <p:txBody>
          <a:bodyPr wrap="square" lIns="0" tIns="0" rIns="0" bIns="0" rtlCol="0" anchor="t">
            <a:spAutoFit/>
          </a:bodyPr>
          <a:lstStyle/>
          <a:p>
            <a:pPr algn="l">
              <a:lnSpc>
                <a:spcPts val="627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Demographic Analysis</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12" name="TextBox 12"/>
          <p:cNvSpPr txBox="1"/>
          <p:nvPr/>
        </p:nvSpPr>
        <p:spPr>
          <a:xfrm>
            <a:off x="10726945" y="2540958"/>
            <a:ext cx="4990319" cy="1163320"/>
          </a:xfrm>
          <a:prstGeom prst="rect">
            <a:avLst/>
          </a:prstGeom>
        </p:spPr>
        <p:txBody>
          <a:bodyPr lIns="0" tIns="0" rIns="0" bIns="0" rtlCol="0" anchor="t">
            <a:spAutoFit/>
          </a:bodyPr>
          <a:lstStyle/>
          <a:p>
            <a:pPr algn="l">
              <a:lnSpc>
                <a:spcPts val="3080"/>
              </a:lnSpc>
            </a:pPr>
            <a:r>
              <a:rPr lang="en-US" sz="2200">
                <a:solidFill>
                  <a:srgbClr val="000000"/>
                </a:solidFill>
                <a:latin typeface="Roboto" panose="02000000000000000000"/>
                <a:ea typeface="Roboto" panose="02000000000000000000"/>
                <a:cs typeface="Roboto" panose="02000000000000000000"/>
                <a:sym typeface="Roboto" panose="02000000000000000000"/>
              </a:rPr>
              <a:t>Identifies voting trends among specific groups such as youth, women, and first-time voters.</a:t>
            </a:r>
            <a:endParaRPr lang="en-US" sz="22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13" name="TextBox 13"/>
          <p:cNvSpPr txBox="1"/>
          <p:nvPr/>
        </p:nvSpPr>
        <p:spPr>
          <a:xfrm>
            <a:off x="10726945" y="3906463"/>
            <a:ext cx="4828192" cy="772795"/>
          </a:xfrm>
          <a:prstGeom prst="rect">
            <a:avLst/>
          </a:prstGeom>
        </p:spPr>
        <p:txBody>
          <a:bodyPr lIns="0" tIns="0" rIns="0" bIns="0" rtlCol="0" anchor="t">
            <a:spAutoFit/>
          </a:bodyPr>
          <a:lstStyle/>
          <a:p>
            <a:pPr algn="l">
              <a:lnSpc>
                <a:spcPts val="3080"/>
              </a:lnSpc>
            </a:pPr>
            <a:r>
              <a:rPr lang="en-US" sz="2200">
                <a:solidFill>
                  <a:srgbClr val="000000"/>
                </a:solidFill>
                <a:latin typeface="Roboto" panose="02000000000000000000"/>
                <a:ea typeface="Roboto" panose="02000000000000000000"/>
                <a:cs typeface="Roboto" panose="02000000000000000000"/>
                <a:sym typeface="Roboto" panose="02000000000000000000"/>
              </a:rPr>
              <a:t>Highlights regional diversity and its impact on political outcomes.</a:t>
            </a:r>
            <a:endParaRPr lang="en-US" sz="22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14" name="TextBox 14"/>
          <p:cNvSpPr txBox="1"/>
          <p:nvPr/>
        </p:nvSpPr>
        <p:spPr>
          <a:xfrm>
            <a:off x="10726945" y="5271969"/>
            <a:ext cx="4878857" cy="772795"/>
          </a:xfrm>
          <a:prstGeom prst="rect">
            <a:avLst/>
          </a:prstGeom>
        </p:spPr>
        <p:txBody>
          <a:bodyPr lIns="0" tIns="0" rIns="0" bIns="0" rtlCol="0" anchor="t">
            <a:spAutoFit/>
          </a:bodyPr>
          <a:lstStyle/>
          <a:p>
            <a:pPr algn="l">
              <a:lnSpc>
                <a:spcPts val="3080"/>
              </a:lnSpc>
            </a:pPr>
            <a:r>
              <a:rPr lang="en-US" sz="2200">
                <a:solidFill>
                  <a:srgbClr val="000000"/>
                </a:solidFill>
                <a:latin typeface="Roboto" panose="02000000000000000000"/>
                <a:ea typeface="Roboto" panose="02000000000000000000"/>
                <a:cs typeface="Roboto" panose="02000000000000000000"/>
                <a:sym typeface="Roboto" panose="02000000000000000000"/>
              </a:rPr>
              <a:t>Helps parties tailor campaigns and policies to target key voter segments.</a:t>
            </a:r>
            <a:endParaRPr lang="en-US" sz="22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15" name="TextBox 15"/>
          <p:cNvSpPr txBox="1"/>
          <p:nvPr/>
        </p:nvSpPr>
        <p:spPr>
          <a:xfrm>
            <a:off x="10726945" y="6637474"/>
            <a:ext cx="5132180" cy="772795"/>
          </a:xfrm>
          <a:prstGeom prst="rect">
            <a:avLst/>
          </a:prstGeom>
        </p:spPr>
        <p:txBody>
          <a:bodyPr lIns="0" tIns="0" rIns="0" bIns="0" rtlCol="0" anchor="t">
            <a:spAutoFit/>
          </a:bodyPr>
          <a:lstStyle/>
          <a:p>
            <a:pPr algn="l">
              <a:lnSpc>
                <a:spcPts val="3080"/>
              </a:lnSpc>
            </a:pPr>
            <a:r>
              <a:rPr lang="en-US" sz="2200">
                <a:solidFill>
                  <a:srgbClr val="000000"/>
                </a:solidFill>
                <a:latin typeface="Roboto" panose="02000000000000000000"/>
                <a:ea typeface="Roboto" panose="02000000000000000000"/>
                <a:cs typeface="Roboto" panose="02000000000000000000"/>
                <a:sym typeface="Roboto" panose="02000000000000000000"/>
              </a:rPr>
              <a:t>Shows the relationship between literacy, income levels, and voter participation.</a:t>
            </a:r>
            <a:endParaRPr lang="en-US" sz="22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16" name="TextBox 16"/>
          <p:cNvSpPr txBox="1"/>
          <p:nvPr/>
        </p:nvSpPr>
        <p:spPr>
          <a:xfrm>
            <a:off x="10726945" y="8002980"/>
            <a:ext cx="5132180" cy="1163320"/>
          </a:xfrm>
          <a:prstGeom prst="rect">
            <a:avLst/>
          </a:prstGeom>
        </p:spPr>
        <p:txBody>
          <a:bodyPr lIns="0" tIns="0" rIns="0" bIns="0" rtlCol="0" anchor="t">
            <a:spAutoFit/>
          </a:bodyPr>
          <a:lstStyle/>
          <a:p>
            <a:pPr algn="l">
              <a:lnSpc>
                <a:spcPts val="3080"/>
              </a:lnSpc>
            </a:pPr>
            <a:r>
              <a:rPr lang="en-US" sz="2200">
                <a:solidFill>
                  <a:srgbClr val="000000"/>
                </a:solidFill>
                <a:latin typeface="Roboto" panose="02000000000000000000"/>
                <a:ea typeface="Roboto" panose="02000000000000000000"/>
                <a:cs typeface="Roboto" panose="02000000000000000000"/>
                <a:sym typeface="Roboto" panose="02000000000000000000"/>
              </a:rPr>
              <a:t>Aids in understanding socio-economic and cultural influences on voting behavior.</a:t>
            </a:r>
            <a:endParaRPr lang="en-US" sz="22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82347" y="8448540"/>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16412947" y="330766"/>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3545433" y="2770638"/>
            <a:ext cx="4394895" cy="5200625"/>
          </a:xfrm>
          <a:custGeom>
            <a:avLst/>
            <a:gdLst/>
            <a:ahLst/>
            <a:cxnLst/>
            <a:rect l="l" t="t" r="r" b="b"/>
            <a:pathLst>
              <a:path w="4394895" h="5200625">
                <a:moveTo>
                  <a:pt x="0" y="0"/>
                </a:moveTo>
                <a:lnTo>
                  <a:pt x="4394894" y="0"/>
                </a:lnTo>
                <a:lnTo>
                  <a:pt x="4394894" y="5200625"/>
                </a:lnTo>
                <a:lnTo>
                  <a:pt x="0" y="5200625"/>
                </a:lnTo>
                <a:lnTo>
                  <a:pt x="0" y="0"/>
                </a:lnTo>
                <a:close/>
              </a:path>
            </a:pathLst>
          </a:custGeom>
          <a:blipFill>
            <a:blip r:embed="rId5"/>
            <a:stretch>
              <a:fillRect/>
            </a:stretch>
          </a:blipFill>
        </p:spPr>
      </p:sp>
      <p:sp>
        <p:nvSpPr>
          <p:cNvPr id="5" name="TextBox 5"/>
          <p:cNvSpPr txBox="1"/>
          <p:nvPr/>
        </p:nvSpPr>
        <p:spPr>
          <a:xfrm>
            <a:off x="9482433" y="2799213"/>
            <a:ext cx="9266206" cy="692309"/>
          </a:xfrm>
          <a:prstGeom prst="rect">
            <a:avLst/>
          </a:prstGeom>
        </p:spPr>
        <p:txBody>
          <a:bodyPr lIns="0" tIns="0" rIns="0" bIns="0" rtlCol="0" anchor="t">
            <a:spAutoFit/>
          </a:bodyPr>
          <a:lstStyle/>
          <a:p>
            <a:pPr algn="l">
              <a:lnSpc>
                <a:spcPts val="5430"/>
              </a:lnSpc>
            </a:pPr>
            <a:r>
              <a:rPr lang="en-US" sz="476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Urban vs Rural</a:t>
            </a:r>
            <a:endParaRPr lang="en-US" sz="476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6" name="TextBox 6"/>
          <p:cNvSpPr txBox="1"/>
          <p:nvPr/>
        </p:nvSpPr>
        <p:spPr>
          <a:xfrm>
            <a:off x="8686748" y="3912870"/>
            <a:ext cx="9229333" cy="6463030"/>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 Compare candidate vote share across Urban and Rural regions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 Identify which regions favor specific candidates or demographics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 Helps understand regional voting patterns and trends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We created a custom column named Region Type that classifies candidates into Urban or Rural based on their constituency address. This enables its use in slicers, filters, and visuals for dynamic analysis.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b="1">
                <a:solidFill>
                  <a:srgbClr val="000000"/>
                </a:solidFill>
                <a:latin typeface="Roboto" panose="02000000000000000000"/>
                <a:ea typeface="Roboto" panose="02000000000000000000"/>
                <a:cs typeface="Roboto" panose="02000000000000000000"/>
                <a:sym typeface="Roboto" panose="02000000000000000000"/>
              </a:rPr>
              <a:t> Region Type = </a:t>
            </a:r>
            <a:endParaRPr lang="en-US" sz="1800" b="1">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b="1">
                <a:solidFill>
                  <a:srgbClr val="000000"/>
                </a:solidFill>
                <a:latin typeface="Roboto" panose="02000000000000000000"/>
                <a:ea typeface="Roboto" panose="02000000000000000000"/>
                <a:cs typeface="Roboto" panose="02000000000000000000"/>
                <a:sym typeface="Roboto" panose="02000000000000000000"/>
              </a:rPr>
              <a:t>IF(</a:t>
            </a:r>
            <a:endParaRPr lang="en-US" sz="1800" b="1">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b="1">
                <a:solidFill>
                  <a:srgbClr val="000000"/>
                </a:solidFill>
                <a:latin typeface="Roboto" panose="02000000000000000000"/>
                <a:ea typeface="Roboto" panose="02000000000000000000"/>
                <a:cs typeface="Roboto" panose="02000000000000000000"/>
                <a:sym typeface="Roboto" panose="02000000000000000000"/>
              </a:rPr>
              <a:t>SEARCH("Village", 'candidates_with_phase'[Address], 1, 0) &gt; 0 </a:t>
            </a:r>
            <a:endParaRPr lang="en-US" sz="1800" b="1">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b="1">
                <a:solidFill>
                  <a:srgbClr val="000000"/>
                </a:solidFill>
                <a:latin typeface="Roboto" panose="02000000000000000000"/>
                <a:ea typeface="Roboto" panose="02000000000000000000"/>
                <a:cs typeface="Roboto" panose="02000000000000000000"/>
                <a:sym typeface="Roboto" panose="02000000000000000000"/>
              </a:rPr>
              <a:t>       || SEARCH("Taluk", 'candidates_with_phase'[Address], 1, 0) &gt; 0,</a:t>
            </a:r>
            <a:endParaRPr lang="en-US" sz="1800" b="1">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b="1">
                <a:solidFill>
                  <a:srgbClr val="000000"/>
                </a:solidFill>
                <a:latin typeface="Roboto" panose="02000000000000000000"/>
                <a:ea typeface="Roboto" panose="02000000000000000000"/>
                <a:cs typeface="Roboto" panose="02000000000000000000"/>
                <a:sym typeface="Roboto" panose="02000000000000000000"/>
              </a:rPr>
              <a:t>"Rural",</a:t>
            </a:r>
            <a:endParaRPr lang="en-US" sz="1800" b="1">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b="1">
                <a:solidFill>
                  <a:srgbClr val="000000"/>
                </a:solidFill>
                <a:latin typeface="Roboto" panose="02000000000000000000"/>
                <a:ea typeface="Roboto" panose="02000000000000000000"/>
                <a:cs typeface="Roboto" panose="02000000000000000000"/>
                <a:sym typeface="Roboto" panose="02000000000000000000"/>
              </a:rPr>
              <a:t>"Urban"</a:t>
            </a:r>
            <a:endParaRPr lang="en-US" sz="1800" b="1">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b="1">
                <a:solidFill>
                  <a:srgbClr val="000000"/>
                </a:solidFill>
                <a:latin typeface="Roboto" panose="02000000000000000000"/>
                <a:ea typeface="Roboto" panose="02000000000000000000"/>
                <a:cs typeface="Roboto" panose="02000000000000000000"/>
                <a:sym typeface="Roboto" panose="02000000000000000000"/>
              </a:rPr>
              <a:t>)</a:t>
            </a:r>
            <a:endParaRPr lang="en-US" sz="1800" b="1">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AutoShape 2"/>
          <p:cNvSpPr/>
          <p:nvPr/>
        </p:nvSpPr>
        <p:spPr>
          <a:xfrm flipV="1">
            <a:off x="9144000" y="4432447"/>
            <a:ext cx="0" cy="314325"/>
          </a:xfrm>
          <a:prstGeom prst="line">
            <a:avLst/>
          </a:prstGeom>
          <a:ln w="19050" cap="flat">
            <a:solidFill>
              <a:srgbClr val="000000"/>
            </a:solidFill>
            <a:prstDash val="solid"/>
            <a:headEnd type="none" w="sm" len="sm"/>
            <a:tailEnd type="none" w="sm" len="sm"/>
          </a:ln>
        </p:spPr>
      </p:sp>
      <p:grpSp>
        <p:nvGrpSpPr>
          <p:cNvPr id="3" name="Group 3"/>
          <p:cNvGrpSpPr/>
          <p:nvPr/>
        </p:nvGrpSpPr>
        <p:grpSpPr>
          <a:xfrm>
            <a:off x="1587277" y="6566583"/>
            <a:ext cx="7037924" cy="2511169"/>
            <a:chOff x="0" y="0"/>
            <a:chExt cx="1853609" cy="661378"/>
          </a:xfrm>
        </p:grpSpPr>
        <p:sp>
          <p:nvSpPr>
            <p:cNvPr id="4" name="Freeform 4"/>
            <p:cNvSpPr/>
            <p:nvPr/>
          </p:nvSpPr>
          <p:spPr>
            <a:xfrm>
              <a:off x="0" y="0"/>
              <a:ext cx="1853610" cy="661378"/>
            </a:xfrm>
            <a:custGeom>
              <a:avLst/>
              <a:gdLst/>
              <a:ahLst/>
              <a:cxnLst/>
              <a:rect l="l" t="t" r="r" b="b"/>
              <a:pathLst>
                <a:path w="1853610" h="661378">
                  <a:moveTo>
                    <a:pt x="13200" y="0"/>
                  </a:moveTo>
                  <a:lnTo>
                    <a:pt x="1840409" y="0"/>
                  </a:lnTo>
                  <a:cubicBezTo>
                    <a:pt x="1847700" y="0"/>
                    <a:pt x="1853610" y="5910"/>
                    <a:pt x="1853610" y="13200"/>
                  </a:cubicBezTo>
                  <a:lnTo>
                    <a:pt x="1853610" y="648178"/>
                  </a:lnTo>
                  <a:cubicBezTo>
                    <a:pt x="1853610" y="655468"/>
                    <a:pt x="1847700" y="661378"/>
                    <a:pt x="1840409" y="661378"/>
                  </a:cubicBezTo>
                  <a:lnTo>
                    <a:pt x="13200" y="661378"/>
                  </a:lnTo>
                  <a:cubicBezTo>
                    <a:pt x="5910" y="661378"/>
                    <a:pt x="0" y="655468"/>
                    <a:pt x="0" y="648178"/>
                  </a:cubicBezTo>
                  <a:lnTo>
                    <a:pt x="0" y="13200"/>
                  </a:lnTo>
                  <a:cubicBezTo>
                    <a:pt x="0" y="5910"/>
                    <a:pt x="5910" y="0"/>
                    <a:pt x="13200" y="0"/>
                  </a:cubicBezTo>
                  <a:close/>
                </a:path>
              </a:pathLst>
            </a:custGeom>
            <a:solidFill>
              <a:srgbClr val="F1F1E9"/>
            </a:solidFill>
            <a:ln w="19050" cap="sq">
              <a:solidFill>
                <a:srgbClr val="000000"/>
              </a:solidFill>
              <a:prstDash val="solid"/>
              <a:miter/>
            </a:ln>
          </p:spPr>
        </p:sp>
        <p:sp>
          <p:nvSpPr>
            <p:cNvPr id="5" name="TextBox 5"/>
            <p:cNvSpPr txBox="1"/>
            <p:nvPr/>
          </p:nvSpPr>
          <p:spPr>
            <a:xfrm>
              <a:off x="0" y="-57150"/>
              <a:ext cx="1853609" cy="718528"/>
            </a:xfrm>
            <a:prstGeom prst="rect">
              <a:avLst/>
            </a:prstGeom>
          </p:spPr>
          <p:txBody>
            <a:bodyPr lIns="50800" tIns="50800" rIns="50800" bIns="50800" rtlCol="0" anchor="ctr"/>
            <a:lstStyle/>
            <a:p>
              <a:pPr algn="ctr">
                <a:lnSpc>
                  <a:spcPts val="2800"/>
                </a:lnSpc>
              </a:pPr>
            </a:p>
          </p:txBody>
        </p:sp>
      </p:grpSp>
      <p:sp>
        <p:nvSpPr>
          <p:cNvPr id="6" name="AutoShape 6"/>
          <p:cNvSpPr/>
          <p:nvPr/>
        </p:nvSpPr>
        <p:spPr>
          <a:xfrm>
            <a:off x="5106239" y="4746772"/>
            <a:ext cx="8075522" cy="0"/>
          </a:xfrm>
          <a:prstGeom prst="line">
            <a:avLst/>
          </a:prstGeom>
          <a:ln w="19050" cap="flat">
            <a:solidFill>
              <a:srgbClr val="000000"/>
            </a:solidFill>
            <a:prstDash val="solid"/>
            <a:headEnd type="none" w="sm" len="sm"/>
            <a:tailEnd type="none" w="sm" len="sm"/>
          </a:ln>
        </p:spPr>
      </p:sp>
      <p:sp>
        <p:nvSpPr>
          <p:cNvPr id="7" name="AutoShape 7"/>
          <p:cNvSpPr/>
          <p:nvPr/>
        </p:nvSpPr>
        <p:spPr>
          <a:xfrm flipV="1">
            <a:off x="5106239" y="4746772"/>
            <a:ext cx="0" cy="396728"/>
          </a:xfrm>
          <a:prstGeom prst="line">
            <a:avLst/>
          </a:prstGeom>
          <a:ln w="19050" cap="flat">
            <a:solidFill>
              <a:srgbClr val="000000"/>
            </a:solidFill>
            <a:prstDash val="solid"/>
            <a:headEnd type="oval" w="lg" len="lg"/>
            <a:tailEnd type="none" w="sm" len="sm"/>
          </a:ln>
        </p:spPr>
      </p:sp>
      <p:sp>
        <p:nvSpPr>
          <p:cNvPr id="8" name="AutoShape 8"/>
          <p:cNvSpPr/>
          <p:nvPr/>
        </p:nvSpPr>
        <p:spPr>
          <a:xfrm flipV="1">
            <a:off x="13181761" y="4746772"/>
            <a:ext cx="0" cy="396728"/>
          </a:xfrm>
          <a:prstGeom prst="line">
            <a:avLst/>
          </a:prstGeom>
          <a:ln w="19050" cap="flat">
            <a:solidFill>
              <a:srgbClr val="000000"/>
            </a:solidFill>
            <a:prstDash val="solid"/>
            <a:headEnd type="oval" w="lg" len="lg"/>
            <a:tailEnd type="none" w="sm" len="sm"/>
          </a:ln>
        </p:spPr>
      </p:sp>
      <p:grpSp>
        <p:nvGrpSpPr>
          <p:cNvPr id="9" name="Group 9"/>
          <p:cNvGrpSpPr/>
          <p:nvPr/>
        </p:nvGrpSpPr>
        <p:grpSpPr>
          <a:xfrm>
            <a:off x="1587277" y="5690727"/>
            <a:ext cx="7037924" cy="632199"/>
            <a:chOff x="0" y="0"/>
            <a:chExt cx="1853609" cy="166505"/>
          </a:xfrm>
        </p:grpSpPr>
        <p:sp>
          <p:nvSpPr>
            <p:cNvPr id="10" name="Freeform 10"/>
            <p:cNvSpPr/>
            <p:nvPr/>
          </p:nvSpPr>
          <p:spPr>
            <a:xfrm>
              <a:off x="0" y="0"/>
              <a:ext cx="1853610" cy="166505"/>
            </a:xfrm>
            <a:custGeom>
              <a:avLst/>
              <a:gdLst/>
              <a:ahLst/>
              <a:cxnLst/>
              <a:rect l="l" t="t" r="r" b="b"/>
              <a:pathLst>
                <a:path w="1853610" h="166505">
                  <a:moveTo>
                    <a:pt x="13200" y="0"/>
                  </a:moveTo>
                  <a:lnTo>
                    <a:pt x="1840409" y="0"/>
                  </a:lnTo>
                  <a:cubicBezTo>
                    <a:pt x="1847700" y="0"/>
                    <a:pt x="1853610" y="5910"/>
                    <a:pt x="1853610" y="13200"/>
                  </a:cubicBezTo>
                  <a:lnTo>
                    <a:pt x="1853610" y="153305"/>
                  </a:lnTo>
                  <a:cubicBezTo>
                    <a:pt x="1853610" y="160595"/>
                    <a:pt x="1847700" y="166505"/>
                    <a:pt x="1840409" y="166505"/>
                  </a:cubicBezTo>
                  <a:lnTo>
                    <a:pt x="13200" y="166505"/>
                  </a:lnTo>
                  <a:cubicBezTo>
                    <a:pt x="5910" y="166505"/>
                    <a:pt x="0" y="160595"/>
                    <a:pt x="0" y="153305"/>
                  </a:cubicBezTo>
                  <a:lnTo>
                    <a:pt x="0" y="13200"/>
                  </a:lnTo>
                  <a:cubicBezTo>
                    <a:pt x="0" y="5910"/>
                    <a:pt x="5910" y="0"/>
                    <a:pt x="13200" y="0"/>
                  </a:cubicBezTo>
                  <a:close/>
                </a:path>
              </a:pathLst>
            </a:custGeom>
            <a:solidFill>
              <a:srgbClr val="58D3A2"/>
            </a:solidFill>
            <a:ln w="19050" cap="sq">
              <a:solidFill>
                <a:srgbClr val="000000"/>
              </a:solidFill>
              <a:prstDash val="solid"/>
              <a:miter/>
            </a:ln>
          </p:spPr>
        </p:sp>
        <p:sp>
          <p:nvSpPr>
            <p:cNvPr id="11" name="TextBox 11"/>
            <p:cNvSpPr txBox="1"/>
            <p:nvPr/>
          </p:nvSpPr>
          <p:spPr>
            <a:xfrm>
              <a:off x="0" y="-57150"/>
              <a:ext cx="1853609" cy="223655"/>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Map</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grpSp>
        <p:nvGrpSpPr>
          <p:cNvPr id="12" name="Group 12"/>
          <p:cNvGrpSpPr/>
          <p:nvPr/>
        </p:nvGrpSpPr>
        <p:grpSpPr>
          <a:xfrm>
            <a:off x="9662799" y="6566583"/>
            <a:ext cx="7037924" cy="2511169"/>
            <a:chOff x="0" y="0"/>
            <a:chExt cx="1853609" cy="661378"/>
          </a:xfrm>
        </p:grpSpPr>
        <p:sp>
          <p:nvSpPr>
            <p:cNvPr id="13" name="Freeform 13"/>
            <p:cNvSpPr/>
            <p:nvPr/>
          </p:nvSpPr>
          <p:spPr>
            <a:xfrm>
              <a:off x="0" y="0"/>
              <a:ext cx="1853610" cy="661378"/>
            </a:xfrm>
            <a:custGeom>
              <a:avLst/>
              <a:gdLst/>
              <a:ahLst/>
              <a:cxnLst/>
              <a:rect l="l" t="t" r="r" b="b"/>
              <a:pathLst>
                <a:path w="1853610" h="661378">
                  <a:moveTo>
                    <a:pt x="13200" y="0"/>
                  </a:moveTo>
                  <a:lnTo>
                    <a:pt x="1840409" y="0"/>
                  </a:lnTo>
                  <a:cubicBezTo>
                    <a:pt x="1847700" y="0"/>
                    <a:pt x="1853610" y="5910"/>
                    <a:pt x="1853610" y="13200"/>
                  </a:cubicBezTo>
                  <a:lnTo>
                    <a:pt x="1853610" y="648178"/>
                  </a:lnTo>
                  <a:cubicBezTo>
                    <a:pt x="1853610" y="655468"/>
                    <a:pt x="1847700" y="661378"/>
                    <a:pt x="1840409" y="661378"/>
                  </a:cubicBezTo>
                  <a:lnTo>
                    <a:pt x="13200" y="661378"/>
                  </a:lnTo>
                  <a:cubicBezTo>
                    <a:pt x="5910" y="661378"/>
                    <a:pt x="0" y="655468"/>
                    <a:pt x="0" y="648178"/>
                  </a:cubicBezTo>
                  <a:lnTo>
                    <a:pt x="0" y="13200"/>
                  </a:lnTo>
                  <a:cubicBezTo>
                    <a:pt x="0" y="5910"/>
                    <a:pt x="5910" y="0"/>
                    <a:pt x="13200" y="0"/>
                  </a:cubicBezTo>
                  <a:close/>
                </a:path>
              </a:pathLst>
            </a:custGeom>
            <a:solidFill>
              <a:srgbClr val="F1F1E9"/>
            </a:solidFill>
            <a:ln w="19050" cap="sq">
              <a:solidFill>
                <a:srgbClr val="000000"/>
              </a:solidFill>
              <a:prstDash val="solid"/>
              <a:miter/>
            </a:ln>
          </p:spPr>
        </p:sp>
        <p:sp>
          <p:nvSpPr>
            <p:cNvPr id="14" name="TextBox 14"/>
            <p:cNvSpPr txBox="1"/>
            <p:nvPr/>
          </p:nvSpPr>
          <p:spPr>
            <a:xfrm>
              <a:off x="0" y="-57150"/>
              <a:ext cx="1853609" cy="718528"/>
            </a:xfrm>
            <a:prstGeom prst="rect">
              <a:avLst/>
            </a:prstGeom>
          </p:spPr>
          <p:txBody>
            <a:bodyPr lIns="50800" tIns="50800" rIns="50800" bIns="50800" rtlCol="0" anchor="ctr"/>
            <a:lstStyle/>
            <a:p>
              <a:pPr algn="ctr">
                <a:lnSpc>
                  <a:spcPts val="2800"/>
                </a:lnSpc>
              </a:pPr>
            </a:p>
          </p:txBody>
        </p:sp>
      </p:grpSp>
      <p:grpSp>
        <p:nvGrpSpPr>
          <p:cNvPr id="15" name="Group 15"/>
          <p:cNvGrpSpPr/>
          <p:nvPr/>
        </p:nvGrpSpPr>
        <p:grpSpPr>
          <a:xfrm>
            <a:off x="9662799" y="5690727"/>
            <a:ext cx="7037924" cy="632199"/>
            <a:chOff x="0" y="0"/>
            <a:chExt cx="1853609" cy="166505"/>
          </a:xfrm>
        </p:grpSpPr>
        <p:sp>
          <p:nvSpPr>
            <p:cNvPr id="16" name="Freeform 16"/>
            <p:cNvSpPr/>
            <p:nvPr/>
          </p:nvSpPr>
          <p:spPr>
            <a:xfrm>
              <a:off x="0" y="0"/>
              <a:ext cx="1853610" cy="166505"/>
            </a:xfrm>
            <a:custGeom>
              <a:avLst/>
              <a:gdLst/>
              <a:ahLst/>
              <a:cxnLst/>
              <a:rect l="l" t="t" r="r" b="b"/>
              <a:pathLst>
                <a:path w="1853610" h="166505">
                  <a:moveTo>
                    <a:pt x="13200" y="0"/>
                  </a:moveTo>
                  <a:lnTo>
                    <a:pt x="1840409" y="0"/>
                  </a:lnTo>
                  <a:cubicBezTo>
                    <a:pt x="1847700" y="0"/>
                    <a:pt x="1853610" y="5910"/>
                    <a:pt x="1853610" y="13200"/>
                  </a:cubicBezTo>
                  <a:lnTo>
                    <a:pt x="1853610" y="153305"/>
                  </a:lnTo>
                  <a:cubicBezTo>
                    <a:pt x="1853610" y="160595"/>
                    <a:pt x="1847700" y="166505"/>
                    <a:pt x="1840409" y="166505"/>
                  </a:cubicBezTo>
                  <a:lnTo>
                    <a:pt x="13200" y="166505"/>
                  </a:lnTo>
                  <a:cubicBezTo>
                    <a:pt x="5910" y="166505"/>
                    <a:pt x="0" y="160595"/>
                    <a:pt x="0" y="153305"/>
                  </a:cubicBezTo>
                  <a:lnTo>
                    <a:pt x="0" y="13200"/>
                  </a:lnTo>
                  <a:cubicBezTo>
                    <a:pt x="0" y="5910"/>
                    <a:pt x="5910" y="0"/>
                    <a:pt x="13200" y="0"/>
                  </a:cubicBezTo>
                  <a:close/>
                </a:path>
              </a:pathLst>
            </a:custGeom>
            <a:solidFill>
              <a:srgbClr val="E992D1"/>
            </a:solidFill>
            <a:ln w="19050" cap="sq">
              <a:solidFill>
                <a:srgbClr val="000000"/>
              </a:solidFill>
              <a:prstDash val="solid"/>
              <a:miter/>
            </a:ln>
          </p:spPr>
        </p:sp>
        <p:sp>
          <p:nvSpPr>
            <p:cNvPr id="17" name="TextBox 17"/>
            <p:cNvSpPr txBox="1"/>
            <p:nvPr/>
          </p:nvSpPr>
          <p:spPr>
            <a:xfrm>
              <a:off x="0" y="-57150"/>
              <a:ext cx="1853609" cy="223655"/>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Matrix</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sp>
        <p:nvSpPr>
          <p:cNvPr id="18" name="Freeform 18"/>
          <p:cNvSpPr/>
          <p:nvPr/>
        </p:nvSpPr>
        <p:spPr>
          <a:xfrm>
            <a:off x="13620423" y="812533"/>
            <a:ext cx="3484245" cy="3275190"/>
          </a:xfrm>
          <a:custGeom>
            <a:avLst/>
            <a:gdLst/>
            <a:ahLst/>
            <a:cxnLst/>
            <a:rect l="l" t="t" r="r" b="b"/>
            <a:pathLst>
              <a:path w="3484245" h="3275190">
                <a:moveTo>
                  <a:pt x="0" y="0"/>
                </a:moveTo>
                <a:lnTo>
                  <a:pt x="3484245" y="0"/>
                </a:lnTo>
                <a:lnTo>
                  <a:pt x="3484245" y="3275191"/>
                </a:lnTo>
                <a:lnTo>
                  <a:pt x="0" y="327519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19" name="Freeform 19"/>
          <p:cNvSpPr/>
          <p:nvPr/>
        </p:nvSpPr>
        <p:spPr>
          <a:xfrm>
            <a:off x="1183332" y="924997"/>
            <a:ext cx="3778478" cy="3050263"/>
          </a:xfrm>
          <a:custGeom>
            <a:avLst/>
            <a:gdLst/>
            <a:ahLst/>
            <a:cxnLst/>
            <a:rect l="l" t="t" r="r" b="b"/>
            <a:pathLst>
              <a:path w="3778478" h="3050263">
                <a:moveTo>
                  <a:pt x="0" y="0"/>
                </a:moveTo>
                <a:lnTo>
                  <a:pt x="3778478" y="0"/>
                </a:lnTo>
                <a:lnTo>
                  <a:pt x="3778478" y="3050263"/>
                </a:lnTo>
                <a:lnTo>
                  <a:pt x="0" y="3050263"/>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20" name="TextBox 20"/>
          <p:cNvSpPr txBox="1"/>
          <p:nvPr/>
        </p:nvSpPr>
        <p:spPr>
          <a:xfrm>
            <a:off x="4401615" y="1266397"/>
            <a:ext cx="9484770" cy="4042791"/>
          </a:xfrm>
          <a:prstGeom prst="rect">
            <a:avLst/>
          </a:prstGeom>
        </p:spPr>
        <p:txBody>
          <a:bodyPr lIns="0" tIns="0" rIns="0" bIns="0" rtlCol="0" anchor="t">
            <a:spAutoFit/>
          </a:bodyPr>
          <a:lstStyle/>
          <a:p>
            <a:pPr algn="ctr">
              <a:lnSpc>
                <a:spcPts val="10600"/>
              </a:lnSpc>
            </a:pPr>
            <a:r>
              <a:rPr lang="en-US" sz="93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Drill-down Analysis</a:t>
            </a:r>
            <a:endParaRPr lang="en-US" sz="93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10600"/>
              </a:lnSpc>
            </a:pPr>
            <a:endParaRPr lang="en-US" sz="93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21" name="TextBox 21"/>
          <p:cNvSpPr txBox="1"/>
          <p:nvPr/>
        </p:nvSpPr>
        <p:spPr>
          <a:xfrm>
            <a:off x="1791109" y="6896338"/>
            <a:ext cx="6630260" cy="2202180"/>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Displays region-wise winning parties and vote distributions through interactive visuals.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Helps identify political strongholds, swing regions, and regional voting patterns.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Enhances understanding of spatial trends in voter behavior and party dominance.</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2" name="TextBox 22"/>
          <p:cNvSpPr txBox="1"/>
          <p:nvPr/>
        </p:nvSpPr>
        <p:spPr>
          <a:xfrm>
            <a:off x="9866631" y="6856326"/>
            <a:ext cx="6630260" cy="2202180"/>
          </a:xfrm>
          <a:prstGeom prst="rect">
            <a:avLst/>
          </a:prstGeom>
        </p:spPr>
        <p:txBody>
          <a:bodyPr lIns="0" tIns="0" rIns="0" bIns="0" rtlCol="0" anchor="t">
            <a:spAutoFit/>
          </a:bodyPr>
          <a:lstStyle/>
          <a:p>
            <a:pPr marL="388620" lvl="1" indent="-194310" algn="just">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Provides detailed numerical insights such as total votes, seat count, and vote share percentages.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just">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Enables comparison of party performance across different years and constituencies.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just">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Includes candidate-level data like winners, runners-up, and margin of victory.</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028700" y="630155"/>
            <a:ext cx="16001732" cy="9140990"/>
          </a:xfrm>
          <a:custGeom>
            <a:avLst/>
            <a:gdLst/>
            <a:ahLst/>
            <a:cxnLst/>
            <a:rect l="l" t="t" r="r" b="b"/>
            <a:pathLst>
              <a:path w="16001732" h="9140990">
                <a:moveTo>
                  <a:pt x="0" y="0"/>
                </a:moveTo>
                <a:lnTo>
                  <a:pt x="16001732" y="0"/>
                </a:lnTo>
                <a:lnTo>
                  <a:pt x="16001732" y="9140990"/>
                </a:lnTo>
                <a:lnTo>
                  <a:pt x="0" y="9140990"/>
                </a:lnTo>
                <a:lnTo>
                  <a:pt x="0" y="0"/>
                </a:lnTo>
                <a:close/>
              </a:path>
            </a:pathLst>
          </a:custGeom>
          <a:blipFill>
            <a:blip r:embed="rId1"/>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028700" y="639508"/>
            <a:ext cx="16230600" cy="9007983"/>
          </a:xfrm>
          <a:custGeom>
            <a:avLst/>
            <a:gdLst/>
            <a:ahLst/>
            <a:cxnLst/>
            <a:rect l="l" t="t" r="r" b="b"/>
            <a:pathLst>
              <a:path w="16230600" h="9007983">
                <a:moveTo>
                  <a:pt x="0" y="0"/>
                </a:moveTo>
                <a:lnTo>
                  <a:pt x="16230600" y="0"/>
                </a:lnTo>
                <a:lnTo>
                  <a:pt x="16230600" y="9007984"/>
                </a:lnTo>
                <a:lnTo>
                  <a:pt x="0" y="9007984"/>
                </a:lnTo>
                <a:lnTo>
                  <a:pt x="0" y="0"/>
                </a:lnTo>
                <a:close/>
              </a:path>
            </a:pathLst>
          </a:custGeom>
          <a:blipFill>
            <a:blip r:embed="rId1"/>
            <a:stretch>
              <a:fillRect/>
            </a:stretch>
          </a:blipFill>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0480507" y="531831"/>
            <a:ext cx="7051666" cy="6679851"/>
          </a:xfrm>
          <a:custGeom>
            <a:avLst/>
            <a:gdLst/>
            <a:ahLst/>
            <a:cxnLst/>
            <a:rect l="l" t="t" r="r" b="b"/>
            <a:pathLst>
              <a:path w="7051666" h="6679851">
                <a:moveTo>
                  <a:pt x="0" y="0"/>
                </a:moveTo>
                <a:lnTo>
                  <a:pt x="7051666" y="0"/>
                </a:lnTo>
                <a:lnTo>
                  <a:pt x="7051666" y="6679851"/>
                </a:lnTo>
                <a:lnTo>
                  <a:pt x="0" y="667985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TextBox 3"/>
          <p:cNvSpPr txBox="1"/>
          <p:nvPr/>
        </p:nvSpPr>
        <p:spPr>
          <a:xfrm>
            <a:off x="1028700" y="7297420"/>
            <a:ext cx="12501880" cy="2324100"/>
          </a:xfrm>
          <a:prstGeom prst="rect">
            <a:avLst/>
          </a:prstGeom>
        </p:spPr>
        <p:txBody>
          <a:bodyPr wrap="square" lIns="0" tIns="0" rIns="0" bIns="0" rtlCol="0" anchor="t">
            <a:noAutofit/>
          </a:bodyPr>
          <a:lstStyle/>
          <a:p>
            <a:pPr algn="l">
              <a:lnSpc>
                <a:spcPts val="15145"/>
              </a:lnSpc>
            </a:pPr>
            <a:r>
              <a:rPr lang="en-US" sz="1328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Thank You</a:t>
            </a:r>
            <a:endParaRPr lang="en-US" sz="1328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AutoShape 2"/>
          <p:cNvSpPr/>
          <p:nvPr/>
        </p:nvSpPr>
        <p:spPr>
          <a:xfrm flipV="1">
            <a:off x="9134475" y="2479789"/>
            <a:ext cx="0" cy="427048"/>
          </a:xfrm>
          <a:prstGeom prst="line">
            <a:avLst/>
          </a:prstGeom>
          <a:ln w="19050" cap="flat">
            <a:solidFill>
              <a:srgbClr val="000000"/>
            </a:solidFill>
            <a:prstDash val="solid"/>
            <a:headEnd type="none" w="sm" len="sm"/>
            <a:tailEnd type="none" w="sm" len="sm"/>
          </a:ln>
        </p:spPr>
      </p:sp>
      <p:sp>
        <p:nvSpPr>
          <p:cNvPr id="3" name="Freeform 3"/>
          <p:cNvSpPr/>
          <p:nvPr/>
        </p:nvSpPr>
        <p:spPr>
          <a:xfrm>
            <a:off x="7797379" y="7811453"/>
            <a:ext cx="2693242" cy="1983206"/>
          </a:xfrm>
          <a:custGeom>
            <a:avLst/>
            <a:gdLst/>
            <a:ahLst/>
            <a:cxnLst/>
            <a:rect l="l" t="t" r="r" b="b"/>
            <a:pathLst>
              <a:path w="2693242" h="1983206">
                <a:moveTo>
                  <a:pt x="0" y="0"/>
                </a:moveTo>
                <a:lnTo>
                  <a:pt x="2693242" y="0"/>
                </a:lnTo>
                <a:lnTo>
                  <a:pt x="2693242" y="1983205"/>
                </a:lnTo>
                <a:lnTo>
                  <a:pt x="0" y="198320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4" name="TextBox 4"/>
          <p:cNvSpPr txBox="1"/>
          <p:nvPr/>
        </p:nvSpPr>
        <p:spPr>
          <a:xfrm>
            <a:off x="4401615" y="714375"/>
            <a:ext cx="9484770" cy="1175385"/>
          </a:xfrm>
          <a:prstGeom prst="rect">
            <a:avLst/>
          </a:prstGeom>
        </p:spPr>
        <p:txBody>
          <a:bodyPr lIns="0" tIns="0" rIns="0" bIns="0" rtlCol="0" anchor="t">
            <a:spAutoFit/>
          </a:bodyPr>
          <a:lstStyle/>
          <a:p>
            <a:pPr algn="ctr">
              <a:lnSpc>
                <a:spcPts val="9120"/>
              </a:lnSpc>
            </a:pPr>
            <a:r>
              <a:rPr lang="en-US" sz="80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Introduction</a:t>
            </a:r>
            <a:endParaRPr lang="en-US" sz="80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5" name="TextBox 5"/>
          <p:cNvSpPr txBox="1"/>
          <p:nvPr/>
        </p:nvSpPr>
        <p:spPr>
          <a:xfrm>
            <a:off x="3035373" y="3115865"/>
            <a:ext cx="13280813" cy="4398281"/>
          </a:xfrm>
          <a:prstGeom prst="rect">
            <a:avLst/>
          </a:prstGeom>
        </p:spPr>
        <p:txBody>
          <a:bodyPr lIns="0" tIns="0" rIns="0" bIns="0" rtlCol="0" anchor="t">
            <a:spAutoFit/>
          </a:bodyPr>
          <a:lstStyle/>
          <a:p>
            <a:pPr algn="just">
              <a:lnSpc>
                <a:spcPts val="3915"/>
              </a:lnSpc>
            </a:pPr>
            <a:r>
              <a:rPr lang="en-US" sz="2795">
                <a:solidFill>
                  <a:srgbClr val="000000"/>
                </a:solidFill>
                <a:latin typeface="Roboto" panose="02000000000000000000"/>
                <a:ea typeface="Roboto" panose="02000000000000000000"/>
                <a:cs typeface="Roboto" panose="02000000000000000000"/>
                <a:sym typeface="Roboto" panose="02000000000000000000"/>
              </a:rPr>
              <a:t>The National Election Data Analysis Dashboard offers an insightful overview of India’s electoral performance, highlighting how citizens vote and how parties perform across states. It visualizes key metrics such as total votes, vote shares, seat distribution, and party performance through interactive charts and maps. The dashboard enables analysis at both national and state levels, featuring major parties like BJP, Congress, AAP, and Telugu Desam Party. It also includes drill-down insights to the candidate level, showing winners, runners-up, and vote shares. Overall, it transforms complex election data into clear, meaningful insights that reflect India’s democratic trends.</a:t>
            </a:r>
            <a:endParaRPr lang="en-US" sz="2795">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TextBox 2"/>
          <p:cNvSpPr txBox="1"/>
          <p:nvPr/>
        </p:nvSpPr>
        <p:spPr>
          <a:xfrm>
            <a:off x="2448815" y="978567"/>
            <a:ext cx="14810485" cy="1024891"/>
          </a:xfrm>
          <a:prstGeom prst="rect">
            <a:avLst/>
          </a:prstGeom>
        </p:spPr>
        <p:txBody>
          <a:bodyPr lIns="0" tIns="0" rIns="0" bIns="0" rtlCol="0" anchor="t">
            <a:spAutoFit/>
          </a:bodyPr>
          <a:lstStyle/>
          <a:p>
            <a:pPr algn="ctr">
              <a:lnSpc>
                <a:spcPts val="7980"/>
              </a:lnSpc>
            </a:pPr>
            <a:r>
              <a:rPr lang="en-US" sz="70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About Indian Election</a:t>
            </a:r>
            <a:endParaRPr lang="en-US" sz="70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nvGrpSpPr>
          <p:cNvPr id="3" name="Group 3"/>
          <p:cNvGrpSpPr/>
          <p:nvPr/>
        </p:nvGrpSpPr>
        <p:grpSpPr>
          <a:xfrm>
            <a:off x="794595" y="3003583"/>
            <a:ext cx="5308085" cy="925981"/>
            <a:chOff x="0" y="0"/>
            <a:chExt cx="1398014" cy="243880"/>
          </a:xfrm>
        </p:grpSpPr>
        <p:sp>
          <p:nvSpPr>
            <p:cNvPr id="4" name="Freeform 4"/>
            <p:cNvSpPr/>
            <p:nvPr/>
          </p:nvSpPr>
          <p:spPr>
            <a:xfrm>
              <a:off x="0" y="0"/>
              <a:ext cx="1398014" cy="243880"/>
            </a:xfrm>
            <a:custGeom>
              <a:avLst/>
              <a:gdLst/>
              <a:ahLst/>
              <a:cxnLst/>
              <a:rect l="l" t="t" r="r" b="b"/>
              <a:pathLst>
                <a:path w="1398014" h="243880">
                  <a:moveTo>
                    <a:pt x="17502" y="0"/>
                  </a:moveTo>
                  <a:lnTo>
                    <a:pt x="1380512" y="0"/>
                  </a:lnTo>
                  <a:cubicBezTo>
                    <a:pt x="1390178" y="0"/>
                    <a:pt x="1398014" y="7836"/>
                    <a:pt x="1398014" y="17502"/>
                  </a:cubicBezTo>
                  <a:lnTo>
                    <a:pt x="1398014" y="226378"/>
                  </a:lnTo>
                  <a:cubicBezTo>
                    <a:pt x="1398014" y="236044"/>
                    <a:pt x="1390178" y="243880"/>
                    <a:pt x="1380512" y="243880"/>
                  </a:cubicBezTo>
                  <a:lnTo>
                    <a:pt x="17502" y="243880"/>
                  </a:lnTo>
                  <a:cubicBezTo>
                    <a:pt x="7836" y="243880"/>
                    <a:pt x="0" y="236044"/>
                    <a:pt x="0" y="226378"/>
                  </a:cubicBezTo>
                  <a:lnTo>
                    <a:pt x="0" y="17502"/>
                  </a:lnTo>
                  <a:cubicBezTo>
                    <a:pt x="0" y="7836"/>
                    <a:pt x="7836" y="0"/>
                    <a:pt x="17502" y="0"/>
                  </a:cubicBezTo>
                  <a:close/>
                </a:path>
              </a:pathLst>
            </a:custGeom>
            <a:solidFill>
              <a:srgbClr val="E992D1"/>
            </a:solidFill>
            <a:ln w="19050" cap="sq">
              <a:solidFill>
                <a:srgbClr val="000000"/>
              </a:solidFill>
              <a:prstDash val="solid"/>
              <a:miter/>
            </a:ln>
          </p:spPr>
        </p:sp>
        <p:sp>
          <p:nvSpPr>
            <p:cNvPr id="5" name="TextBox 5"/>
            <p:cNvSpPr txBox="1"/>
            <p:nvPr/>
          </p:nvSpPr>
          <p:spPr>
            <a:xfrm>
              <a:off x="0" y="-47625"/>
              <a:ext cx="1398014" cy="291505"/>
            </a:xfrm>
            <a:prstGeom prst="rect">
              <a:avLst/>
            </a:prstGeom>
          </p:spPr>
          <p:txBody>
            <a:bodyPr lIns="50800" tIns="50800" rIns="50800" bIns="50800" rtlCol="0" anchor="ctr"/>
            <a:lstStyle/>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What Is an Election?</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grpSp>
        <p:nvGrpSpPr>
          <p:cNvPr id="6" name="Group 6"/>
          <p:cNvGrpSpPr/>
          <p:nvPr/>
        </p:nvGrpSpPr>
        <p:grpSpPr>
          <a:xfrm>
            <a:off x="794595" y="4113266"/>
            <a:ext cx="5308085" cy="5513620"/>
            <a:chOff x="0" y="0"/>
            <a:chExt cx="1398014" cy="1452147"/>
          </a:xfrm>
        </p:grpSpPr>
        <p:sp>
          <p:nvSpPr>
            <p:cNvPr id="7" name="Freeform 7"/>
            <p:cNvSpPr/>
            <p:nvPr/>
          </p:nvSpPr>
          <p:spPr>
            <a:xfrm>
              <a:off x="0" y="0"/>
              <a:ext cx="1398014" cy="1452147"/>
            </a:xfrm>
            <a:custGeom>
              <a:avLst/>
              <a:gdLst/>
              <a:ahLst/>
              <a:cxnLst/>
              <a:rect l="l" t="t" r="r" b="b"/>
              <a:pathLst>
                <a:path w="1398014" h="1452147">
                  <a:moveTo>
                    <a:pt x="29170" y="0"/>
                  </a:moveTo>
                  <a:lnTo>
                    <a:pt x="1368844" y="0"/>
                  </a:lnTo>
                  <a:cubicBezTo>
                    <a:pt x="1384954" y="0"/>
                    <a:pt x="1398014" y="13060"/>
                    <a:pt x="1398014" y="29170"/>
                  </a:cubicBezTo>
                  <a:lnTo>
                    <a:pt x="1398014" y="1422976"/>
                  </a:lnTo>
                  <a:cubicBezTo>
                    <a:pt x="1398014" y="1430713"/>
                    <a:pt x="1394941" y="1438132"/>
                    <a:pt x="1389470" y="1443603"/>
                  </a:cubicBezTo>
                  <a:cubicBezTo>
                    <a:pt x="1384000" y="1449073"/>
                    <a:pt x="1376580" y="1452147"/>
                    <a:pt x="1368844" y="1452147"/>
                  </a:cubicBezTo>
                  <a:lnTo>
                    <a:pt x="29170" y="1452147"/>
                  </a:lnTo>
                  <a:cubicBezTo>
                    <a:pt x="13060" y="1452147"/>
                    <a:pt x="0" y="1439087"/>
                    <a:pt x="0" y="1422976"/>
                  </a:cubicBezTo>
                  <a:lnTo>
                    <a:pt x="0" y="29170"/>
                  </a:lnTo>
                  <a:cubicBezTo>
                    <a:pt x="0" y="21434"/>
                    <a:pt x="3073" y="14014"/>
                    <a:pt x="8544" y="8544"/>
                  </a:cubicBezTo>
                  <a:cubicBezTo>
                    <a:pt x="14014" y="3073"/>
                    <a:pt x="21434" y="0"/>
                    <a:pt x="29170" y="0"/>
                  </a:cubicBezTo>
                  <a:close/>
                </a:path>
              </a:pathLst>
            </a:custGeom>
            <a:solidFill>
              <a:srgbClr val="F1F1E9"/>
            </a:solidFill>
            <a:ln w="19050" cap="sq">
              <a:solidFill>
                <a:srgbClr val="000000"/>
              </a:solidFill>
              <a:prstDash val="solid"/>
              <a:miter/>
            </a:ln>
          </p:spPr>
        </p:sp>
        <p:sp>
          <p:nvSpPr>
            <p:cNvPr id="8" name="TextBox 8"/>
            <p:cNvSpPr txBox="1"/>
            <p:nvPr/>
          </p:nvSpPr>
          <p:spPr>
            <a:xfrm>
              <a:off x="0" y="-57150"/>
              <a:ext cx="1398014" cy="1509297"/>
            </a:xfrm>
            <a:prstGeom prst="rect">
              <a:avLst/>
            </a:prstGeom>
          </p:spPr>
          <p:txBody>
            <a:bodyPr lIns="50800" tIns="50800" rIns="50800" bIns="50800" rtlCol="0" anchor="ctr"/>
            <a:lstStyle/>
            <a:p>
              <a:pPr algn="ctr">
                <a:lnSpc>
                  <a:spcPts val="2800"/>
                </a:lnSpc>
              </a:pPr>
            </a:p>
          </p:txBody>
        </p:sp>
      </p:grpSp>
      <p:grpSp>
        <p:nvGrpSpPr>
          <p:cNvPr id="9" name="Group 9"/>
          <p:cNvGrpSpPr/>
          <p:nvPr/>
        </p:nvGrpSpPr>
        <p:grpSpPr>
          <a:xfrm>
            <a:off x="6489957" y="4113266"/>
            <a:ext cx="5308085" cy="5513620"/>
            <a:chOff x="0" y="0"/>
            <a:chExt cx="1398014" cy="1452147"/>
          </a:xfrm>
        </p:grpSpPr>
        <p:sp>
          <p:nvSpPr>
            <p:cNvPr id="10" name="Freeform 10"/>
            <p:cNvSpPr/>
            <p:nvPr/>
          </p:nvSpPr>
          <p:spPr>
            <a:xfrm>
              <a:off x="0" y="0"/>
              <a:ext cx="1398014" cy="1452147"/>
            </a:xfrm>
            <a:custGeom>
              <a:avLst/>
              <a:gdLst/>
              <a:ahLst/>
              <a:cxnLst/>
              <a:rect l="l" t="t" r="r" b="b"/>
              <a:pathLst>
                <a:path w="1398014" h="1452147">
                  <a:moveTo>
                    <a:pt x="30629" y="0"/>
                  </a:moveTo>
                  <a:lnTo>
                    <a:pt x="1367385" y="0"/>
                  </a:lnTo>
                  <a:cubicBezTo>
                    <a:pt x="1375509" y="0"/>
                    <a:pt x="1383299" y="3227"/>
                    <a:pt x="1389043" y="8971"/>
                  </a:cubicBezTo>
                  <a:cubicBezTo>
                    <a:pt x="1394787" y="14715"/>
                    <a:pt x="1398014" y="22506"/>
                    <a:pt x="1398014" y="30629"/>
                  </a:cubicBezTo>
                  <a:lnTo>
                    <a:pt x="1398014" y="1421518"/>
                  </a:lnTo>
                  <a:cubicBezTo>
                    <a:pt x="1398014" y="1429641"/>
                    <a:pt x="1394787" y="1437432"/>
                    <a:pt x="1389043" y="1443176"/>
                  </a:cubicBezTo>
                  <a:cubicBezTo>
                    <a:pt x="1383299" y="1448920"/>
                    <a:pt x="1375509" y="1452147"/>
                    <a:pt x="1367385" y="1452147"/>
                  </a:cubicBezTo>
                  <a:lnTo>
                    <a:pt x="30629" y="1452147"/>
                  </a:lnTo>
                  <a:cubicBezTo>
                    <a:pt x="22506" y="1452147"/>
                    <a:pt x="14715" y="1448920"/>
                    <a:pt x="8971" y="1443176"/>
                  </a:cubicBezTo>
                  <a:cubicBezTo>
                    <a:pt x="3227" y="1437432"/>
                    <a:pt x="0" y="1429641"/>
                    <a:pt x="0" y="1421518"/>
                  </a:cubicBezTo>
                  <a:lnTo>
                    <a:pt x="0" y="30629"/>
                  </a:lnTo>
                  <a:cubicBezTo>
                    <a:pt x="0" y="22506"/>
                    <a:pt x="3227" y="14715"/>
                    <a:pt x="8971" y="8971"/>
                  </a:cubicBezTo>
                  <a:cubicBezTo>
                    <a:pt x="14715" y="3227"/>
                    <a:pt x="22506" y="0"/>
                    <a:pt x="30629" y="0"/>
                  </a:cubicBezTo>
                  <a:close/>
                </a:path>
              </a:pathLst>
            </a:custGeom>
            <a:solidFill>
              <a:srgbClr val="F1F1E9"/>
            </a:solidFill>
            <a:ln w="19050" cap="rnd">
              <a:solidFill>
                <a:srgbClr val="000000"/>
              </a:solidFill>
              <a:prstDash val="solid"/>
              <a:round/>
            </a:ln>
          </p:spPr>
        </p:sp>
        <p:sp>
          <p:nvSpPr>
            <p:cNvPr id="11" name="TextBox 11"/>
            <p:cNvSpPr txBox="1"/>
            <p:nvPr/>
          </p:nvSpPr>
          <p:spPr>
            <a:xfrm>
              <a:off x="0" y="-57150"/>
              <a:ext cx="1398014" cy="1509297"/>
            </a:xfrm>
            <a:prstGeom prst="rect">
              <a:avLst/>
            </a:prstGeom>
          </p:spPr>
          <p:txBody>
            <a:bodyPr lIns="50800" tIns="50800" rIns="50800" bIns="50800" rtlCol="0" anchor="ctr"/>
            <a:lstStyle/>
            <a:p>
              <a:pPr algn="ctr">
                <a:lnSpc>
                  <a:spcPts val="2800"/>
                </a:lnSpc>
              </a:pPr>
            </a:p>
          </p:txBody>
        </p:sp>
      </p:grpSp>
      <p:grpSp>
        <p:nvGrpSpPr>
          <p:cNvPr id="12" name="Group 12"/>
          <p:cNvGrpSpPr/>
          <p:nvPr/>
        </p:nvGrpSpPr>
        <p:grpSpPr>
          <a:xfrm>
            <a:off x="12188568" y="4113266"/>
            <a:ext cx="5308085" cy="5513620"/>
            <a:chOff x="0" y="0"/>
            <a:chExt cx="1398014" cy="1452147"/>
          </a:xfrm>
        </p:grpSpPr>
        <p:sp>
          <p:nvSpPr>
            <p:cNvPr id="13" name="Freeform 13"/>
            <p:cNvSpPr/>
            <p:nvPr/>
          </p:nvSpPr>
          <p:spPr>
            <a:xfrm>
              <a:off x="0" y="0"/>
              <a:ext cx="1398014" cy="1452147"/>
            </a:xfrm>
            <a:custGeom>
              <a:avLst/>
              <a:gdLst/>
              <a:ahLst/>
              <a:cxnLst/>
              <a:rect l="l" t="t" r="r" b="b"/>
              <a:pathLst>
                <a:path w="1398014" h="1452147">
                  <a:moveTo>
                    <a:pt x="30629" y="0"/>
                  </a:moveTo>
                  <a:lnTo>
                    <a:pt x="1367385" y="0"/>
                  </a:lnTo>
                  <a:cubicBezTo>
                    <a:pt x="1375509" y="0"/>
                    <a:pt x="1383299" y="3227"/>
                    <a:pt x="1389043" y="8971"/>
                  </a:cubicBezTo>
                  <a:cubicBezTo>
                    <a:pt x="1394787" y="14715"/>
                    <a:pt x="1398014" y="22506"/>
                    <a:pt x="1398014" y="30629"/>
                  </a:cubicBezTo>
                  <a:lnTo>
                    <a:pt x="1398014" y="1421518"/>
                  </a:lnTo>
                  <a:cubicBezTo>
                    <a:pt x="1398014" y="1429641"/>
                    <a:pt x="1394787" y="1437432"/>
                    <a:pt x="1389043" y="1443176"/>
                  </a:cubicBezTo>
                  <a:cubicBezTo>
                    <a:pt x="1383299" y="1448920"/>
                    <a:pt x="1375509" y="1452147"/>
                    <a:pt x="1367385" y="1452147"/>
                  </a:cubicBezTo>
                  <a:lnTo>
                    <a:pt x="30629" y="1452147"/>
                  </a:lnTo>
                  <a:cubicBezTo>
                    <a:pt x="22506" y="1452147"/>
                    <a:pt x="14715" y="1448920"/>
                    <a:pt x="8971" y="1443176"/>
                  </a:cubicBezTo>
                  <a:cubicBezTo>
                    <a:pt x="3227" y="1437432"/>
                    <a:pt x="0" y="1429641"/>
                    <a:pt x="0" y="1421518"/>
                  </a:cubicBezTo>
                  <a:lnTo>
                    <a:pt x="0" y="30629"/>
                  </a:lnTo>
                  <a:cubicBezTo>
                    <a:pt x="0" y="22506"/>
                    <a:pt x="3227" y="14715"/>
                    <a:pt x="8971" y="8971"/>
                  </a:cubicBezTo>
                  <a:cubicBezTo>
                    <a:pt x="14715" y="3227"/>
                    <a:pt x="22506" y="0"/>
                    <a:pt x="30629" y="0"/>
                  </a:cubicBezTo>
                  <a:close/>
                </a:path>
              </a:pathLst>
            </a:custGeom>
            <a:solidFill>
              <a:srgbClr val="F1F1E9"/>
            </a:solidFill>
            <a:ln w="19050" cap="rnd">
              <a:solidFill>
                <a:srgbClr val="000000"/>
              </a:solidFill>
              <a:prstDash val="solid"/>
              <a:round/>
            </a:ln>
          </p:spPr>
        </p:sp>
        <p:sp>
          <p:nvSpPr>
            <p:cNvPr id="14" name="TextBox 14"/>
            <p:cNvSpPr txBox="1"/>
            <p:nvPr/>
          </p:nvSpPr>
          <p:spPr>
            <a:xfrm>
              <a:off x="0" y="-57150"/>
              <a:ext cx="1398014" cy="1509297"/>
            </a:xfrm>
            <a:prstGeom prst="rect">
              <a:avLst/>
            </a:prstGeom>
          </p:spPr>
          <p:txBody>
            <a:bodyPr lIns="50800" tIns="50800" rIns="50800" bIns="50800" rtlCol="0" anchor="ctr"/>
            <a:lstStyle/>
            <a:p>
              <a:pPr algn="ctr">
                <a:lnSpc>
                  <a:spcPts val="2800"/>
                </a:lnSpc>
              </a:pPr>
            </a:p>
          </p:txBody>
        </p:sp>
      </p:grpSp>
      <p:grpSp>
        <p:nvGrpSpPr>
          <p:cNvPr id="15" name="Group 15"/>
          <p:cNvGrpSpPr/>
          <p:nvPr/>
        </p:nvGrpSpPr>
        <p:grpSpPr>
          <a:xfrm>
            <a:off x="6489957" y="3003583"/>
            <a:ext cx="5308085" cy="925981"/>
            <a:chOff x="0" y="0"/>
            <a:chExt cx="1398014" cy="243880"/>
          </a:xfrm>
        </p:grpSpPr>
        <p:sp>
          <p:nvSpPr>
            <p:cNvPr id="16" name="Freeform 16"/>
            <p:cNvSpPr/>
            <p:nvPr/>
          </p:nvSpPr>
          <p:spPr>
            <a:xfrm>
              <a:off x="0" y="0"/>
              <a:ext cx="1398014" cy="243880"/>
            </a:xfrm>
            <a:custGeom>
              <a:avLst/>
              <a:gdLst/>
              <a:ahLst/>
              <a:cxnLst/>
              <a:rect l="l" t="t" r="r" b="b"/>
              <a:pathLst>
                <a:path w="1398014" h="243880">
                  <a:moveTo>
                    <a:pt x="17502" y="0"/>
                  </a:moveTo>
                  <a:lnTo>
                    <a:pt x="1380512" y="0"/>
                  </a:lnTo>
                  <a:cubicBezTo>
                    <a:pt x="1390178" y="0"/>
                    <a:pt x="1398014" y="7836"/>
                    <a:pt x="1398014" y="17502"/>
                  </a:cubicBezTo>
                  <a:lnTo>
                    <a:pt x="1398014" y="226378"/>
                  </a:lnTo>
                  <a:cubicBezTo>
                    <a:pt x="1398014" y="236044"/>
                    <a:pt x="1390178" y="243880"/>
                    <a:pt x="1380512" y="243880"/>
                  </a:cubicBezTo>
                  <a:lnTo>
                    <a:pt x="17502" y="243880"/>
                  </a:lnTo>
                  <a:cubicBezTo>
                    <a:pt x="7836" y="243880"/>
                    <a:pt x="0" y="236044"/>
                    <a:pt x="0" y="226378"/>
                  </a:cubicBezTo>
                  <a:lnTo>
                    <a:pt x="0" y="17502"/>
                  </a:lnTo>
                  <a:cubicBezTo>
                    <a:pt x="0" y="7836"/>
                    <a:pt x="7836" y="0"/>
                    <a:pt x="17502" y="0"/>
                  </a:cubicBezTo>
                  <a:close/>
                </a:path>
              </a:pathLst>
            </a:custGeom>
            <a:solidFill>
              <a:srgbClr val="FACD66"/>
            </a:solidFill>
            <a:ln w="19050" cap="sq">
              <a:solidFill>
                <a:srgbClr val="000000"/>
              </a:solidFill>
              <a:prstDash val="solid"/>
              <a:miter/>
            </a:ln>
          </p:spPr>
        </p:sp>
        <p:sp>
          <p:nvSpPr>
            <p:cNvPr id="17" name="TextBox 17"/>
            <p:cNvSpPr txBox="1"/>
            <p:nvPr/>
          </p:nvSpPr>
          <p:spPr>
            <a:xfrm>
              <a:off x="0" y="-47625"/>
              <a:ext cx="1398014" cy="291505"/>
            </a:xfrm>
            <a:prstGeom prst="rect">
              <a:avLst/>
            </a:prstGeom>
          </p:spPr>
          <p:txBody>
            <a:bodyPr lIns="50800" tIns="50800" rIns="50800" bIns="50800" rtlCol="0" anchor="ctr"/>
            <a:lstStyle/>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Types of Elections</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grpSp>
        <p:nvGrpSpPr>
          <p:cNvPr id="18" name="Group 18"/>
          <p:cNvGrpSpPr/>
          <p:nvPr/>
        </p:nvGrpSpPr>
        <p:grpSpPr>
          <a:xfrm>
            <a:off x="12185320" y="3003583"/>
            <a:ext cx="5308085" cy="1003300"/>
            <a:chOff x="0" y="0"/>
            <a:chExt cx="1398014" cy="264244"/>
          </a:xfrm>
        </p:grpSpPr>
        <p:sp>
          <p:nvSpPr>
            <p:cNvPr id="19" name="Freeform 19"/>
            <p:cNvSpPr/>
            <p:nvPr/>
          </p:nvSpPr>
          <p:spPr>
            <a:xfrm>
              <a:off x="0" y="0"/>
              <a:ext cx="1398014" cy="264244"/>
            </a:xfrm>
            <a:custGeom>
              <a:avLst/>
              <a:gdLst/>
              <a:ahLst/>
              <a:cxnLst/>
              <a:rect l="l" t="t" r="r" b="b"/>
              <a:pathLst>
                <a:path w="1398014" h="264244">
                  <a:moveTo>
                    <a:pt x="17502" y="0"/>
                  </a:moveTo>
                  <a:lnTo>
                    <a:pt x="1380512" y="0"/>
                  </a:lnTo>
                  <a:cubicBezTo>
                    <a:pt x="1390178" y="0"/>
                    <a:pt x="1398014" y="7836"/>
                    <a:pt x="1398014" y="17502"/>
                  </a:cubicBezTo>
                  <a:lnTo>
                    <a:pt x="1398014" y="246741"/>
                  </a:lnTo>
                  <a:cubicBezTo>
                    <a:pt x="1398014" y="256408"/>
                    <a:pt x="1390178" y="264244"/>
                    <a:pt x="1380512" y="264244"/>
                  </a:cubicBezTo>
                  <a:lnTo>
                    <a:pt x="17502" y="264244"/>
                  </a:lnTo>
                  <a:cubicBezTo>
                    <a:pt x="7836" y="264244"/>
                    <a:pt x="0" y="256408"/>
                    <a:pt x="0" y="246741"/>
                  </a:cubicBezTo>
                  <a:lnTo>
                    <a:pt x="0" y="17502"/>
                  </a:lnTo>
                  <a:cubicBezTo>
                    <a:pt x="0" y="7836"/>
                    <a:pt x="7836" y="0"/>
                    <a:pt x="17502" y="0"/>
                  </a:cubicBezTo>
                  <a:close/>
                </a:path>
              </a:pathLst>
            </a:custGeom>
            <a:solidFill>
              <a:srgbClr val="58D3A2"/>
            </a:solidFill>
            <a:ln w="19050" cap="sq">
              <a:solidFill>
                <a:srgbClr val="000000"/>
              </a:solidFill>
              <a:prstDash val="solid"/>
              <a:miter/>
            </a:ln>
          </p:spPr>
        </p:sp>
        <p:sp>
          <p:nvSpPr>
            <p:cNvPr id="20" name="TextBox 20"/>
            <p:cNvSpPr txBox="1"/>
            <p:nvPr/>
          </p:nvSpPr>
          <p:spPr>
            <a:xfrm>
              <a:off x="0" y="-47625"/>
              <a:ext cx="1398014" cy="311869"/>
            </a:xfrm>
            <a:prstGeom prst="rect">
              <a:avLst/>
            </a:prstGeom>
          </p:spPr>
          <p:txBody>
            <a:bodyPr lIns="50800" tIns="50800" rIns="50800" bIns="50800" rtlCol="0" anchor="ctr"/>
            <a:lstStyle/>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Key Steps in an Election Process</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sp>
        <p:nvSpPr>
          <p:cNvPr id="21" name="TextBox 21"/>
          <p:cNvSpPr txBox="1"/>
          <p:nvPr/>
        </p:nvSpPr>
        <p:spPr>
          <a:xfrm>
            <a:off x="1140164" y="4411696"/>
            <a:ext cx="4635998" cy="4900930"/>
          </a:xfrm>
          <a:prstGeom prst="rect">
            <a:avLst/>
          </a:prstGeom>
        </p:spPr>
        <p:txBody>
          <a:bodyPr lIns="0" tIns="0" rIns="0" bIns="0" rtlCol="0" anchor="t">
            <a:spAutoFit/>
          </a:bodyPr>
          <a:lstStyle/>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An election is a formal process through which people choose individuals to hold public office or make decisions on laws and policies.It’s the cornerstone of democracy, giving citizens a voice in how they are governed.</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r>
              <a:rPr lang="en-US" sz="2100">
                <a:solidFill>
                  <a:srgbClr val="000000"/>
                </a:solidFill>
                <a:latin typeface="Roboto" panose="02000000000000000000"/>
                <a:ea typeface="Roboto" panose="02000000000000000000"/>
                <a:cs typeface="Roboto" panose="02000000000000000000"/>
                <a:sym typeface="Roboto" panose="02000000000000000000"/>
              </a:rPr>
              <a:t>  Main Purposes of Elections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Representation</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Accountability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Legitimacy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Participation </a:t>
            </a:r>
            <a:endParaRPr lang="en-US" sz="21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2" name="TextBox 22"/>
          <p:cNvSpPr txBox="1"/>
          <p:nvPr/>
        </p:nvSpPr>
        <p:spPr>
          <a:xfrm>
            <a:off x="7234713" y="4530759"/>
            <a:ext cx="4230817" cy="4823460"/>
          </a:xfrm>
          <a:prstGeom prst="rect">
            <a:avLst/>
          </a:prstGeom>
        </p:spPr>
        <p:txBody>
          <a:bodyPr lIns="0" tIns="0" rIns="0" bIns="0" rtlCol="0" anchor="t">
            <a:spAutoFit/>
          </a:bodyPr>
          <a:lstStyle/>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General Elections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By-Elections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Local Elections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Referendums/Plebiscites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r>
              <a:rPr lang="en-US" sz="2100">
                <a:solidFill>
                  <a:srgbClr val="000000"/>
                </a:solidFill>
                <a:latin typeface="Roboto" panose="02000000000000000000"/>
                <a:ea typeface="Roboto" panose="02000000000000000000"/>
                <a:cs typeface="Roboto" panose="02000000000000000000"/>
                <a:sym typeface="Roboto" panose="02000000000000000000"/>
              </a:rPr>
              <a:t>Important Terms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Voter Turnout (%)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Majority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Margin of Victory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Constituency </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Election Commission</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endParaRPr lang="en-US" sz="2100">
              <a:solidFill>
                <a:srgbClr val="000000"/>
              </a:solidFill>
              <a:latin typeface="Roboto" panose="02000000000000000000"/>
              <a:ea typeface="Roboto" panose="02000000000000000000"/>
              <a:cs typeface="Roboto" panose="02000000000000000000"/>
              <a:sym typeface="Roboto" panose="02000000000000000000"/>
            </a:endParaRPr>
          </a:p>
        </p:txBody>
      </p:sp>
      <p:sp>
        <p:nvSpPr>
          <p:cNvPr id="23" name="TextBox 23"/>
          <p:cNvSpPr txBox="1"/>
          <p:nvPr/>
        </p:nvSpPr>
        <p:spPr>
          <a:xfrm>
            <a:off x="12521363" y="4454559"/>
            <a:ext cx="4635998" cy="5194935"/>
          </a:xfrm>
          <a:prstGeom prst="rect">
            <a:avLst/>
          </a:prstGeom>
        </p:spPr>
        <p:txBody>
          <a:bodyPr lIns="0" tIns="0" rIns="0" bIns="0" rtlCol="0" anchor="t">
            <a:spAutoFit/>
          </a:bodyPr>
          <a:lstStyle/>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Announcement of Election Schedule</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Filing of Nominations by candidates or parties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Scrutiny and Withdrawal of nominations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Campaigning Period for political parties and candidates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Polling Day – Voters cast ballots (paper or electronic)</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Counting of Votes</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marL="453390" lvl="1" indent="-226695" algn="just">
              <a:lnSpc>
                <a:spcPts val="2940"/>
              </a:lnSpc>
              <a:buFont typeface="Arial" panose="020B0604020202020204"/>
              <a:buChar char="•"/>
            </a:pPr>
            <a:r>
              <a:rPr lang="en-US" sz="2100">
                <a:solidFill>
                  <a:srgbClr val="000000"/>
                </a:solidFill>
                <a:latin typeface="Roboto" panose="02000000000000000000"/>
                <a:ea typeface="Roboto" panose="02000000000000000000"/>
                <a:cs typeface="Roboto" panose="02000000000000000000"/>
                <a:sym typeface="Roboto" panose="02000000000000000000"/>
              </a:rPr>
              <a:t>Declaration of Results and Formation of Government</a:t>
            </a:r>
            <a:endParaRPr lang="en-US" sz="21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2940"/>
              </a:lnSpc>
            </a:pPr>
            <a:endParaRPr lang="en-US" sz="21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2262258" y="4285838"/>
            <a:ext cx="5472256" cy="5583935"/>
          </a:xfrm>
          <a:custGeom>
            <a:avLst/>
            <a:gdLst/>
            <a:ahLst/>
            <a:cxnLst/>
            <a:rect l="l" t="t" r="r" b="b"/>
            <a:pathLst>
              <a:path w="5472256" h="5583935">
                <a:moveTo>
                  <a:pt x="0" y="0"/>
                </a:moveTo>
                <a:lnTo>
                  <a:pt x="5472256" y="0"/>
                </a:lnTo>
                <a:lnTo>
                  <a:pt x="5472256" y="5583935"/>
                </a:lnTo>
                <a:lnTo>
                  <a:pt x="0" y="5583935"/>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grpSp>
        <p:nvGrpSpPr>
          <p:cNvPr id="3" name="Group 3"/>
          <p:cNvGrpSpPr/>
          <p:nvPr/>
        </p:nvGrpSpPr>
        <p:grpSpPr>
          <a:xfrm>
            <a:off x="946447" y="3387325"/>
            <a:ext cx="3794636" cy="633451"/>
            <a:chOff x="0" y="0"/>
            <a:chExt cx="2434505" cy="406400"/>
          </a:xfrm>
        </p:grpSpPr>
        <p:sp>
          <p:nvSpPr>
            <p:cNvPr id="4" name="Freeform 4"/>
            <p:cNvSpPr/>
            <p:nvPr/>
          </p:nvSpPr>
          <p:spPr>
            <a:xfrm>
              <a:off x="0" y="0"/>
              <a:ext cx="2434505" cy="406400"/>
            </a:xfrm>
            <a:custGeom>
              <a:avLst/>
              <a:gdLst/>
              <a:ahLst/>
              <a:cxnLst/>
              <a:rect l="l" t="t" r="r" b="b"/>
              <a:pathLst>
                <a:path w="2434505" h="406400">
                  <a:moveTo>
                    <a:pt x="2231305" y="0"/>
                  </a:moveTo>
                  <a:cubicBezTo>
                    <a:pt x="2343530" y="0"/>
                    <a:pt x="2434505" y="90976"/>
                    <a:pt x="2434505" y="203200"/>
                  </a:cubicBezTo>
                  <a:cubicBezTo>
                    <a:pt x="2434505" y="315424"/>
                    <a:pt x="2343530" y="406400"/>
                    <a:pt x="2231305" y="406400"/>
                  </a:cubicBezTo>
                  <a:lnTo>
                    <a:pt x="203200" y="406400"/>
                  </a:lnTo>
                  <a:cubicBezTo>
                    <a:pt x="90976" y="406400"/>
                    <a:pt x="0" y="315424"/>
                    <a:pt x="0" y="203200"/>
                  </a:cubicBezTo>
                  <a:cubicBezTo>
                    <a:pt x="0" y="90976"/>
                    <a:pt x="90976" y="0"/>
                    <a:pt x="203200" y="0"/>
                  </a:cubicBezTo>
                  <a:close/>
                </a:path>
              </a:pathLst>
            </a:custGeom>
            <a:solidFill>
              <a:srgbClr val="58D3A2"/>
            </a:solidFill>
            <a:ln w="19050" cap="sq">
              <a:solidFill>
                <a:srgbClr val="000000"/>
              </a:solidFill>
              <a:prstDash val="solid"/>
              <a:miter/>
            </a:ln>
          </p:spPr>
        </p:sp>
        <p:sp>
          <p:nvSpPr>
            <p:cNvPr id="5" name="TextBox 5"/>
            <p:cNvSpPr txBox="1"/>
            <p:nvPr/>
          </p:nvSpPr>
          <p:spPr>
            <a:xfrm>
              <a:off x="0" y="-57150"/>
              <a:ext cx="2434505" cy="463550"/>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candidates_with_phase</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sp>
        <p:nvSpPr>
          <p:cNvPr id="6" name="TextBox 6"/>
          <p:cNvSpPr txBox="1"/>
          <p:nvPr/>
        </p:nvSpPr>
        <p:spPr>
          <a:xfrm>
            <a:off x="888971" y="915846"/>
            <a:ext cx="8528201" cy="803910"/>
          </a:xfrm>
          <a:prstGeom prst="rect">
            <a:avLst/>
          </a:prstGeom>
        </p:spPr>
        <p:txBody>
          <a:bodyPr lIns="0" tIns="0" rIns="0" bIns="0" rtlCol="0" anchor="t">
            <a:spAutoFit/>
          </a:bodyPr>
          <a:lstStyle/>
          <a:p>
            <a:pPr algn="l">
              <a:lnSpc>
                <a:spcPts val="627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Dataset Overview</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7" name="TextBox 7"/>
          <p:cNvSpPr txBox="1"/>
          <p:nvPr/>
        </p:nvSpPr>
        <p:spPr>
          <a:xfrm>
            <a:off x="946447" y="4238213"/>
            <a:ext cx="4836704" cy="1887855"/>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Contains personal and nomination details of each candidate.</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Includes fields like Candidate Name, Age, Gender, Address, Constituency, Application Date, and Application Status.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grpSp>
        <p:nvGrpSpPr>
          <p:cNvPr id="8" name="Group 8"/>
          <p:cNvGrpSpPr/>
          <p:nvPr/>
        </p:nvGrpSpPr>
        <p:grpSpPr>
          <a:xfrm>
            <a:off x="946447" y="6432334"/>
            <a:ext cx="3794636" cy="633451"/>
            <a:chOff x="0" y="0"/>
            <a:chExt cx="2434505" cy="406400"/>
          </a:xfrm>
        </p:grpSpPr>
        <p:sp>
          <p:nvSpPr>
            <p:cNvPr id="9" name="Freeform 9"/>
            <p:cNvSpPr/>
            <p:nvPr/>
          </p:nvSpPr>
          <p:spPr>
            <a:xfrm>
              <a:off x="0" y="0"/>
              <a:ext cx="2434505" cy="406400"/>
            </a:xfrm>
            <a:custGeom>
              <a:avLst/>
              <a:gdLst/>
              <a:ahLst/>
              <a:cxnLst/>
              <a:rect l="l" t="t" r="r" b="b"/>
              <a:pathLst>
                <a:path w="2434505" h="406400">
                  <a:moveTo>
                    <a:pt x="2231305" y="0"/>
                  </a:moveTo>
                  <a:cubicBezTo>
                    <a:pt x="2343530" y="0"/>
                    <a:pt x="2434505" y="90976"/>
                    <a:pt x="2434505" y="203200"/>
                  </a:cubicBezTo>
                  <a:cubicBezTo>
                    <a:pt x="2434505" y="315424"/>
                    <a:pt x="2343530" y="406400"/>
                    <a:pt x="2231305" y="406400"/>
                  </a:cubicBezTo>
                  <a:lnTo>
                    <a:pt x="203200" y="406400"/>
                  </a:lnTo>
                  <a:cubicBezTo>
                    <a:pt x="90976" y="406400"/>
                    <a:pt x="0" y="315424"/>
                    <a:pt x="0" y="203200"/>
                  </a:cubicBezTo>
                  <a:cubicBezTo>
                    <a:pt x="0" y="90976"/>
                    <a:pt x="90976" y="0"/>
                    <a:pt x="203200" y="0"/>
                  </a:cubicBezTo>
                  <a:close/>
                </a:path>
              </a:pathLst>
            </a:custGeom>
            <a:solidFill>
              <a:srgbClr val="E992D1"/>
            </a:solidFill>
            <a:ln w="19050" cap="sq">
              <a:solidFill>
                <a:srgbClr val="000000"/>
              </a:solidFill>
              <a:prstDash val="solid"/>
              <a:miter/>
            </a:ln>
          </p:spPr>
        </p:sp>
        <p:sp>
          <p:nvSpPr>
            <p:cNvPr id="10" name="TextBox 10"/>
            <p:cNvSpPr txBox="1"/>
            <p:nvPr/>
          </p:nvSpPr>
          <p:spPr>
            <a:xfrm>
              <a:off x="0" y="-57150"/>
              <a:ext cx="2434505" cy="463550"/>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results_2024_winners</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sp>
        <p:nvSpPr>
          <p:cNvPr id="11" name="TextBox 11"/>
          <p:cNvSpPr txBox="1"/>
          <p:nvPr/>
        </p:nvSpPr>
        <p:spPr>
          <a:xfrm>
            <a:off x="946447" y="7283222"/>
            <a:ext cx="4836704" cy="2202180"/>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Contains final election outcomes for each constituency.</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Fields include Winning Candidate, Winning Party, Runner-up Candidate, Runner-up Party, State, PC No, Margin Votes, and Result Status.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grpSp>
        <p:nvGrpSpPr>
          <p:cNvPr id="12" name="Group 12"/>
          <p:cNvGrpSpPr/>
          <p:nvPr/>
        </p:nvGrpSpPr>
        <p:grpSpPr>
          <a:xfrm>
            <a:off x="6634980" y="3387325"/>
            <a:ext cx="3794636" cy="633451"/>
            <a:chOff x="0" y="0"/>
            <a:chExt cx="2434505" cy="406400"/>
          </a:xfrm>
        </p:grpSpPr>
        <p:sp>
          <p:nvSpPr>
            <p:cNvPr id="13" name="Freeform 13"/>
            <p:cNvSpPr/>
            <p:nvPr/>
          </p:nvSpPr>
          <p:spPr>
            <a:xfrm>
              <a:off x="0" y="0"/>
              <a:ext cx="2434505" cy="406400"/>
            </a:xfrm>
            <a:custGeom>
              <a:avLst/>
              <a:gdLst/>
              <a:ahLst/>
              <a:cxnLst/>
              <a:rect l="l" t="t" r="r" b="b"/>
              <a:pathLst>
                <a:path w="2434505" h="406400">
                  <a:moveTo>
                    <a:pt x="2231305" y="0"/>
                  </a:moveTo>
                  <a:cubicBezTo>
                    <a:pt x="2343530" y="0"/>
                    <a:pt x="2434505" y="90976"/>
                    <a:pt x="2434505" y="203200"/>
                  </a:cubicBezTo>
                  <a:cubicBezTo>
                    <a:pt x="2434505" y="315424"/>
                    <a:pt x="2343530" y="406400"/>
                    <a:pt x="2231305" y="406400"/>
                  </a:cubicBezTo>
                  <a:lnTo>
                    <a:pt x="203200" y="406400"/>
                  </a:lnTo>
                  <a:cubicBezTo>
                    <a:pt x="90976" y="406400"/>
                    <a:pt x="0" y="315424"/>
                    <a:pt x="0" y="203200"/>
                  </a:cubicBezTo>
                  <a:cubicBezTo>
                    <a:pt x="0" y="90976"/>
                    <a:pt x="90976" y="0"/>
                    <a:pt x="203200" y="0"/>
                  </a:cubicBezTo>
                  <a:close/>
                </a:path>
              </a:pathLst>
            </a:custGeom>
            <a:solidFill>
              <a:srgbClr val="E992D1"/>
            </a:solidFill>
            <a:ln w="19050" cap="sq">
              <a:solidFill>
                <a:srgbClr val="000000"/>
              </a:solidFill>
              <a:prstDash val="solid"/>
              <a:miter/>
            </a:ln>
          </p:spPr>
        </p:sp>
        <p:sp>
          <p:nvSpPr>
            <p:cNvPr id="14" name="TextBox 14"/>
            <p:cNvSpPr txBox="1"/>
            <p:nvPr/>
          </p:nvSpPr>
          <p:spPr>
            <a:xfrm>
              <a:off x="0" y="-57150"/>
              <a:ext cx="2434505" cy="463550"/>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 results_2024</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sp>
        <p:nvSpPr>
          <p:cNvPr id="15" name="TextBox 15"/>
          <p:cNvSpPr txBox="1"/>
          <p:nvPr/>
        </p:nvSpPr>
        <p:spPr>
          <a:xfrm>
            <a:off x="6634980" y="4238213"/>
            <a:ext cx="4836704" cy="1887855"/>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Stores detailed election data for all candidates and constituencies.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Includes Candidate Name, Party, State, PC Name, PC No, EVM Votes, Postal Votes, and Total Votes.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grpSp>
        <p:nvGrpSpPr>
          <p:cNvPr id="16" name="Group 16"/>
          <p:cNvGrpSpPr/>
          <p:nvPr/>
        </p:nvGrpSpPr>
        <p:grpSpPr>
          <a:xfrm>
            <a:off x="6634980" y="6432334"/>
            <a:ext cx="3794636" cy="633451"/>
            <a:chOff x="0" y="0"/>
            <a:chExt cx="2434505" cy="406400"/>
          </a:xfrm>
        </p:grpSpPr>
        <p:sp>
          <p:nvSpPr>
            <p:cNvPr id="17" name="Freeform 17"/>
            <p:cNvSpPr/>
            <p:nvPr/>
          </p:nvSpPr>
          <p:spPr>
            <a:xfrm>
              <a:off x="0" y="0"/>
              <a:ext cx="2434505" cy="406400"/>
            </a:xfrm>
            <a:custGeom>
              <a:avLst/>
              <a:gdLst/>
              <a:ahLst/>
              <a:cxnLst/>
              <a:rect l="l" t="t" r="r" b="b"/>
              <a:pathLst>
                <a:path w="2434505" h="406400">
                  <a:moveTo>
                    <a:pt x="2231305" y="0"/>
                  </a:moveTo>
                  <a:cubicBezTo>
                    <a:pt x="2343530" y="0"/>
                    <a:pt x="2434505" y="90976"/>
                    <a:pt x="2434505" y="203200"/>
                  </a:cubicBezTo>
                  <a:cubicBezTo>
                    <a:pt x="2434505" y="315424"/>
                    <a:pt x="2343530" y="406400"/>
                    <a:pt x="2231305" y="406400"/>
                  </a:cubicBezTo>
                  <a:lnTo>
                    <a:pt x="203200" y="406400"/>
                  </a:lnTo>
                  <a:cubicBezTo>
                    <a:pt x="90976" y="406400"/>
                    <a:pt x="0" y="315424"/>
                    <a:pt x="0" y="203200"/>
                  </a:cubicBezTo>
                  <a:cubicBezTo>
                    <a:pt x="0" y="90976"/>
                    <a:pt x="90976" y="0"/>
                    <a:pt x="203200" y="0"/>
                  </a:cubicBezTo>
                  <a:close/>
                </a:path>
              </a:pathLst>
            </a:custGeom>
            <a:solidFill>
              <a:srgbClr val="FACD66"/>
            </a:solidFill>
            <a:ln w="19050" cap="sq">
              <a:solidFill>
                <a:srgbClr val="000000"/>
              </a:solidFill>
              <a:prstDash val="solid"/>
              <a:miter/>
            </a:ln>
          </p:spPr>
        </p:sp>
        <p:sp>
          <p:nvSpPr>
            <p:cNvPr id="18" name="TextBox 18"/>
            <p:cNvSpPr txBox="1"/>
            <p:nvPr/>
          </p:nvSpPr>
          <p:spPr>
            <a:xfrm>
              <a:off x="0" y="-57150"/>
              <a:ext cx="2434505" cy="463550"/>
            </a:xfrm>
            <a:prstGeom prst="rect">
              <a:avLst/>
            </a:prstGeom>
          </p:spPr>
          <p:txBody>
            <a:bodyPr lIns="50800" tIns="50800" rIns="50800" bIns="50800" rtlCol="0" anchor="ctr"/>
            <a:lstStyle/>
            <a:p>
              <a:pPr algn="ctr">
                <a:lnSpc>
                  <a:spcPts val="2800"/>
                </a:lnSpc>
              </a:pPr>
              <a:r>
                <a:rPr lang="en-US" sz="2000" b="1">
                  <a:solidFill>
                    <a:srgbClr val="000000"/>
                  </a:solidFill>
                  <a:latin typeface="Roboto Bold" panose="02000000000000000000"/>
                  <a:ea typeface="Roboto Bold" panose="02000000000000000000"/>
                  <a:cs typeface="Roboto Bold" panose="02000000000000000000"/>
                  <a:sym typeface="Roboto Bold" panose="02000000000000000000"/>
                </a:rPr>
                <a:t>indian-state-level-election</a:t>
              </a:r>
              <a:endParaRPr lang="en-US" sz="2000" b="1">
                <a:solidFill>
                  <a:srgbClr val="000000"/>
                </a:solidFill>
                <a:latin typeface="Roboto Bold" panose="02000000000000000000"/>
                <a:ea typeface="Roboto Bold" panose="02000000000000000000"/>
                <a:cs typeface="Roboto Bold" panose="02000000000000000000"/>
                <a:sym typeface="Roboto Bold" panose="02000000000000000000"/>
              </a:endParaRPr>
            </a:p>
          </p:txBody>
        </p:sp>
      </p:grpSp>
      <p:sp>
        <p:nvSpPr>
          <p:cNvPr id="19" name="TextBox 19"/>
          <p:cNvSpPr txBox="1"/>
          <p:nvPr/>
        </p:nvSpPr>
        <p:spPr>
          <a:xfrm>
            <a:off x="6634980" y="7283222"/>
            <a:ext cx="4836704" cy="2830830"/>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The dataset contains election data from all Indian states for the year 1985.</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It includes details like state name, candidate info, party name, votes polled, and total electors.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pic>
        <p:nvPicPr>
          <p:cNvPr id="4" name="Picture 3" descr="1"/>
          <p:cNvPicPr>
            <a:picLocks noChangeAspect="1"/>
          </p:cNvPicPr>
          <p:nvPr/>
        </p:nvPicPr>
        <p:blipFill>
          <a:blip r:embed="rId1"/>
          <a:stretch>
            <a:fillRect/>
          </a:stretch>
        </p:blipFill>
        <p:spPr>
          <a:xfrm>
            <a:off x="533400" y="419100"/>
            <a:ext cx="11527790" cy="4603750"/>
          </a:xfrm>
          <a:prstGeom prst="rect">
            <a:avLst/>
          </a:prstGeom>
        </p:spPr>
      </p:pic>
      <p:pic>
        <p:nvPicPr>
          <p:cNvPr id="5" name="Picture 4" descr="2"/>
          <p:cNvPicPr>
            <a:picLocks noChangeAspect="1"/>
          </p:cNvPicPr>
          <p:nvPr/>
        </p:nvPicPr>
        <p:blipFill>
          <a:blip r:embed="rId2"/>
          <a:stretch>
            <a:fillRect/>
          </a:stretch>
        </p:blipFill>
        <p:spPr>
          <a:xfrm>
            <a:off x="5410200" y="5524500"/>
            <a:ext cx="12435840" cy="46094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82347" y="8448540"/>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16412947" y="330766"/>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8929370" y="2391410"/>
            <a:ext cx="8376285" cy="5843270"/>
          </a:xfrm>
          <a:custGeom>
            <a:avLst/>
            <a:gdLst/>
            <a:ahLst/>
            <a:cxnLst/>
            <a:rect l="l" t="t" r="r" b="b"/>
            <a:pathLst>
              <a:path w="8640600" h="5843206">
                <a:moveTo>
                  <a:pt x="0" y="0"/>
                </a:moveTo>
                <a:lnTo>
                  <a:pt x="8640600" y="0"/>
                </a:lnTo>
                <a:lnTo>
                  <a:pt x="8640600" y="5843205"/>
                </a:lnTo>
                <a:lnTo>
                  <a:pt x="0" y="5843205"/>
                </a:lnTo>
                <a:lnTo>
                  <a:pt x="0" y="0"/>
                </a:lnTo>
                <a:close/>
              </a:path>
            </a:pathLst>
          </a:custGeom>
          <a:blipFill>
            <a:blip r:embed="rId5"/>
            <a:stretch>
              <a:fillRect/>
            </a:stretch>
          </a:blipFill>
        </p:spPr>
      </p:sp>
      <p:sp>
        <p:nvSpPr>
          <p:cNvPr id="5" name="TextBox 5"/>
          <p:cNvSpPr txBox="1"/>
          <p:nvPr/>
        </p:nvSpPr>
        <p:spPr>
          <a:xfrm>
            <a:off x="1472876" y="3031284"/>
            <a:ext cx="6919617" cy="803910"/>
          </a:xfrm>
          <a:prstGeom prst="rect">
            <a:avLst/>
          </a:prstGeom>
        </p:spPr>
        <p:txBody>
          <a:bodyPr lIns="0" tIns="0" rIns="0" bIns="0" rtlCol="0" anchor="t">
            <a:spAutoFit/>
          </a:bodyPr>
          <a:lstStyle/>
          <a:p>
            <a:pPr algn="l">
              <a:lnSpc>
                <a:spcPts val="627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Dataset Schema</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6" name="TextBox 6"/>
          <p:cNvSpPr txBox="1"/>
          <p:nvPr/>
        </p:nvSpPr>
        <p:spPr>
          <a:xfrm>
            <a:off x="1028700" y="5095875"/>
            <a:ext cx="7633970" cy="2908300"/>
          </a:xfrm>
          <a:prstGeom prst="rect">
            <a:avLst/>
          </a:prstGeom>
        </p:spPr>
        <p:txBody>
          <a:bodyPr wrap="square" lIns="0" tIns="0" rIns="0" bIns="0" rtlCol="0" anchor="t">
            <a:spAutoFit/>
          </a:bodyPr>
          <a:lstStyle/>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The data schema defines the structured relationship between the datasets used in the Election Analysis Dashboard. It integrates three key tables — candidates_with_phase, results_2024, and results_2024_winners — ensuring accurate and seamless data flow for analysis.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r>
              <a:rPr lang="en-US" sz="1800">
                <a:solidFill>
                  <a:srgbClr val="000000"/>
                </a:solidFill>
                <a:latin typeface="Roboto" panose="02000000000000000000"/>
                <a:ea typeface="Roboto" panose="02000000000000000000"/>
                <a:cs typeface="Roboto" panose="02000000000000000000"/>
                <a:sym typeface="Roboto" panose="02000000000000000000"/>
              </a:rPr>
              <a:t>Relationships are built through the Constituency Number (PC No) and Candidate Name fields, enabling cross-table analysis. This schema design allows efficient data linking for visualizing candidate-level, party-level, and state-level insights in the dashboard.</a:t>
            </a: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grpSp>
        <p:nvGrpSpPr>
          <p:cNvPr id="2" name="Group 2"/>
          <p:cNvGrpSpPr/>
          <p:nvPr/>
        </p:nvGrpSpPr>
        <p:grpSpPr>
          <a:xfrm>
            <a:off x="6548210" y="6048863"/>
            <a:ext cx="5191580" cy="2507753"/>
            <a:chOff x="0" y="0"/>
            <a:chExt cx="1367330" cy="660478"/>
          </a:xfrm>
        </p:grpSpPr>
        <p:sp>
          <p:nvSpPr>
            <p:cNvPr id="3" name="Freeform 3"/>
            <p:cNvSpPr/>
            <p:nvPr/>
          </p:nvSpPr>
          <p:spPr>
            <a:xfrm>
              <a:off x="0" y="0"/>
              <a:ext cx="1367330" cy="660478"/>
            </a:xfrm>
            <a:custGeom>
              <a:avLst/>
              <a:gdLst/>
              <a:ahLst/>
              <a:cxnLst/>
              <a:rect l="l" t="t" r="r" b="b"/>
              <a:pathLst>
                <a:path w="1367330" h="660478">
                  <a:moveTo>
                    <a:pt x="0" y="0"/>
                  </a:moveTo>
                  <a:lnTo>
                    <a:pt x="1367330" y="0"/>
                  </a:lnTo>
                  <a:lnTo>
                    <a:pt x="1367330" y="660478"/>
                  </a:lnTo>
                  <a:lnTo>
                    <a:pt x="0" y="660478"/>
                  </a:lnTo>
                  <a:close/>
                </a:path>
              </a:pathLst>
            </a:custGeom>
            <a:solidFill>
              <a:srgbClr val="58D3A2"/>
            </a:solidFill>
            <a:ln w="19050" cap="sq">
              <a:solidFill>
                <a:srgbClr val="000000"/>
              </a:solidFill>
              <a:prstDash val="solid"/>
              <a:miter/>
            </a:ln>
          </p:spPr>
        </p:sp>
        <p:sp>
          <p:nvSpPr>
            <p:cNvPr id="4" name="TextBox 4"/>
            <p:cNvSpPr txBox="1"/>
            <p:nvPr/>
          </p:nvSpPr>
          <p:spPr>
            <a:xfrm>
              <a:off x="0" y="-57150"/>
              <a:ext cx="1367330" cy="717628"/>
            </a:xfrm>
            <a:prstGeom prst="rect">
              <a:avLst/>
            </a:prstGeom>
          </p:spPr>
          <p:txBody>
            <a:bodyPr lIns="50800" tIns="50800" rIns="50800" bIns="50800" rtlCol="0" anchor="ctr"/>
            <a:lstStyle/>
            <a:p>
              <a:pPr algn="ctr">
                <a:lnSpc>
                  <a:spcPts val="2800"/>
                </a:lnSpc>
              </a:pPr>
            </a:p>
          </p:txBody>
        </p:sp>
      </p:grpSp>
      <p:grpSp>
        <p:nvGrpSpPr>
          <p:cNvPr id="5" name="Group 5"/>
          <p:cNvGrpSpPr/>
          <p:nvPr/>
        </p:nvGrpSpPr>
        <p:grpSpPr>
          <a:xfrm>
            <a:off x="720051" y="6048863"/>
            <a:ext cx="5191580" cy="2507753"/>
            <a:chOff x="0" y="0"/>
            <a:chExt cx="1367330" cy="660478"/>
          </a:xfrm>
        </p:grpSpPr>
        <p:sp>
          <p:nvSpPr>
            <p:cNvPr id="6" name="Freeform 6"/>
            <p:cNvSpPr/>
            <p:nvPr/>
          </p:nvSpPr>
          <p:spPr>
            <a:xfrm>
              <a:off x="0" y="0"/>
              <a:ext cx="1367330" cy="660478"/>
            </a:xfrm>
            <a:custGeom>
              <a:avLst/>
              <a:gdLst/>
              <a:ahLst/>
              <a:cxnLst/>
              <a:rect l="l" t="t" r="r" b="b"/>
              <a:pathLst>
                <a:path w="1367330" h="660478">
                  <a:moveTo>
                    <a:pt x="0" y="0"/>
                  </a:moveTo>
                  <a:lnTo>
                    <a:pt x="1367330" y="0"/>
                  </a:lnTo>
                  <a:lnTo>
                    <a:pt x="1367330" y="660478"/>
                  </a:lnTo>
                  <a:lnTo>
                    <a:pt x="0" y="660478"/>
                  </a:lnTo>
                  <a:close/>
                </a:path>
              </a:pathLst>
            </a:custGeom>
            <a:solidFill>
              <a:srgbClr val="FACD66"/>
            </a:solidFill>
            <a:ln w="19050" cap="sq">
              <a:solidFill>
                <a:srgbClr val="000000"/>
              </a:solidFill>
              <a:prstDash val="solid"/>
              <a:miter/>
            </a:ln>
          </p:spPr>
        </p:sp>
        <p:sp>
          <p:nvSpPr>
            <p:cNvPr id="7" name="TextBox 7"/>
            <p:cNvSpPr txBox="1"/>
            <p:nvPr/>
          </p:nvSpPr>
          <p:spPr>
            <a:xfrm>
              <a:off x="0" y="-57150"/>
              <a:ext cx="1367330" cy="717628"/>
            </a:xfrm>
            <a:prstGeom prst="rect">
              <a:avLst/>
            </a:prstGeom>
          </p:spPr>
          <p:txBody>
            <a:bodyPr lIns="50800" tIns="50800" rIns="50800" bIns="50800" rtlCol="0" anchor="ctr"/>
            <a:lstStyle/>
            <a:p>
              <a:pPr algn="ctr">
                <a:lnSpc>
                  <a:spcPts val="2800"/>
                </a:lnSpc>
              </a:pPr>
            </a:p>
          </p:txBody>
        </p:sp>
      </p:grpSp>
      <p:grpSp>
        <p:nvGrpSpPr>
          <p:cNvPr id="8" name="Group 8"/>
          <p:cNvGrpSpPr/>
          <p:nvPr/>
        </p:nvGrpSpPr>
        <p:grpSpPr>
          <a:xfrm>
            <a:off x="12376370" y="6048863"/>
            <a:ext cx="5693792" cy="2507753"/>
            <a:chOff x="0" y="0"/>
            <a:chExt cx="1499600" cy="660478"/>
          </a:xfrm>
        </p:grpSpPr>
        <p:sp>
          <p:nvSpPr>
            <p:cNvPr id="9" name="Freeform 9"/>
            <p:cNvSpPr/>
            <p:nvPr/>
          </p:nvSpPr>
          <p:spPr>
            <a:xfrm>
              <a:off x="0" y="0"/>
              <a:ext cx="1499599" cy="660478"/>
            </a:xfrm>
            <a:custGeom>
              <a:avLst/>
              <a:gdLst/>
              <a:ahLst/>
              <a:cxnLst/>
              <a:rect l="l" t="t" r="r" b="b"/>
              <a:pathLst>
                <a:path w="1499599" h="660478">
                  <a:moveTo>
                    <a:pt x="0" y="0"/>
                  </a:moveTo>
                  <a:lnTo>
                    <a:pt x="1499599" y="0"/>
                  </a:lnTo>
                  <a:lnTo>
                    <a:pt x="1499599" y="660478"/>
                  </a:lnTo>
                  <a:lnTo>
                    <a:pt x="0" y="660478"/>
                  </a:lnTo>
                  <a:close/>
                </a:path>
              </a:pathLst>
            </a:custGeom>
            <a:solidFill>
              <a:srgbClr val="E992D1"/>
            </a:solidFill>
            <a:ln w="19050" cap="sq">
              <a:solidFill>
                <a:srgbClr val="000000"/>
              </a:solidFill>
              <a:prstDash val="solid"/>
              <a:miter/>
            </a:ln>
          </p:spPr>
        </p:sp>
        <p:sp>
          <p:nvSpPr>
            <p:cNvPr id="10" name="TextBox 10"/>
            <p:cNvSpPr txBox="1"/>
            <p:nvPr/>
          </p:nvSpPr>
          <p:spPr>
            <a:xfrm>
              <a:off x="0" y="-57150"/>
              <a:ext cx="1499600" cy="717628"/>
            </a:xfrm>
            <a:prstGeom prst="rect">
              <a:avLst/>
            </a:prstGeom>
          </p:spPr>
          <p:txBody>
            <a:bodyPr lIns="50800" tIns="50800" rIns="50800" bIns="50800" rtlCol="0" anchor="ctr"/>
            <a:lstStyle/>
            <a:p>
              <a:pPr algn="ctr">
                <a:lnSpc>
                  <a:spcPts val="2800"/>
                </a:lnSpc>
              </a:pPr>
            </a:p>
          </p:txBody>
        </p:sp>
      </p:grpSp>
      <p:grpSp>
        <p:nvGrpSpPr>
          <p:cNvPr id="11" name="Group 11"/>
          <p:cNvGrpSpPr/>
          <p:nvPr/>
        </p:nvGrpSpPr>
        <p:grpSpPr>
          <a:xfrm>
            <a:off x="3315841" y="5337810"/>
            <a:ext cx="11656319" cy="711053"/>
            <a:chOff x="0" y="0"/>
            <a:chExt cx="15541759" cy="948071"/>
          </a:xfrm>
        </p:grpSpPr>
        <p:sp>
          <p:nvSpPr>
            <p:cNvPr id="12" name="AutoShape 12"/>
            <p:cNvSpPr/>
            <p:nvPr/>
          </p:nvSpPr>
          <p:spPr>
            <a:xfrm>
              <a:off x="0" y="419100"/>
              <a:ext cx="15541759" cy="0"/>
            </a:xfrm>
            <a:prstGeom prst="line">
              <a:avLst/>
            </a:prstGeom>
            <a:ln w="25400" cap="flat">
              <a:solidFill>
                <a:srgbClr val="000000"/>
              </a:solidFill>
              <a:prstDash val="solid"/>
              <a:headEnd type="none" w="sm" len="sm"/>
              <a:tailEnd type="none" w="sm" len="sm"/>
            </a:ln>
          </p:spPr>
        </p:sp>
        <p:sp>
          <p:nvSpPr>
            <p:cNvPr id="13" name="AutoShape 13"/>
            <p:cNvSpPr/>
            <p:nvPr/>
          </p:nvSpPr>
          <p:spPr>
            <a:xfrm flipV="1">
              <a:off x="7758179" y="0"/>
              <a:ext cx="0" cy="948071"/>
            </a:xfrm>
            <a:prstGeom prst="line">
              <a:avLst/>
            </a:prstGeom>
            <a:ln w="25400" cap="flat">
              <a:solidFill>
                <a:srgbClr val="000000"/>
              </a:solidFill>
              <a:prstDash val="solid"/>
              <a:headEnd type="none" w="sm" len="sm"/>
              <a:tailEnd type="none" w="sm" len="sm"/>
            </a:ln>
          </p:spPr>
        </p:sp>
        <p:sp>
          <p:nvSpPr>
            <p:cNvPr id="14" name="AutoShape 14"/>
            <p:cNvSpPr/>
            <p:nvPr/>
          </p:nvSpPr>
          <p:spPr>
            <a:xfrm flipV="1">
              <a:off x="12700" y="419100"/>
              <a:ext cx="0" cy="528971"/>
            </a:xfrm>
            <a:prstGeom prst="line">
              <a:avLst/>
            </a:prstGeom>
            <a:ln w="25400" cap="flat">
              <a:solidFill>
                <a:srgbClr val="000000"/>
              </a:solidFill>
              <a:prstDash val="solid"/>
              <a:headEnd type="none" w="sm" len="sm"/>
              <a:tailEnd type="none" w="sm" len="sm"/>
            </a:ln>
          </p:spPr>
        </p:sp>
      </p:grpSp>
      <p:sp>
        <p:nvSpPr>
          <p:cNvPr id="15" name="AutoShape 15"/>
          <p:cNvSpPr/>
          <p:nvPr/>
        </p:nvSpPr>
        <p:spPr>
          <a:xfrm flipV="1">
            <a:off x="14981684" y="5652135"/>
            <a:ext cx="0" cy="396728"/>
          </a:xfrm>
          <a:prstGeom prst="line">
            <a:avLst/>
          </a:prstGeom>
          <a:ln w="19050" cap="flat">
            <a:solidFill>
              <a:srgbClr val="000000"/>
            </a:solidFill>
            <a:prstDash val="solid"/>
            <a:headEnd type="none" w="sm" len="sm"/>
            <a:tailEnd type="none" w="sm" len="sm"/>
          </a:ln>
        </p:spPr>
      </p:sp>
      <p:sp>
        <p:nvSpPr>
          <p:cNvPr id="16" name="TextBox 16"/>
          <p:cNvSpPr txBox="1"/>
          <p:nvPr/>
        </p:nvSpPr>
        <p:spPr>
          <a:xfrm>
            <a:off x="4115865" y="1196987"/>
            <a:ext cx="10381558" cy="1926373"/>
          </a:xfrm>
          <a:prstGeom prst="rect">
            <a:avLst/>
          </a:prstGeom>
        </p:spPr>
        <p:txBody>
          <a:bodyPr lIns="0" tIns="0" rIns="0" bIns="0" rtlCol="0" anchor="t">
            <a:spAutoFit/>
          </a:bodyPr>
          <a:lstStyle/>
          <a:p>
            <a:pPr algn="ctr">
              <a:lnSpc>
                <a:spcPts val="7565"/>
              </a:lnSpc>
            </a:pPr>
            <a:r>
              <a:rPr lang="en-US" sz="66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Data Preparation</a:t>
            </a:r>
            <a:endParaRPr lang="en-US" sz="66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7565"/>
              </a:lnSpc>
            </a:pPr>
            <a:endParaRPr lang="en-US" sz="66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17" name="TextBox 17"/>
          <p:cNvSpPr txBox="1"/>
          <p:nvPr/>
        </p:nvSpPr>
        <p:spPr>
          <a:xfrm>
            <a:off x="2225229" y="2639483"/>
            <a:ext cx="14634021" cy="1426830"/>
          </a:xfrm>
          <a:prstGeom prst="rect">
            <a:avLst/>
          </a:prstGeom>
        </p:spPr>
        <p:txBody>
          <a:bodyPr lIns="0" tIns="0" rIns="0" bIns="0" rtlCol="0" anchor="t">
            <a:spAutoFit/>
          </a:bodyPr>
          <a:lstStyle/>
          <a:p>
            <a:pPr algn="ctr">
              <a:lnSpc>
                <a:spcPts val="3820"/>
              </a:lnSpc>
            </a:pPr>
            <a:r>
              <a:rPr lang="en-US" sz="2730">
                <a:solidFill>
                  <a:srgbClr val="000000"/>
                </a:solidFill>
                <a:latin typeface="Roboto" panose="02000000000000000000"/>
                <a:ea typeface="Roboto" panose="02000000000000000000"/>
                <a:cs typeface="Roboto" panose="02000000000000000000"/>
                <a:sym typeface="Roboto" panose="02000000000000000000"/>
              </a:rPr>
              <a:t>Data preparation involved collecting, cleaning, and organizing election datasets from multiple sources to ensure accuracy and consistency. The processed data was then structured for visualization, enabling efficient analysis of votes, seats, and party performance.</a:t>
            </a:r>
            <a:endParaRPr lang="en-US" sz="2730">
              <a:solidFill>
                <a:srgbClr val="000000"/>
              </a:solidFill>
              <a:latin typeface="Roboto" panose="02000000000000000000"/>
              <a:ea typeface="Roboto" panose="02000000000000000000"/>
              <a:cs typeface="Roboto" panose="02000000000000000000"/>
              <a:sym typeface="Roboto" panose="02000000000000000000"/>
            </a:endParaRPr>
          </a:p>
        </p:txBody>
      </p:sp>
      <p:sp>
        <p:nvSpPr>
          <p:cNvPr id="18" name="TextBox 18"/>
          <p:cNvSpPr txBox="1"/>
          <p:nvPr/>
        </p:nvSpPr>
        <p:spPr>
          <a:xfrm>
            <a:off x="6455885" y="4719642"/>
            <a:ext cx="5376230" cy="540385"/>
          </a:xfrm>
          <a:prstGeom prst="rect">
            <a:avLst/>
          </a:prstGeom>
        </p:spPr>
        <p:txBody>
          <a:bodyPr lIns="0" tIns="0" rIns="0" bIns="0" rtlCol="0" anchor="t">
            <a:spAutoFit/>
          </a:bodyPr>
          <a:lstStyle/>
          <a:p>
            <a:pPr algn="ctr">
              <a:lnSpc>
                <a:spcPts val="4215"/>
              </a:lnSpc>
            </a:pPr>
            <a:r>
              <a:rPr lang="en-US" sz="3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Steps</a:t>
            </a:r>
            <a:endParaRPr lang="en-US" sz="3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19" name="TextBox 19"/>
          <p:cNvSpPr txBox="1"/>
          <p:nvPr/>
        </p:nvSpPr>
        <p:spPr>
          <a:xfrm>
            <a:off x="903390" y="6397865"/>
            <a:ext cx="4958251" cy="2387600"/>
          </a:xfrm>
          <a:prstGeom prst="rect">
            <a:avLst/>
          </a:prstGeom>
        </p:spPr>
        <p:txBody>
          <a:bodyPr lIns="0" tIns="0" rIns="0" bIns="0" rtlCol="0" anchor="t">
            <a:spAutoFit/>
          </a:bodyPr>
          <a:lstStyle/>
          <a:p>
            <a:pPr algn="ctr">
              <a:lnSpc>
                <a:spcPts val="3780"/>
              </a:lnSpc>
            </a:pPr>
            <a:r>
              <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Data Cleaning</a:t>
            </a:r>
            <a:endPar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780"/>
              </a:lnSpc>
            </a:pPr>
            <a:r>
              <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•Removed duplicates,</a:t>
            </a:r>
            <a:endPar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•Handled missing values,</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780"/>
              </a:lnSpc>
            </a:pPr>
            <a:r>
              <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•Handling datatypes</a:t>
            </a:r>
            <a:endPar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780"/>
              </a:lnSpc>
            </a:pPr>
            <a:endParaRPr lang="en-US" sz="27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20" name="TextBox 20"/>
          <p:cNvSpPr txBox="1"/>
          <p:nvPr/>
        </p:nvSpPr>
        <p:spPr>
          <a:xfrm>
            <a:off x="12616815" y="6178550"/>
            <a:ext cx="5300345" cy="3060700"/>
          </a:xfrm>
          <a:prstGeom prst="rect">
            <a:avLst/>
          </a:prstGeom>
        </p:spPr>
        <p:txBody>
          <a:bodyPr wrap="square" lIns="0" tIns="0" rIns="0" bIns="0" rtlCol="0" anchor="t">
            <a:spAutoFit/>
          </a:bodyPr>
          <a:lstStyle/>
          <a:p>
            <a:pPr algn="ctr">
              <a:lnSpc>
                <a:spcPts val="3410"/>
              </a:lnSpc>
            </a:pPr>
            <a:r>
              <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Custom Queries</a:t>
            </a:r>
            <a:endPar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10"/>
              </a:lnSpc>
            </a:pPr>
            <a:r>
              <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•Age Group </a:t>
            </a:r>
            <a:endPar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10"/>
              </a:lnSpc>
            </a:pPr>
            <a:r>
              <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•Region Type (Urban or Rural)</a:t>
            </a:r>
            <a:endPar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10"/>
              </a:lnSpc>
            </a:pPr>
            <a:r>
              <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•Candidate Vote Share (Vote Share) </a:t>
            </a:r>
            <a:endPar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10"/>
              </a:lnSpc>
            </a:pPr>
            <a:endPar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10"/>
              </a:lnSpc>
            </a:pPr>
            <a:endParaRPr lang="en-US" sz="243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21" name="TextBox 21"/>
          <p:cNvSpPr txBox="1"/>
          <p:nvPr/>
        </p:nvSpPr>
        <p:spPr>
          <a:xfrm>
            <a:off x="6455885" y="6302615"/>
            <a:ext cx="5376230" cy="3115945"/>
          </a:xfrm>
          <a:prstGeom prst="rect">
            <a:avLst/>
          </a:prstGeom>
        </p:spPr>
        <p:txBody>
          <a:bodyPr lIns="0" tIns="0" rIns="0" bIns="0" rtlCol="0" anchor="t">
            <a:spAutoFit/>
          </a:bodyPr>
          <a:lstStyle/>
          <a:p>
            <a:pPr algn="ctr">
              <a:lnSpc>
                <a:spcPts val="3450"/>
              </a:lnSpc>
            </a:pPr>
            <a:r>
              <a:rPr lang="en-US" sz="246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Data Transformation</a:t>
            </a:r>
            <a:endParaRPr lang="en-US" sz="246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50"/>
              </a:lnSpc>
            </a:pPr>
            <a:r>
              <a:rPr lang="en-US" sz="246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 Added custom</a:t>
            </a:r>
            <a:endParaRPr lang="en-US" sz="2465"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500"/>
              </a:lnSpc>
            </a:pPr>
            <a:r>
              <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 columns turnout              rate,Winning party,Swingflag columns</a:t>
            </a: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50"/>
              </a:lnSpc>
            </a:pP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a:p>
            <a:pPr algn="ctr">
              <a:lnSpc>
                <a:spcPts val="3450"/>
              </a:lnSpc>
            </a:pPr>
            <a:endParaRPr lang="en-US" sz="2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grpSp>
        <p:nvGrpSpPr>
          <p:cNvPr id="2" name="Group 2"/>
          <p:cNvGrpSpPr/>
          <p:nvPr>
            <p:custDataLst>
              <p:tags r:id="rId1"/>
            </p:custDataLst>
          </p:nvPr>
        </p:nvGrpSpPr>
        <p:grpSpPr>
          <a:xfrm>
            <a:off x="794595" y="650390"/>
            <a:ext cx="7867083" cy="1494647"/>
            <a:chOff x="0" y="0"/>
            <a:chExt cx="2071989" cy="393652"/>
          </a:xfrm>
        </p:grpSpPr>
        <p:sp>
          <p:nvSpPr>
            <p:cNvPr id="3" name="Freeform 3"/>
            <p:cNvSpPr/>
            <p:nvPr>
              <p:custDataLst>
                <p:tags r:id="rId2"/>
              </p:custDataLst>
            </p:nvPr>
          </p:nvSpPr>
          <p:spPr>
            <a:xfrm>
              <a:off x="0" y="0"/>
              <a:ext cx="2071989" cy="393652"/>
            </a:xfrm>
            <a:custGeom>
              <a:avLst/>
              <a:gdLst/>
              <a:ahLst/>
              <a:cxnLst/>
              <a:rect l="l" t="t" r="r" b="b"/>
              <a:pathLst>
                <a:path w="2071989" h="393652">
                  <a:moveTo>
                    <a:pt x="0" y="0"/>
                  </a:moveTo>
                  <a:lnTo>
                    <a:pt x="2071989" y="0"/>
                  </a:lnTo>
                  <a:lnTo>
                    <a:pt x="2071989" y="393652"/>
                  </a:lnTo>
                  <a:lnTo>
                    <a:pt x="0" y="393652"/>
                  </a:lnTo>
                  <a:close/>
                </a:path>
              </a:pathLst>
            </a:custGeom>
            <a:solidFill>
              <a:srgbClr val="FACD66"/>
            </a:solidFill>
            <a:ln w="19050" cap="sq">
              <a:solidFill>
                <a:srgbClr val="000000"/>
              </a:solidFill>
              <a:prstDash val="solid"/>
              <a:miter/>
            </a:ln>
          </p:spPr>
        </p:sp>
        <p:sp>
          <p:nvSpPr>
            <p:cNvPr id="4" name="TextBox 4"/>
            <p:cNvSpPr txBox="1"/>
            <p:nvPr>
              <p:custDataLst>
                <p:tags r:id="rId3"/>
              </p:custDataLst>
            </p:nvPr>
          </p:nvSpPr>
          <p:spPr>
            <a:xfrm>
              <a:off x="0" y="-104775"/>
              <a:ext cx="2071989" cy="498427"/>
            </a:xfrm>
            <a:prstGeom prst="rect">
              <a:avLst/>
            </a:prstGeom>
          </p:spPr>
          <p:txBody>
            <a:bodyPr lIns="50800" tIns="50800" rIns="50800" bIns="50800" rtlCol="0" anchor="ctr"/>
            <a:lstStyle/>
            <a:p>
              <a:pPr algn="ctr">
                <a:lnSpc>
                  <a:spcPts val="7700"/>
                </a:lnSpc>
              </a:pPr>
              <a:r>
                <a:rPr lang="en-US" alt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DAX in Power BI</a:t>
              </a:r>
              <a:endParaRPr lang="en-US" alt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grpSp>
        <p:nvGrpSpPr>
          <p:cNvPr id="5" name="Group 5"/>
          <p:cNvGrpSpPr/>
          <p:nvPr/>
        </p:nvGrpSpPr>
        <p:grpSpPr>
          <a:xfrm>
            <a:off x="794385" y="2316480"/>
            <a:ext cx="8130540" cy="7354570"/>
            <a:chOff x="0" y="0"/>
            <a:chExt cx="2071989" cy="1927894"/>
          </a:xfrm>
        </p:grpSpPr>
        <p:sp>
          <p:nvSpPr>
            <p:cNvPr id="6" name="Freeform 6"/>
            <p:cNvSpPr/>
            <p:nvPr/>
          </p:nvSpPr>
          <p:spPr>
            <a:xfrm>
              <a:off x="0" y="0"/>
              <a:ext cx="2071989" cy="1927894"/>
            </a:xfrm>
            <a:custGeom>
              <a:avLst/>
              <a:gdLst/>
              <a:ahLst/>
              <a:cxnLst/>
              <a:rect l="l" t="t" r="r" b="b"/>
              <a:pathLst>
                <a:path w="2071989" h="1927894">
                  <a:moveTo>
                    <a:pt x="0" y="0"/>
                  </a:moveTo>
                  <a:lnTo>
                    <a:pt x="2071989" y="0"/>
                  </a:lnTo>
                  <a:lnTo>
                    <a:pt x="2071989" y="1927894"/>
                  </a:lnTo>
                  <a:lnTo>
                    <a:pt x="0" y="1927894"/>
                  </a:lnTo>
                  <a:close/>
                </a:path>
              </a:pathLst>
            </a:custGeom>
            <a:solidFill>
              <a:srgbClr val="F1F1E9"/>
            </a:solidFill>
            <a:ln w="19050" cap="sq">
              <a:solidFill>
                <a:srgbClr val="000000"/>
              </a:solidFill>
              <a:prstDash val="solid"/>
              <a:miter/>
            </a:ln>
          </p:spPr>
        </p:sp>
        <p:sp>
          <p:nvSpPr>
            <p:cNvPr id="7" name="TextBox 7"/>
            <p:cNvSpPr txBox="1"/>
            <p:nvPr/>
          </p:nvSpPr>
          <p:spPr>
            <a:xfrm>
              <a:off x="0" y="-57150"/>
              <a:ext cx="2071989" cy="1985044"/>
            </a:xfrm>
            <a:prstGeom prst="rect">
              <a:avLst/>
            </a:prstGeom>
          </p:spPr>
          <p:txBody>
            <a:bodyPr lIns="50800" tIns="50800" rIns="50800" bIns="50800" rtlCol="0" anchor="ctr"/>
            <a:lstStyle/>
            <a:p>
              <a:pPr algn="ctr">
                <a:lnSpc>
                  <a:spcPts val="2800"/>
                </a:lnSpc>
              </a:pPr>
            </a:p>
          </p:txBody>
        </p:sp>
      </p:grpSp>
      <p:grpSp>
        <p:nvGrpSpPr>
          <p:cNvPr id="8" name="Group 8"/>
          <p:cNvGrpSpPr/>
          <p:nvPr/>
        </p:nvGrpSpPr>
        <p:grpSpPr>
          <a:xfrm>
            <a:off x="9626322" y="2316639"/>
            <a:ext cx="7867083" cy="7319971"/>
            <a:chOff x="0" y="0"/>
            <a:chExt cx="2071989" cy="1927894"/>
          </a:xfrm>
        </p:grpSpPr>
        <p:sp>
          <p:nvSpPr>
            <p:cNvPr id="9" name="Freeform 9"/>
            <p:cNvSpPr/>
            <p:nvPr/>
          </p:nvSpPr>
          <p:spPr>
            <a:xfrm>
              <a:off x="0" y="0"/>
              <a:ext cx="2071989" cy="1927894"/>
            </a:xfrm>
            <a:custGeom>
              <a:avLst/>
              <a:gdLst/>
              <a:ahLst/>
              <a:cxnLst/>
              <a:rect l="l" t="t" r="r" b="b"/>
              <a:pathLst>
                <a:path w="2071989" h="1927894">
                  <a:moveTo>
                    <a:pt x="0" y="0"/>
                  </a:moveTo>
                  <a:lnTo>
                    <a:pt x="2071989" y="0"/>
                  </a:lnTo>
                  <a:lnTo>
                    <a:pt x="2071989" y="1927894"/>
                  </a:lnTo>
                  <a:lnTo>
                    <a:pt x="0" y="1927894"/>
                  </a:lnTo>
                  <a:close/>
                </a:path>
              </a:pathLst>
            </a:custGeom>
            <a:solidFill>
              <a:srgbClr val="F1F1E9"/>
            </a:solidFill>
            <a:ln w="19050" cap="sq">
              <a:solidFill>
                <a:srgbClr val="000000"/>
              </a:solidFill>
              <a:prstDash val="solid"/>
              <a:miter/>
            </a:ln>
          </p:spPr>
        </p:sp>
        <p:sp>
          <p:nvSpPr>
            <p:cNvPr id="10" name="TextBox 10"/>
            <p:cNvSpPr txBox="1"/>
            <p:nvPr/>
          </p:nvSpPr>
          <p:spPr>
            <a:xfrm>
              <a:off x="0" y="-57150"/>
              <a:ext cx="2071989" cy="1985044"/>
            </a:xfrm>
            <a:prstGeom prst="rect">
              <a:avLst/>
            </a:prstGeom>
          </p:spPr>
          <p:txBody>
            <a:bodyPr lIns="50800" tIns="50800" rIns="50800" bIns="50800" rtlCol="0" anchor="ctr"/>
            <a:lstStyle/>
            <a:p>
              <a:pPr algn="ctr">
                <a:lnSpc>
                  <a:spcPts val="2800"/>
                </a:lnSpc>
              </a:pPr>
            </a:p>
          </p:txBody>
        </p:sp>
      </p:grpSp>
      <p:grpSp>
        <p:nvGrpSpPr>
          <p:cNvPr id="11" name="Group 11"/>
          <p:cNvGrpSpPr/>
          <p:nvPr>
            <p:custDataLst>
              <p:tags r:id="rId4"/>
            </p:custDataLst>
          </p:nvPr>
        </p:nvGrpSpPr>
        <p:grpSpPr>
          <a:xfrm>
            <a:off x="9626322" y="650390"/>
            <a:ext cx="7867083" cy="1494647"/>
            <a:chOff x="0" y="0"/>
            <a:chExt cx="2071989" cy="393652"/>
          </a:xfrm>
        </p:grpSpPr>
        <p:sp>
          <p:nvSpPr>
            <p:cNvPr id="12" name="Freeform 12"/>
            <p:cNvSpPr/>
            <p:nvPr>
              <p:custDataLst>
                <p:tags r:id="rId5"/>
              </p:custDataLst>
            </p:nvPr>
          </p:nvSpPr>
          <p:spPr>
            <a:xfrm>
              <a:off x="0" y="0"/>
              <a:ext cx="2071989" cy="393652"/>
            </a:xfrm>
            <a:custGeom>
              <a:avLst/>
              <a:gdLst/>
              <a:ahLst/>
              <a:cxnLst/>
              <a:rect l="l" t="t" r="r" b="b"/>
              <a:pathLst>
                <a:path w="2071989" h="393652">
                  <a:moveTo>
                    <a:pt x="0" y="0"/>
                  </a:moveTo>
                  <a:lnTo>
                    <a:pt x="2071989" y="0"/>
                  </a:lnTo>
                  <a:lnTo>
                    <a:pt x="2071989" y="393652"/>
                  </a:lnTo>
                  <a:lnTo>
                    <a:pt x="0" y="393652"/>
                  </a:lnTo>
                  <a:close/>
                </a:path>
              </a:pathLst>
            </a:custGeom>
            <a:solidFill>
              <a:srgbClr val="58D3A2"/>
            </a:solidFill>
            <a:ln w="19050" cap="sq">
              <a:solidFill>
                <a:srgbClr val="000000"/>
              </a:solidFill>
              <a:prstDash val="solid"/>
              <a:miter/>
            </a:ln>
          </p:spPr>
        </p:sp>
        <p:sp>
          <p:nvSpPr>
            <p:cNvPr id="13" name="TextBox 13"/>
            <p:cNvSpPr txBox="1"/>
            <p:nvPr>
              <p:custDataLst>
                <p:tags r:id="rId6"/>
              </p:custDataLst>
            </p:nvPr>
          </p:nvSpPr>
          <p:spPr>
            <a:xfrm>
              <a:off x="0" y="-104775"/>
              <a:ext cx="2071989" cy="498427"/>
            </a:xfrm>
            <a:prstGeom prst="rect">
              <a:avLst/>
            </a:prstGeom>
          </p:spPr>
          <p:txBody>
            <a:bodyPr lIns="50800" tIns="50800" rIns="50800" bIns="50800" rtlCol="0" anchor="ctr"/>
            <a:lstStyle/>
            <a:p>
              <a:pPr algn="ctr">
                <a:lnSpc>
                  <a:spcPts val="7700"/>
                </a:lnSpc>
              </a:pPr>
              <a:r>
                <a:rPr lang="en-US" alt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Measure in Power BI</a:t>
              </a:r>
              <a:endParaRPr lang="en-US" alt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grpSp>
      <p:sp>
        <p:nvSpPr>
          <p:cNvPr id="16" name="TextBox 16"/>
          <p:cNvSpPr txBox="1"/>
          <p:nvPr>
            <p:custDataLst>
              <p:tags r:id="rId7"/>
            </p:custDataLst>
          </p:nvPr>
        </p:nvSpPr>
        <p:spPr>
          <a:xfrm>
            <a:off x="810260" y="2443480"/>
            <a:ext cx="7540625" cy="7087235"/>
          </a:xfrm>
          <a:prstGeom prst="rect">
            <a:avLst/>
          </a:prstGeom>
        </p:spPr>
        <p:txBody>
          <a:bodyPr wrap="square" lIns="0" tIns="0" rIns="0" bIns="0" rtlCol="0" anchor="t">
            <a:noAutofit/>
          </a:bodyPr>
          <a:lstStyle/>
          <a:p>
            <a:pPr marL="527685" lvl="1" indent="-263525" algn="just">
              <a:lnSpc>
                <a:spcPts val="3420"/>
              </a:lnSpc>
              <a:buFont typeface="Arial" panose="020B0604020202020204"/>
              <a:buChar char="•"/>
            </a:pPr>
            <a:r>
              <a:rPr lang="en-US" altLang="en-US" sz="2445">
                <a:solidFill>
                  <a:srgbClr val="000000"/>
                </a:solidFill>
                <a:latin typeface="Roboto" panose="02000000000000000000"/>
                <a:ea typeface="Roboto" panose="02000000000000000000"/>
                <a:cs typeface="Roboto" panose="02000000000000000000"/>
                <a:sym typeface="Roboto" panose="02000000000000000000"/>
              </a:rPr>
              <a:t>DAX (Data Analysis Expressions) is a formula language used in Power BI.</a:t>
            </a:r>
            <a:endParaRPr lang="en-US" altLang="en-US" sz="2445">
              <a:solidFill>
                <a:srgbClr val="000000"/>
              </a:solidFill>
              <a:latin typeface="Roboto" panose="02000000000000000000"/>
              <a:ea typeface="Roboto" panose="02000000000000000000"/>
              <a:cs typeface="Roboto" panose="02000000000000000000"/>
              <a:sym typeface="Roboto" panose="02000000000000000000"/>
            </a:endParaRPr>
          </a:p>
          <a:p>
            <a:pPr marL="527685" lvl="1" indent="-263525" algn="just">
              <a:lnSpc>
                <a:spcPts val="3420"/>
              </a:lnSpc>
              <a:buFont typeface="Arial" panose="020B0604020202020204"/>
              <a:buChar char="•"/>
            </a:pPr>
            <a:endParaRPr lang="en-US" altLang="en-US" sz="2445">
              <a:solidFill>
                <a:srgbClr val="000000"/>
              </a:solidFill>
              <a:latin typeface="Roboto" panose="02000000000000000000"/>
              <a:ea typeface="Roboto" panose="02000000000000000000"/>
              <a:cs typeface="Roboto" panose="02000000000000000000"/>
              <a:sym typeface="Roboto" panose="02000000000000000000"/>
            </a:endParaRPr>
          </a:p>
          <a:p>
            <a:pPr marL="527685" lvl="1" indent="-263525" algn="just">
              <a:lnSpc>
                <a:spcPts val="3420"/>
              </a:lnSpc>
              <a:buFont typeface="Arial" panose="020B0604020202020204"/>
              <a:buChar char="•"/>
            </a:pPr>
            <a:r>
              <a:rPr lang="en-US" altLang="en-US" sz="2445">
                <a:solidFill>
                  <a:srgbClr val="000000"/>
                </a:solidFill>
                <a:latin typeface="Roboto" panose="02000000000000000000"/>
                <a:ea typeface="Roboto" panose="02000000000000000000"/>
                <a:cs typeface="Roboto" panose="02000000000000000000"/>
                <a:sym typeface="Roboto" panose="02000000000000000000"/>
              </a:rPr>
              <a:t>To perform calculations, create measures, and build calculated columns.</a:t>
            </a:r>
            <a:endParaRPr lang="en-US" altLang="en-US" sz="2445">
              <a:solidFill>
                <a:srgbClr val="000000"/>
              </a:solidFill>
              <a:latin typeface="Roboto" panose="02000000000000000000"/>
              <a:ea typeface="Roboto" panose="02000000000000000000"/>
              <a:cs typeface="Roboto" panose="02000000000000000000"/>
              <a:sym typeface="Roboto" panose="02000000000000000000"/>
            </a:endParaRPr>
          </a:p>
          <a:p>
            <a:pPr marL="527685" lvl="1" indent="-263525" algn="just">
              <a:lnSpc>
                <a:spcPts val="3420"/>
              </a:lnSpc>
              <a:buFont typeface="Arial" panose="020B0604020202020204"/>
              <a:buChar char="•"/>
            </a:pPr>
            <a:endParaRPr lang="en-US" altLang="en-US" sz="2445">
              <a:solidFill>
                <a:srgbClr val="000000"/>
              </a:solidFill>
              <a:latin typeface="Roboto" panose="02000000000000000000"/>
              <a:ea typeface="Roboto" panose="02000000000000000000"/>
              <a:cs typeface="Roboto" panose="02000000000000000000"/>
              <a:sym typeface="Roboto" panose="02000000000000000000"/>
            </a:endParaRPr>
          </a:p>
          <a:p>
            <a:pPr marL="264160" lvl="1" indent="0" algn="just">
              <a:lnSpc>
                <a:spcPts val="3420"/>
              </a:lnSpc>
              <a:buFont typeface="Arial" panose="020B0604020202020204"/>
              <a:buNone/>
            </a:pPr>
            <a:r>
              <a:rPr lang="en-US" altLang="en-US" sz="2445" b="1">
                <a:solidFill>
                  <a:srgbClr val="000000"/>
                </a:solidFill>
                <a:latin typeface="Roboto" panose="02000000000000000000"/>
                <a:ea typeface="Roboto" panose="02000000000000000000"/>
                <a:cs typeface="Roboto" panose="02000000000000000000"/>
                <a:sym typeface="Roboto" panose="02000000000000000000"/>
              </a:rPr>
              <a:t>How DAX Helps in Power BI :-</a:t>
            </a:r>
            <a:endParaRPr lang="en-US" altLang="en-US" sz="2445" b="1">
              <a:solidFill>
                <a:srgbClr val="000000"/>
              </a:solidFill>
              <a:latin typeface="Roboto" panose="02000000000000000000"/>
              <a:ea typeface="Roboto" panose="02000000000000000000"/>
              <a:cs typeface="Roboto" panose="02000000000000000000"/>
              <a:sym typeface="Roboto" panose="02000000000000000000"/>
            </a:endParaRPr>
          </a:p>
          <a:p>
            <a:pPr marL="264160" lvl="1" indent="0" algn="just">
              <a:lnSpc>
                <a:spcPts val="3420"/>
              </a:lnSpc>
              <a:buFont typeface="Arial" panose="020B0604020202020204"/>
              <a:buNone/>
            </a:pPr>
            <a:endParaRPr lang="en-US" altLang="en-US" sz="2445" b="1">
              <a:solidFill>
                <a:srgbClr val="000000"/>
              </a:solidFill>
              <a:latin typeface="Roboto" panose="02000000000000000000"/>
              <a:ea typeface="Roboto" panose="02000000000000000000"/>
              <a:cs typeface="Roboto" panose="02000000000000000000"/>
              <a:sym typeface="Roboto" panose="02000000000000000000"/>
            </a:endParaRPr>
          </a:p>
          <a:p>
            <a:pPr marL="264160" lvl="1" indent="0" algn="just">
              <a:lnSpc>
                <a:spcPts val="3420"/>
              </a:lnSpc>
              <a:buFont typeface="Arial" panose="020B0604020202020204"/>
              <a:buNone/>
            </a:pPr>
            <a:r>
              <a:rPr lang="en-US" altLang="en-US" sz="2445">
                <a:solidFill>
                  <a:srgbClr val="000000"/>
                </a:solidFill>
                <a:latin typeface="Roboto" panose="02000000000000000000"/>
                <a:ea typeface="Roboto" panose="02000000000000000000"/>
                <a:cs typeface="Roboto" panose="02000000000000000000"/>
                <a:sym typeface="Roboto" panose="02000000000000000000"/>
              </a:rPr>
              <a:t>Advanced Analysis,  Dynamic Reporting,  Custom KPIs</a:t>
            </a:r>
            <a:endParaRPr lang="en-US" altLang="en-US" sz="2445">
              <a:solidFill>
                <a:srgbClr val="000000"/>
              </a:solidFill>
              <a:latin typeface="Roboto" panose="02000000000000000000"/>
              <a:ea typeface="Roboto" panose="02000000000000000000"/>
              <a:cs typeface="Roboto" panose="02000000000000000000"/>
              <a:sym typeface="Roboto" panose="02000000000000000000"/>
            </a:endParaRPr>
          </a:p>
          <a:p>
            <a:pPr marL="264160" lvl="1" indent="0" algn="just">
              <a:lnSpc>
                <a:spcPts val="3420"/>
              </a:lnSpc>
              <a:buFont typeface="Arial" panose="020B0604020202020204"/>
              <a:buNone/>
            </a:pPr>
            <a:endParaRPr lang="en-US" altLang="en-US" sz="2445" b="1">
              <a:solidFill>
                <a:srgbClr val="000000"/>
              </a:solidFill>
              <a:latin typeface="Roboto" panose="02000000000000000000"/>
              <a:ea typeface="Roboto" panose="02000000000000000000"/>
              <a:cs typeface="Roboto" panose="02000000000000000000"/>
              <a:sym typeface="Roboto" panose="02000000000000000000"/>
            </a:endParaRPr>
          </a:p>
          <a:p>
            <a:pPr marL="264160" lvl="1" indent="0" algn="just">
              <a:lnSpc>
                <a:spcPts val="3420"/>
              </a:lnSpc>
              <a:buFont typeface="Arial" panose="020B0604020202020204"/>
              <a:buNone/>
            </a:pPr>
            <a:endParaRPr lang="en-US" altLang="en-US" sz="2445" b="1">
              <a:solidFill>
                <a:srgbClr val="000000"/>
              </a:solidFill>
              <a:latin typeface="Roboto" panose="02000000000000000000"/>
              <a:ea typeface="Roboto" panose="02000000000000000000"/>
              <a:cs typeface="Roboto" panose="02000000000000000000"/>
              <a:sym typeface="Roboto" panose="02000000000000000000"/>
            </a:endParaRPr>
          </a:p>
          <a:p>
            <a:pPr marL="264160" lvl="1" indent="0" algn="just">
              <a:lnSpc>
                <a:spcPts val="3420"/>
              </a:lnSpc>
              <a:buFont typeface="Arial" panose="020B0604020202020204"/>
              <a:buNone/>
            </a:pPr>
            <a:endParaRPr lang="en-US" altLang="en-US" sz="2445" b="1">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3420"/>
              </a:lnSpc>
            </a:pPr>
            <a:endParaRPr lang="en-US" altLang="en-US" sz="2445" b="1">
              <a:solidFill>
                <a:srgbClr val="000000"/>
              </a:solidFill>
              <a:latin typeface="Roboto" panose="02000000000000000000"/>
              <a:ea typeface="Roboto" panose="02000000000000000000"/>
              <a:cs typeface="Roboto" panose="02000000000000000000"/>
              <a:sym typeface="Roboto" panose="02000000000000000000"/>
            </a:endParaRPr>
          </a:p>
        </p:txBody>
      </p:sp>
      <p:sp>
        <p:nvSpPr>
          <p:cNvPr id="17" name="TextBox 17"/>
          <p:cNvSpPr txBox="1"/>
          <p:nvPr>
            <p:custDataLst>
              <p:tags r:id="rId8"/>
            </p:custDataLst>
          </p:nvPr>
        </p:nvSpPr>
        <p:spPr>
          <a:xfrm>
            <a:off x="9756140" y="2525395"/>
            <a:ext cx="7593965" cy="7877810"/>
          </a:xfrm>
          <a:prstGeom prst="rect">
            <a:avLst/>
          </a:prstGeom>
        </p:spPr>
        <p:txBody>
          <a:bodyPr wrap="square" lIns="0" tIns="0" rIns="0" bIns="0" rtlCol="0" anchor="t">
            <a:noAutofit/>
          </a:bodyPr>
          <a:lstStyle/>
          <a:p>
            <a:pPr marL="539750" lvl="1" indent="-269875" algn="just">
              <a:lnSpc>
                <a:spcPts val="3500"/>
              </a:lnSpc>
              <a:buFont typeface="Arial" panose="020B0604020202020204"/>
              <a:buChar char="•"/>
            </a:pPr>
            <a:r>
              <a:rPr lang="en-US" altLang="en-US" sz="2500">
                <a:solidFill>
                  <a:srgbClr val="000000"/>
                </a:solidFill>
                <a:latin typeface="Roboto" panose="02000000000000000000"/>
                <a:ea typeface="Roboto" panose="02000000000000000000"/>
                <a:cs typeface="Roboto" panose="02000000000000000000"/>
                <a:sym typeface="Roboto" panose="02000000000000000000"/>
              </a:rPr>
              <a:t>A Measure in Power BI is a calculation used to analyze data dynamically.</a:t>
            </a: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269875" lvl="1" indent="0" algn="just">
              <a:lnSpc>
                <a:spcPts val="3500"/>
              </a:lnSpc>
              <a:buFont typeface="Arial" panose="020B0604020202020204"/>
              <a:buNone/>
            </a:pP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539750" lvl="1" indent="-269875" algn="just">
              <a:lnSpc>
                <a:spcPts val="3500"/>
              </a:lnSpc>
              <a:buFont typeface="Arial" panose="020B0604020202020204"/>
              <a:buChar char="•"/>
            </a:pPr>
            <a:r>
              <a:rPr lang="en-US" altLang="en-US" sz="2500">
                <a:solidFill>
                  <a:srgbClr val="000000"/>
                </a:solidFill>
                <a:latin typeface="Roboto" panose="02000000000000000000"/>
                <a:ea typeface="Roboto" panose="02000000000000000000"/>
                <a:cs typeface="Roboto" panose="02000000000000000000"/>
                <a:sym typeface="Roboto" panose="02000000000000000000"/>
              </a:rPr>
              <a:t>It’s write using DAX (Data Analysis Expressions) and performs computations like totals, averages, percentages, ratios, or KPIs.</a:t>
            </a: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539750" lvl="1" indent="-269875" algn="just">
              <a:lnSpc>
                <a:spcPts val="3500"/>
              </a:lnSpc>
              <a:buFont typeface="Arial" panose="020B0604020202020204"/>
              <a:buChar char="•"/>
            </a:pP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269875" lvl="1" indent="0" algn="just">
              <a:lnSpc>
                <a:spcPts val="3500"/>
              </a:lnSpc>
              <a:buFont typeface="Arial" panose="020B0604020202020204"/>
              <a:buNone/>
            </a:pPr>
            <a:r>
              <a:rPr lang="en-US" altLang="en-US" sz="2500" b="1">
                <a:solidFill>
                  <a:srgbClr val="000000"/>
                </a:solidFill>
                <a:latin typeface="Roboto" panose="02000000000000000000"/>
                <a:ea typeface="Roboto" panose="02000000000000000000"/>
                <a:cs typeface="Roboto" panose="02000000000000000000"/>
                <a:sym typeface="Roboto" panose="02000000000000000000"/>
              </a:rPr>
              <a:t>Example :- </a:t>
            </a:r>
            <a:endParaRPr lang="en-US" altLang="en-US" sz="2500" b="1">
              <a:solidFill>
                <a:srgbClr val="000000"/>
              </a:solidFill>
              <a:latin typeface="Roboto" panose="02000000000000000000"/>
              <a:ea typeface="Roboto" panose="02000000000000000000"/>
              <a:cs typeface="Roboto" panose="02000000000000000000"/>
              <a:sym typeface="Roboto" panose="02000000000000000000"/>
            </a:endParaRPr>
          </a:p>
          <a:p>
            <a:pPr marL="269875" lvl="1" indent="0" algn="just">
              <a:lnSpc>
                <a:spcPts val="3500"/>
              </a:lnSpc>
              <a:buFont typeface="Arial" panose="020B0604020202020204"/>
              <a:buNone/>
            </a:pPr>
            <a:endParaRPr lang="en-US" altLang="en-US" sz="2500" b="1">
              <a:solidFill>
                <a:srgbClr val="000000"/>
              </a:solidFill>
              <a:latin typeface="Roboto" panose="02000000000000000000"/>
              <a:ea typeface="Roboto" panose="02000000000000000000"/>
              <a:cs typeface="Roboto" panose="02000000000000000000"/>
              <a:sym typeface="Roboto" panose="02000000000000000000"/>
            </a:endParaRPr>
          </a:p>
          <a:p>
            <a:pPr marL="269875" lvl="1" indent="0" algn="just">
              <a:lnSpc>
                <a:spcPts val="3500"/>
              </a:lnSpc>
              <a:buFont typeface="Arial" panose="020B0604020202020204"/>
              <a:buNone/>
            </a:pPr>
            <a:r>
              <a:rPr lang="en-US" altLang="en-US" sz="2500">
                <a:solidFill>
                  <a:srgbClr val="000000"/>
                </a:solidFill>
                <a:latin typeface="Roboto" panose="02000000000000000000"/>
                <a:ea typeface="Roboto" panose="02000000000000000000"/>
                <a:cs typeface="Roboto" panose="02000000000000000000"/>
                <a:sym typeface="Roboto" panose="02000000000000000000"/>
              </a:rPr>
              <a:t>1) </a:t>
            </a:r>
            <a:r>
              <a:rPr lang="en-US" altLang="en-US" sz="2500" b="1">
                <a:solidFill>
                  <a:srgbClr val="000000"/>
                </a:solidFill>
                <a:latin typeface="Roboto" panose="02000000000000000000"/>
                <a:ea typeface="Roboto" panose="02000000000000000000"/>
                <a:cs typeface="Roboto" panose="02000000000000000000"/>
                <a:sym typeface="Roboto" panose="02000000000000000000"/>
              </a:rPr>
              <a:t>APP % of Seats</a:t>
            </a:r>
            <a:r>
              <a:rPr lang="en-US" altLang="en-US" sz="2500">
                <a:solidFill>
                  <a:srgbClr val="000000"/>
                </a:solidFill>
                <a:latin typeface="Roboto" panose="02000000000000000000"/>
                <a:ea typeface="Roboto" panose="02000000000000000000"/>
                <a:cs typeface="Roboto" panose="02000000000000000000"/>
                <a:sym typeface="Roboto" panose="02000000000000000000"/>
              </a:rPr>
              <a:t> = DIVIDE([AAP_seats], [total_seats], 0)</a:t>
            </a: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269875" lvl="1" indent="0" algn="just">
              <a:lnSpc>
                <a:spcPts val="3500"/>
              </a:lnSpc>
              <a:buFont typeface="Arial" panose="020B0604020202020204"/>
              <a:buNone/>
            </a:pPr>
            <a:r>
              <a:rPr lang="en-US" altLang="en-US" sz="2500">
                <a:solidFill>
                  <a:srgbClr val="000000"/>
                </a:solidFill>
                <a:latin typeface="Roboto" panose="02000000000000000000"/>
                <a:ea typeface="Roboto" panose="02000000000000000000"/>
                <a:cs typeface="Roboto" panose="02000000000000000000"/>
                <a:sym typeface="Roboto" panose="02000000000000000000"/>
              </a:rPr>
              <a:t>2)</a:t>
            </a:r>
            <a:r>
              <a:rPr lang="en-US" altLang="en-US" sz="2500" b="1">
                <a:solidFill>
                  <a:srgbClr val="000000"/>
                </a:solidFill>
                <a:latin typeface="Roboto" panose="02000000000000000000"/>
                <a:ea typeface="Roboto" panose="02000000000000000000"/>
                <a:cs typeface="Roboto" panose="02000000000000000000"/>
                <a:sym typeface="Roboto" panose="02000000000000000000"/>
              </a:rPr>
              <a:t>total_seats</a:t>
            </a:r>
            <a:r>
              <a:rPr lang="en-US" altLang="en-US" sz="2500">
                <a:solidFill>
                  <a:srgbClr val="000000"/>
                </a:solidFill>
                <a:latin typeface="Roboto" panose="02000000000000000000"/>
                <a:ea typeface="Roboto" panose="02000000000000000000"/>
                <a:cs typeface="Roboto" panose="02000000000000000000"/>
                <a:sym typeface="Roboto" panose="02000000000000000000"/>
              </a:rPr>
              <a:t> = CALCULATE(COUNT(results_2024_winners[Winning Party]))</a:t>
            </a: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539750" lvl="1" indent="-269875" algn="just">
              <a:lnSpc>
                <a:spcPts val="3500"/>
              </a:lnSpc>
              <a:buFont typeface="Arial" panose="020B0604020202020204"/>
              <a:buChar char="•"/>
            </a:pP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marL="539750" lvl="1" indent="-269875" algn="just">
              <a:lnSpc>
                <a:spcPts val="3500"/>
              </a:lnSpc>
              <a:buFont typeface="Arial" panose="020B0604020202020204"/>
              <a:buChar char="•"/>
            </a:pPr>
            <a:endParaRPr lang="en-US" altLang="en-US" sz="2500">
              <a:solidFill>
                <a:srgbClr val="000000"/>
              </a:solidFill>
              <a:latin typeface="Roboto" panose="02000000000000000000"/>
              <a:ea typeface="Roboto" panose="02000000000000000000"/>
              <a:cs typeface="Roboto" panose="02000000000000000000"/>
              <a:sym typeface="Roboto" panose="02000000000000000000"/>
            </a:endParaRPr>
          </a:p>
          <a:p>
            <a:pPr algn="just">
              <a:lnSpc>
                <a:spcPts val="3500"/>
              </a:lnSpc>
            </a:pPr>
            <a:endParaRPr lang="en-US" sz="25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E9"/>
        </a:solidFill>
        <a:effectLst/>
      </p:bgPr>
    </p:bg>
    <p:spTree>
      <p:nvGrpSpPr>
        <p:cNvPr id="1" name=""/>
        <p:cNvGrpSpPr/>
        <p:nvPr/>
      </p:nvGrpSpPr>
      <p:grpSpPr>
        <a:xfrm>
          <a:off x="0" y="0"/>
          <a:ext cx="0" cy="0"/>
          <a:chOff x="0" y="0"/>
          <a:chExt cx="0" cy="0"/>
        </a:xfrm>
      </p:grpSpPr>
      <p:sp>
        <p:nvSpPr>
          <p:cNvPr id="2" name="Freeform 2"/>
          <p:cNvSpPr/>
          <p:nvPr/>
        </p:nvSpPr>
        <p:spPr>
          <a:xfrm>
            <a:off x="182347" y="8448540"/>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3" name="Freeform 3"/>
          <p:cNvSpPr/>
          <p:nvPr/>
        </p:nvSpPr>
        <p:spPr>
          <a:xfrm rot="-5400000">
            <a:off x="16412947" y="330766"/>
            <a:ext cx="1785213" cy="1600200"/>
          </a:xfrm>
          <a:custGeom>
            <a:avLst/>
            <a:gdLst/>
            <a:ahLst/>
            <a:cxnLst/>
            <a:rect l="l" t="t" r="r" b="b"/>
            <a:pathLst>
              <a:path w="1785213" h="1600200">
                <a:moveTo>
                  <a:pt x="0" y="0"/>
                </a:moveTo>
                <a:lnTo>
                  <a:pt x="1785213" y="0"/>
                </a:lnTo>
                <a:lnTo>
                  <a:pt x="1785213" y="1600200"/>
                </a:lnTo>
                <a:lnTo>
                  <a:pt x="0" y="16002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1484701" y="3408813"/>
            <a:ext cx="7437728" cy="3920303"/>
          </a:xfrm>
          <a:custGeom>
            <a:avLst/>
            <a:gdLst/>
            <a:ahLst/>
            <a:cxnLst/>
            <a:rect l="l" t="t" r="r" b="b"/>
            <a:pathLst>
              <a:path w="7437728" h="3920303">
                <a:moveTo>
                  <a:pt x="0" y="0"/>
                </a:moveTo>
                <a:lnTo>
                  <a:pt x="7437728" y="0"/>
                </a:lnTo>
                <a:lnTo>
                  <a:pt x="7437728" y="3920302"/>
                </a:lnTo>
                <a:lnTo>
                  <a:pt x="0" y="3920302"/>
                </a:lnTo>
                <a:lnTo>
                  <a:pt x="0" y="0"/>
                </a:lnTo>
                <a:close/>
              </a:path>
            </a:pathLst>
          </a:custGeom>
          <a:blipFill>
            <a:blip r:embed="rId5"/>
            <a:stretch>
              <a:fillRect/>
            </a:stretch>
          </a:blipFill>
        </p:spPr>
      </p:sp>
      <p:sp>
        <p:nvSpPr>
          <p:cNvPr id="5" name="TextBox 5"/>
          <p:cNvSpPr txBox="1"/>
          <p:nvPr/>
        </p:nvSpPr>
        <p:spPr>
          <a:xfrm>
            <a:off x="10339683" y="3437388"/>
            <a:ext cx="6919617" cy="803910"/>
          </a:xfrm>
          <a:prstGeom prst="rect">
            <a:avLst/>
          </a:prstGeom>
        </p:spPr>
        <p:txBody>
          <a:bodyPr lIns="0" tIns="0" rIns="0" bIns="0" rtlCol="0" anchor="t">
            <a:spAutoFit/>
          </a:bodyPr>
          <a:lstStyle/>
          <a:p>
            <a:pPr algn="l">
              <a:lnSpc>
                <a:spcPts val="6270"/>
              </a:lnSpc>
            </a:pPr>
            <a:r>
              <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rPr>
              <a:t>Historical Trends</a:t>
            </a:r>
            <a:endParaRPr lang="en-US" sz="5500" b="1">
              <a:solidFill>
                <a:srgbClr val="000000"/>
              </a:solidFill>
              <a:latin typeface="Libre Baskerville Bold" panose="02000000000000000000"/>
              <a:ea typeface="Libre Baskerville Bold" panose="02000000000000000000"/>
              <a:cs typeface="Libre Baskerville Bold" panose="02000000000000000000"/>
              <a:sym typeface="Libre Baskerville Bold" panose="02000000000000000000"/>
            </a:endParaRPr>
          </a:p>
        </p:txBody>
      </p:sp>
      <p:sp>
        <p:nvSpPr>
          <p:cNvPr id="6" name="TextBox 6"/>
          <p:cNvSpPr txBox="1"/>
          <p:nvPr/>
        </p:nvSpPr>
        <p:spPr>
          <a:xfrm>
            <a:off x="9451331" y="5265285"/>
            <a:ext cx="7807969" cy="3145155"/>
          </a:xfrm>
          <a:prstGeom prst="rect">
            <a:avLst/>
          </a:prstGeom>
        </p:spPr>
        <p:txBody>
          <a:bodyPr lIns="0" tIns="0" rIns="0" bIns="0" rtlCol="0" anchor="t">
            <a:spAutoFit/>
          </a:bodyPr>
          <a:lstStyle/>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Show patterns and changes in election outcomes over different years.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Help identify shifts in party dominance and voter preferences across regions.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Allow comparison of vote shares, seat counts, and turnout rates over time.</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Reveal long-term political movements and the rise or decline of major parties.</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marL="388620" lvl="1" indent="-194310" algn="l">
              <a:lnSpc>
                <a:spcPts val="2520"/>
              </a:lnSpc>
              <a:buFont typeface="Arial" panose="020B0604020202020204"/>
              <a:buChar char="•"/>
            </a:pPr>
            <a:r>
              <a:rPr lang="en-US" sz="1800">
                <a:solidFill>
                  <a:srgbClr val="000000"/>
                </a:solidFill>
                <a:latin typeface="Roboto" panose="02000000000000000000"/>
                <a:ea typeface="Roboto" panose="02000000000000000000"/>
                <a:cs typeface="Roboto" panose="02000000000000000000"/>
                <a:sym typeface="Roboto" panose="02000000000000000000"/>
              </a:rPr>
              <a:t>Support prediction and analysis of future electoral behavior based on past data.</a:t>
            </a:r>
            <a:endParaRPr lang="en-US" sz="1800">
              <a:solidFill>
                <a:srgbClr val="000000"/>
              </a:solidFill>
              <a:latin typeface="Roboto" panose="02000000000000000000"/>
              <a:ea typeface="Roboto" panose="02000000000000000000"/>
              <a:cs typeface="Roboto" panose="02000000000000000000"/>
              <a:sym typeface="Roboto" panose="02000000000000000000"/>
            </a:endParaRPr>
          </a:p>
          <a:p>
            <a:pPr algn="l">
              <a:lnSpc>
                <a:spcPts val="2520"/>
              </a:lnSpc>
            </a:pPr>
            <a:endParaRPr lang="en-US" sz="1800">
              <a:solidFill>
                <a:srgbClr val="000000"/>
              </a:solidFill>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0.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11.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12.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13.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14.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15.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16.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17.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18.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19.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0.xml><?xml version="1.0" encoding="utf-8"?>
<p:tagLst xmlns:p="http://schemas.openxmlformats.org/presentationml/2006/main">
  <p:tag name="KSO_WM_DIAGRAM_VIRTUALLY_FRAME" val="{&quot;height&quot;:414.5385039370079,&quot;left&quot;:62.56653543307086,&quot;top&quot;:51.21181102362205,&quot;width&quot;:1314.866929133858}"/>
</p:tagLst>
</file>

<file path=ppt/tags/tag21.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2.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3.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4.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5.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6.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7.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8.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29.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1.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2.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3.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4.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5.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6.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7.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38.xml><?xml version="1.0" encoding="utf-8"?>
<p:tagLst xmlns:p="http://schemas.openxmlformats.org/presentationml/2006/main">
  <p:tag name="KSO_WM_DIAGRAM_VIRTUALLY_FRAME" val="{&quot;height&quot;:521.5199212598425,&quot;left&quot;:62.56653543307086,&quot;top&quot;:236.50259842519685,&quot;width&quot;:1314.8669291338583}"/>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6.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7.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8.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ags/tag9.xml><?xml version="1.0" encoding="utf-8"?>
<p:tagLst xmlns:p="http://schemas.openxmlformats.org/presentationml/2006/main">
  <p:tag name="KSO_WM_DIAGRAM_VIRTUALLY_FRAME" val="{&quot;height&quot;:447.98850393700786,&quot;left&quot;:62.56653543307086,&quot;top&quot;:51.21181102362205,&quot;width&quot;:1314.86692913385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8248</Words>
  <Application>WPS Presentation</Application>
  <PresentationFormat>Custom</PresentationFormat>
  <Paragraphs>256</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Libre Baskerville Bold</vt:lpstr>
      <vt:lpstr>Roboto</vt:lpstr>
      <vt:lpstr>Arial</vt:lpstr>
      <vt:lpstr>Roboto Bold</vt:lpstr>
      <vt:lpstr>Microsoft YaHei</vt:lpstr>
      <vt:lpstr>Arial Unicode MS</vt:lpstr>
      <vt:lpstr>Calibri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Minimalist Black and Beige Leadership and Management Presentation Template</dc:title>
  <dc:creator/>
  <cp:lastModifiedBy>Shruti Jain</cp:lastModifiedBy>
  <cp:revision>8</cp:revision>
  <dcterms:created xsi:type="dcterms:W3CDTF">2006-08-16T00:00:00Z</dcterms:created>
  <dcterms:modified xsi:type="dcterms:W3CDTF">2025-10-06T13:05:47Z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66F1D3C329AA4AA697082D1458CB674D_12</vt:lpwstr>
  </property>
  <property fmtid="{D5CDD505-2E9C-101B-9397-08002B2CF9AE}" pid="3" name="KSOProductBuildVer">
    <vt:lpwstr>1033-12.2.0.23131</vt:lpwstr>
  </property>
</Properties>
</file>