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04" r:id="rId6"/>
    <p:sldId id="307" r:id="rId7"/>
    <p:sldId id="281" r:id="rId8"/>
    <p:sldId id="328" r:id="rId9"/>
    <p:sldId id="282" r:id="rId10"/>
    <p:sldId id="323" r:id="rId11"/>
    <p:sldId id="324" r:id="rId12"/>
    <p:sldId id="325" r:id="rId13"/>
    <p:sldId id="314" r:id="rId14"/>
    <p:sldId id="326" r:id="rId15"/>
    <p:sldId id="327" r:id="rId16"/>
    <p:sldId id="321" r:id="rId17"/>
    <p:sldId id="318" r:id="rId18"/>
    <p:sldId id="317" r:id="rId19"/>
    <p:sldId id="315" r:id="rId20"/>
    <p:sldId id="329" r:id="rId21"/>
    <p:sldId id="297"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572DE-1F4C-4C04-A67E-32E6A8C16FE8}" v="18" dt="2025-01-27T15:30:05.12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5388" autoAdjust="0"/>
  </p:normalViewPr>
  <p:slideViewPr>
    <p:cSldViewPr snapToGrid="0" snapToObjects="1">
      <p:cViewPr>
        <p:scale>
          <a:sx n="76" d="100"/>
          <a:sy n="76" d="100"/>
        </p:scale>
        <p:origin x="946"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4.tmp"/><Relationship Id="rId4" Type="http://schemas.openxmlformats.org/officeDocument/2006/relationships/image" Target="../media/image23.tmp"/></Relationships>
</file>

<file path=ppt/slides/_rels/slide1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6.tmp"/></Relationships>
</file>

<file path=ppt/slides/_rels/slide1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School Analysis</a:t>
            </a:r>
            <a:br>
              <a:rPr lang="en-US" dirty="0"/>
            </a:br>
            <a:r>
              <a:rPr lang="en-US" dirty="0"/>
              <a:t>Presentation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30619" y="-802910"/>
            <a:ext cx="5597338" cy="2520217"/>
          </a:xfrm>
        </p:spPr>
        <p:txBody>
          <a:bodyPr/>
          <a:lstStyle/>
          <a:p>
            <a:r>
              <a:rPr lang="en-US" dirty="0"/>
              <a:t>Categorization</a:t>
            </a:r>
            <a:br>
              <a:rPr lang="en-US" dirty="0"/>
            </a:b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394857" y="1717307"/>
            <a:ext cx="7043618" cy="3880584"/>
          </a:xfrm>
        </p:spPr>
        <p:txBody>
          <a:bodyPr/>
          <a:lstStyle/>
          <a:p>
            <a:r>
              <a:rPr lang="en-US" dirty="0">
                <a:solidFill>
                  <a:schemeClr val="accent4">
                    <a:lumMod val="50000"/>
                  </a:schemeClr>
                </a:solidFill>
              </a:rPr>
              <a:t>Performance Band Classification (Very Poor to Very Good)</a:t>
            </a:r>
          </a:p>
          <a:p>
            <a:endParaRPr lang="en-US" dirty="0"/>
          </a:p>
          <a:p>
            <a:endParaRPr lang="en-US" dirty="0"/>
          </a:p>
        </p:txBody>
      </p:sp>
      <p:pic>
        <p:nvPicPr>
          <p:cNvPr id="6" name="Picture 5">
            <a:extLst>
              <a:ext uri="{FF2B5EF4-FFF2-40B4-BE49-F238E27FC236}">
                <a16:creationId xmlns:a16="http://schemas.microsoft.com/office/drawing/2014/main" id="{156814F6-DBFE-42B7-6EC3-347C2574F6A1}"/>
              </a:ext>
            </a:extLst>
          </p:cNvPr>
          <p:cNvPicPr>
            <a:picLocks noChangeAspect="1"/>
          </p:cNvPicPr>
          <p:nvPr/>
        </p:nvPicPr>
        <p:blipFill>
          <a:blip r:embed="rId3"/>
          <a:stretch>
            <a:fillRect/>
          </a:stretch>
        </p:blipFill>
        <p:spPr>
          <a:xfrm>
            <a:off x="9155740" y="4343953"/>
            <a:ext cx="3036260" cy="1554615"/>
          </a:xfrm>
          <a:prstGeom prst="rect">
            <a:avLst/>
          </a:prstGeom>
        </p:spPr>
      </p:pic>
      <p:sp>
        <p:nvSpPr>
          <p:cNvPr id="7" name="TextBox 6">
            <a:extLst>
              <a:ext uri="{FF2B5EF4-FFF2-40B4-BE49-F238E27FC236}">
                <a16:creationId xmlns:a16="http://schemas.microsoft.com/office/drawing/2014/main" id="{FB0196B6-5CC6-6433-625F-9F6622A27DDA}"/>
              </a:ext>
            </a:extLst>
          </p:cNvPr>
          <p:cNvSpPr txBox="1"/>
          <p:nvPr/>
        </p:nvSpPr>
        <p:spPr>
          <a:xfrm>
            <a:off x="3569193" y="2693191"/>
            <a:ext cx="5511994" cy="3693319"/>
          </a:xfrm>
          <a:prstGeom prst="rect">
            <a:avLst/>
          </a:prstGeom>
          <a:noFill/>
        </p:spPr>
        <p:txBody>
          <a:bodyPr wrap="square" rtlCol="0">
            <a:spAutoFit/>
          </a:bodyPr>
          <a:lstStyle/>
          <a:p>
            <a:r>
              <a:rPr lang="en-US" dirty="0">
                <a:solidFill>
                  <a:srgbClr val="202C8F"/>
                </a:solidFill>
              </a:rPr>
              <a:t>The table shows the number of "Good" and "Average" categories for each year from 2019 to 2021.</a:t>
            </a:r>
          </a:p>
          <a:p>
            <a:r>
              <a:rPr lang="en-US" dirty="0">
                <a:solidFill>
                  <a:srgbClr val="202C8F"/>
                </a:solidFill>
              </a:rPr>
              <a:t>Here are some conclusions we can draw:</a:t>
            </a:r>
          </a:p>
          <a:p>
            <a:pPr>
              <a:buFont typeface="Arial" panose="020B0604020202020204" pitchFamily="34" charset="0"/>
              <a:buChar char="•"/>
            </a:pPr>
            <a:r>
              <a:rPr lang="en-US" b="1" dirty="0">
                <a:solidFill>
                  <a:srgbClr val="202C8F"/>
                </a:solidFill>
              </a:rPr>
              <a:t>The number of "Good" categories has increased slightly over the years.</a:t>
            </a:r>
            <a:r>
              <a:rPr lang="en-US" dirty="0">
                <a:solidFill>
                  <a:srgbClr val="202C8F"/>
                </a:solidFill>
              </a:rPr>
              <a:t> There were 12 in 2019, 13 in 2020, and 13 in 2021.</a:t>
            </a:r>
          </a:p>
          <a:p>
            <a:pPr>
              <a:buFont typeface="Arial" panose="020B0604020202020204" pitchFamily="34" charset="0"/>
              <a:buChar char="•"/>
            </a:pPr>
            <a:r>
              <a:rPr lang="en-US" b="1" dirty="0">
                <a:solidFill>
                  <a:srgbClr val="202C8F"/>
                </a:solidFill>
              </a:rPr>
              <a:t>The number of "Average" categories has remained relatively stable.</a:t>
            </a:r>
            <a:r>
              <a:rPr lang="en-US" dirty="0">
                <a:solidFill>
                  <a:srgbClr val="202C8F"/>
                </a:solidFill>
              </a:rPr>
              <a:t> There were 8 in 2019, 7 in 2020, and 7 in 2021.</a:t>
            </a:r>
          </a:p>
          <a:p>
            <a:r>
              <a:rPr lang="en-US" dirty="0">
                <a:solidFill>
                  <a:srgbClr val="202C8F"/>
                </a:solidFill>
              </a:rPr>
              <a:t>Overall, the data suggests that there has been a slight improvement in the number of "Good" categories over the three-year period.</a:t>
            </a:r>
          </a:p>
          <a:p>
            <a:endParaRPr lang="en-IN" dirty="0"/>
          </a:p>
        </p:txBody>
      </p:sp>
    </p:spTree>
    <p:extLst>
      <p:ext uri="{BB962C8B-B14F-4D97-AF65-F5344CB8AC3E}">
        <p14:creationId xmlns:p14="http://schemas.microsoft.com/office/powerpoint/2010/main" val="11317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C4BE-D813-0CBD-9BFF-36BA1AE05DC7}"/>
              </a:ext>
            </a:extLst>
          </p:cNvPr>
          <p:cNvSpPr>
            <a:spLocks noGrp="1"/>
          </p:cNvSpPr>
          <p:nvPr>
            <p:ph type="title"/>
          </p:nvPr>
        </p:nvSpPr>
        <p:spPr>
          <a:xfrm>
            <a:off x="4364809" y="1057274"/>
            <a:ext cx="7043617" cy="915905"/>
          </a:xfrm>
        </p:spPr>
        <p:txBody>
          <a:bodyPr/>
          <a:lstStyle/>
          <a:p>
            <a:r>
              <a:rPr lang="en-US" dirty="0"/>
              <a:t>Best Schools for 2019, 2020, and 2021</a:t>
            </a:r>
            <a:endParaRPr lang="en-IN" dirty="0"/>
          </a:p>
        </p:txBody>
      </p:sp>
      <p:sp>
        <p:nvSpPr>
          <p:cNvPr id="3" name="Slide Number Placeholder 2">
            <a:extLst>
              <a:ext uri="{FF2B5EF4-FFF2-40B4-BE49-F238E27FC236}">
                <a16:creationId xmlns:a16="http://schemas.microsoft.com/office/drawing/2014/main" id="{EADB5B7F-230D-7C4A-F310-4E39ACE4DFC9}"/>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6" name="Content Placeholder 5">
            <a:extLst>
              <a:ext uri="{FF2B5EF4-FFF2-40B4-BE49-F238E27FC236}">
                <a16:creationId xmlns:a16="http://schemas.microsoft.com/office/drawing/2014/main" id="{0A110A69-83EA-6EB4-E1E9-55300A5AA3EE}"/>
              </a:ext>
            </a:extLst>
          </p:cNvPr>
          <p:cNvPicPr>
            <a:picLocks noGrp="1" noChangeAspect="1"/>
          </p:cNvPicPr>
          <p:nvPr>
            <p:ph idx="11"/>
          </p:nvPr>
        </p:nvPicPr>
        <p:blipFill>
          <a:blip r:embed="rId2"/>
          <a:stretch>
            <a:fillRect/>
          </a:stretch>
        </p:blipFill>
        <p:spPr>
          <a:xfrm>
            <a:off x="4012758" y="2101765"/>
            <a:ext cx="3013684" cy="1636046"/>
          </a:xfrm>
        </p:spPr>
      </p:pic>
      <p:sp>
        <p:nvSpPr>
          <p:cNvPr id="7" name="TextBox 6">
            <a:extLst>
              <a:ext uri="{FF2B5EF4-FFF2-40B4-BE49-F238E27FC236}">
                <a16:creationId xmlns:a16="http://schemas.microsoft.com/office/drawing/2014/main" id="{7F0DB3B1-BC9A-5743-9F30-B25C5D11FC4F}"/>
              </a:ext>
            </a:extLst>
          </p:cNvPr>
          <p:cNvSpPr txBox="1"/>
          <p:nvPr/>
        </p:nvSpPr>
        <p:spPr>
          <a:xfrm>
            <a:off x="7411453" y="4138863"/>
            <a:ext cx="4219073" cy="923330"/>
          </a:xfrm>
          <a:prstGeom prst="rect">
            <a:avLst/>
          </a:prstGeom>
          <a:noFill/>
        </p:spPr>
        <p:txBody>
          <a:bodyPr wrap="square" rtlCol="0">
            <a:spAutoFit/>
          </a:bodyPr>
          <a:lstStyle/>
          <a:p>
            <a:r>
              <a:rPr lang="en-US" dirty="0">
                <a:solidFill>
                  <a:srgbClr val="202C8F"/>
                </a:solidFill>
              </a:rPr>
              <a:t>The output shows that the "Category" column contains tuples representing the year and the corresponding school.</a:t>
            </a:r>
            <a:endParaRPr lang="en-IN" dirty="0">
              <a:solidFill>
                <a:srgbClr val="202C8F"/>
              </a:solidFill>
            </a:endParaRPr>
          </a:p>
        </p:txBody>
      </p:sp>
    </p:spTree>
    <p:extLst>
      <p:ext uri="{BB962C8B-B14F-4D97-AF65-F5344CB8AC3E}">
        <p14:creationId xmlns:p14="http://schemas.microsoft.com/office/powerpoint/2010/main" val="316325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1961-AFF7-11D8-3DFD-BE3047E3F68A}"/>
              </a:ext>
            </a:extLst>
          </p:cNvPr>
          <p:cNvSpPr>
            <a:spLocks noGrp="1"/>
          </p:cNvSpPr>
          <p:nvPr>
            <p:ph type="title"/>
          </p:nvPr>
        </p:nvSpPr>
        <p:spPr>
          <a:xfrm>
            <a:off x="4076051" y="191000"/>
            <a:ext cx="7043617" cy="2520217"/>
          </a:xfrm>
        </p:spPr>
        <p:txBody>
          <a:bodyPr/>
          <a:lstStyle/>
          <a:p>
            <a:r>
              <a:rPr lang="en-US" dirty="0"/>
              <a:t>Fastest-Growing Schools (Overall and Streamwise)</a:t>
            </a:r>
            <a:endParaRPr lang="en-IN" dirty="0"/>
          </a:p>
        </p:txBody>
      </p:sp>
      <p:sp>
        <p:nvSpPr>
          <p:cNvPr id="3" name="Slide Number Placeholder 2">
            <a:extLst>
              <a:ext uri="{FF2B5EF4-FFF2-40B4-BE49-F238E27FC236}">
                <a16:creationId xmlns:a16="http://schemas.microsoft.com/office/drawing/2014/main" id="{CBD64BC5-87A0-36F1-C5A5-4DAC993CE0E9}"/>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10" name="Content Placeholder 9">
            <a:extLst>
              <a:ext uri="{FF2B5EF4-FFF2-40B4-BE49-F238E27FC236}">
                <a16:creationId xmlns:a16="http://schemas.microsoft.com/office/drawing/2014/main" id="{6371C122-8E81-F02B-E50F-1DFD99DC45F8}"/>
              </a:ext>
            </a:extLst>
          </p:cNvPr>
          <p:cNvPicPr>
            <a:picLocks noGrp="1" noChangeAspect="1"/>
          </p:cNvPicPr>
          <p:nvPr>
            <p:ph idx="11"/>
          </p:nvPr>
        </p:nvPicPr>
        <p:blipFill>
          <a:blip r:embed="rId2"/>
          <a:stretch>
            <a:fillRect/>
          </a:stretch>
        </p:blipFill>
        <p:spPr>
          <a:xfrm>
            <a:off x="4076051" y="3042052"/>
            <a:ext cx="6030475" cy="936389"/>
          </a:xfrm>
        </p:spPr>
      </p:pic>
      <p:sp>
        <p:nvSpPr>
          <p:cNvPr id="12" name="TextBox 11">
            <a:extLst>
              <a:ext uri="{FF2B5EF4-FFF2-40B4-BE49-F238E27FC236}">
                <a16:creationId xmlns:a16="http://schemas.microsoft.com/office/drawing/2014/main" id="{1B0C35A6-5831-1B80-6D37-800D10186B7C}"/>
              </a:ext>
            </a:extLst>
          </p:cNvPr>
          <p:cNvSpPr txBox="1"/>
          <p:nvPr/>
        </p:nvSpPr>
        <p:spPr>
          <a:xfrm>
            <a:off x="4076052" y="4427622"/>
            <a:ext cx="7043616" cy="1200329"/>
          </a:xfrm>
          <a:prstGeom prst="rect">
            <a:avLst/>
          </a:prstGeom>
          <a:noFill/>
        </p:spPr>
        <p:txBody>
          <a:bodyPr wrap="square" rtlCol="0">
            <a:spAutoFit/>
          </a:bodyPr>
          <a:lstStyle/>
          <a:p>
            <a:r>
              <a:rPr lang="en-US" b="0" i="0" dirty="0">
                <a:solidFill>
                  <a:schemeClr val="accent3">
                    <a:lumMod val="50000"/>
                  </a:schemeClr>
                </a:solidFill>
                <a:effectLst/>
                <a:latin typeface="Times New Roman" panose="02020603050405020304" pitchFamily="18" charset="0"/>
                <a:cs typeface="Times New Roman" panose="02020603050405020304" pitchFamily="18" charset="0"/>
              </a:rPr>
              <a:t>Based on the output, the current dataset is not suitable for identifying the fastest-growing school due to missing or inconsistent data. Addressing the identified issues and re-running the analysis will be necessary to obtain accurate results.</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31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640000"/>
            <a:ext cx="9875463" cy="999746"/>
          </a:xfrm>
        </p:spPr>
        <p:txBody>
          <a:bodyPr/>
          <a:lstStyle/>
          <a:p>
            <a:r>
              <a:rPr lang="en-IN" b="1" i="0" dirty="0">
                <a:solidFill>
                  <a:srgbClr val="202C8F"/>
                </a:solidFill>
                <a:effectLst/>
                <a:latin typeface="Roboto" panose="02000000000000000000" pitchFamily="2" charset="0"/>
              </a:rPr>
              <a:t>We perform some visualization for better understanding</a:t>
            </a:r>
            <a:r>
              <a:rPr lang="en-IN" b="1" i="0" dirty="0">
                <a:solidFill>
                  <a:srgbClr val="1F1F1F"/>
                </a:solidFill>
                <a:effectLst/>
                <a:latin typeface="Roboto" panose="02000000000000000000" pitchFamily="2" charset="0"/>
              </a:rPr>
              <a:t>.</a:t>
            </a:r>
            <a:endParaRPr lang="en-US" dirty="0"/>
          </a:p>
        </p:txBody>
      </p:sp>
      <p:pic>
        <p:nvPicPr>
          <p:cNvPr id="5" name="Content Placeholder 4">
            <a:extLst>
              <a:ext uri="{FF2B5EF4-FFF2-40B4-BE49-F238E27FC236}">
                <a16:creationId xmlns:a16="http://schemas.microsoft.com/office/drawing/2014/main" id="{77C3674B-44D0-697D-EE2D-9399FE43DD8F}"/>
              </a:ext>
            </a:extLst>
          </p:cNvPr>
          <p:cNvPicPr>
            <a:picLocks noGrp="1" noChangeAspect="1"/>
          </p:cNvPicPr>
          <p:nvPr>
            <p:ph sz="half" idx="2"/>
          </p:nvPr>
        </p:nvPicPr>
        <p:blipFill>
          <a:blip r:embed="rId3"/>
          <a:stretch>
            <a:fillRect/>
          </a:stretch>
        </p:blipFill>
        <p:spPr>
          <a:xfrm>
            <a:off x="1164808" y="2514198"/>
            <a:ext cx="3486150" cy="3102699"/>
          </a:xfrm>
        </p:spPr>
      </p:pic>
      <p:pic>
        <p:nvPicPr>
          <p:cNvPr id="7" name="Content Placeholder 6">
            <a:extLst>
              <a:ext uri="{FF2B5EF4-FFF2-40B4-BE49-F238E27FC236}">
                <a16:creationId xmlns:a16="http://schemas.microsoft.com/office/drawing/2014/main" id="{9D3A5838-856D-0FC8-DF81-FEE0358BCABB}"/>
              </a:ext>
            </a:extLst>
          </p:cNvPr>
          <p:cNvPicPr>
            <a:picLocks noGrp="1" noChangeAspect="1"/>
          </p:cNvPicPr>
          <p:nvPr>
            <p:ph sz="half" idx="15"/>
          </p:nvPr>
        </p:nvPicPr>
        <p:blipFill>
          <a:blip r:embed="rId4"/>
          <a:stretch>
            <a:fillRect/>
          </a:stretch>
        </p:blipFill>
        <p:spPr>
          <a:xfrm>
            <a:off x="4650958" y="2514198"/>
            <a:ext cx="3484563" cy="3118421"/>
          </a:xfrm>
        </p:spPr>
      </p:pic>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pic>
        <p:nvPicPr>
          <p:cNvPr id="10" name="Picture 9">
            <a:extLst>
              <a:ext uri="{FF2B5EF4-FFF2-40B4-BE49-F238E27FC236}">
                <a16:creationId xmlns:a16="http://schemas.microsoft.com/office/drawing/2014/main" id="{E3CDE5A9-7844-E53B-28D3-1B4E69D40F8A}"/>
              </a:ext>
            </a:extLst>
          </p:cNvPr>
          <p:cNvPicPr>
            <a:picLocks noChangeAspect="1"/>
          </p:cNvPicPr>
          <p:nvPr/>
        </p:nvPicPr>
        <p:blipFill>
          <a:blip r:embed="rId5"/>
          <a:stretch>
            <a:fillRect/>
          </a:stretch>
        </p:blipFill>
        <p:spPr>
          <a:xfrm>
            <a:off x="8135521" y="2514198"/>
            <a:ext cx="3817951" cy="3118421"/>
          </a:xfrm>
          <a:prstGeom prst="rect">
            <a:avLst/>
          </a:prstGeom>
        </p:spPr>
      </p:pic>
      <p:sp>
        <p:nvSpPr>
          <p:cNvPr id="11" name="TextBox 10">
            <a:extLst>
              <a:ext uri="{FF2B5EF4-FFF2-40B4-BE49-F238E27FC236}">
                <a16:creationId xmlns:a16="http://schemas.microsoft.com/office/drawing/2014/main" id="{51487F53-D616-08D0-855F-E0117A6A7DD3}"/>
              </a:ext>
            </a:extLst>
          </p:cNvPr>
          <p:cNvSpPr txBox="1"/>
          <p:nvPr/>
        </p:nvSpPr>
        <p:spPr>
          <a:xfrm>
            <a:off x="1282632" y="5866290"/>
            <a:ext cx="10411326" cy="923330"/>
          </a:xfrm>
          <a:prstGeom prst="rect">
            <a:avLst/>
          </a:prstGeom>
          <a:noFill/>
        </p:spPr>
        <p:txBody>
          <a:bodyPr wrap="square" rtlCol="0">
            <a:spAutoFit/>
          </a:bodyPr>
          <a:lstStyle/>
          <a:p>
            <a:r>
              <a:rPr lang="en-US" b="0" i="0" dirty="0">
                <a:solidFill>
                  <a:srgbClr val="002060"/>
                </a:solidFill>
                <a:effectLst/>
                <a:latin typeface="Times New Roman" panose="02020603050405020304" pitchFamily="18" charset="0"/>
                <a:cs typeface="Times New Roman" panose="02020603050405020304" pitchFamily="18" charset="0"/>
              </a:rPr>
              <a:t>Explanation:-The pie chart will display the distribution of students across different categories (Very Poor, Poor, Average, Good, Very Good) for each year (2019, 2020, and 2021). The chart will show the percentage of students in each category based on their average marks for each year.</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4E14FE0-ED1A-0448-7DF6-CC12604EB924}"/>
              </a:ext>
            </a:extLst>
          </p:cNvPr>
          <p:cNvSpPr txBox="1"/>
          <p:nvPr/>
        </p:nvSpPr>
        <p:spPr>
          <a:xfrm>
            <a:off x="1164808" y="1741585"/>
            <a:ext cx="2299541" cy="523220"/>
          </a:xfrm>
          <a:prstGeom prst="rect">
            <a:avLst/>
          </a:prstGeom>
          <a:noFill/>
        </p:spPr>
        <p:txBody>
          <a:bodyPr wrap="square" rtlCol="0">
            <a:spAutoFit/>
          </a:bodyPr>
          <a:lstStyle/>
          <a:p>
            <a:r>
              <a:rPr lang="en-IN" sz="2800" b="1" dirty="0">
                <a:solidFill>
                  <a:schemeClr val="accent6">
                    <a:lumMod val="75000"/>
                  </a:schemeClr>
                </a:solidFill>
              </a:rPr>
              <a:t>PIE CHART</a:t>
            </a:r>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35154" y="62663"/>
            <a:ext cx="7843837" cy="1012782"/>
          </a:xfrm>
        </p:spPr>
        <p:txBody>
          <a:bodyPr/>
          <a:lstStyle/>
          <a:p>
            <a:r>
              <a:rPr lang="en-US" dirty="0"/>
              <a:t>Bar chart</a:t>
            </a:r>
          </a:p>
        </p:txBody>
      </p:sp>
      <p:pic>
        <p:nvPicPr>
          <p:cNvPr id="9" name="Content Placeholder 8">
            <a:extLst>
              <a:ext uri="{FF2B5EF4-FFF2-40B4-BE49-F238E27FC236}">
                <a16:creationId xmlns:a16="http://schemas.microsoft.com/office/drawing/2014/main" id="{21AD3506-BA0C-23DD-35B3-9813A7CF7D20}"/>
              </a:ext>
            </a:extLst>
          </p:cNvPr>
          <p:cNvPicPr>
            <a:picLocks noGrp="1" noChangeAspect="1"/>
          </p:cNvPicPr>
          <p:nvPr>
            <p:ph idx="13"/>
          </p:nvPr>
        </p:nvPicPr>
        <p:blipFill>
          <a:blip r:embed="rId3"/>
          <a:stretch>
            <a:fillRect/>
          </a:stretch>
        </p:blipFill>
        <p:spPr>
          <a:xfrm>
            <a:off x="4274177" y="4177346"/>
            <a:ext cx="182896" cy="30483"/>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pic>
        <p:nvPicPr>
          <p:cNvPr id="11" name="Picture 10">
            <a:extLst>
              <a:ext uri="{FF2B5EF4-FFF2-40B4-BE49-F238E27FC236}">
                <a16:creationId xmlns:a16="http://schemas.microsoft.com/office/drawing/2014/main" id="{C8886B63-429D-9377-5323-EC1690C8124D}"/>
              </a:ext>
            </a:extLst>
          </p:cNvPr>
          <p:cNvPicPr>
            <a:picLocks noChangeAspect="1"/>
          </p:cNvPicPr>
          <p:nvPr/>
        </p:nvPicPr>
        <p:blipFill>
          <a:blip r:embed="rId4"/>
          <a:stretch>
            <a:fillRect/>
          </a:stretch>
        </p:blipFill>
        <p:spPr>
          <a:xfrm>
            <a:off x="1363579" y="1583782"/>
            <a:ext cx="5678905" cy="4343776"/>
          </a:xfrm>
          <a:prstGeom prst="rect">
            <a:avLst/>
          </a:prstGeom>
        </p:spPr>
      </p:pic>
      <p:sp>
        <p:nvSpPr>
          <p:cNvPr id="12" name="TextBox 11">
            <a:extLst>
              <a:ext uri="{FF2B5EF4-FFF2-40B4-BE49-F238E27FC236}">
                <a16:creationId xmlns:a16="http://schemas.microsoft.com/office/drawing/2014/main" id="{B60BF306-B93B-2D68-42B8-0EF56EA2228F}"/>
              </a:ext>
            </a:extLst>
          </p:cNvPr>
          <p:cNvSpPr txBox="1"/>
          <p:nvPr/>
        </p:nvSpPr>
        <p:spPr>
          <a:xfrm>
            <a:off x="7972926" y="4379495"/>
            <a:ext cx="3834063" cy="1200329"/>
          </a:xfrm>
          <a:prstGeom prst="rect">
            <a:avLst/>
          </a:prstGeom>
          <a:noFill/>
        </p:spPr>
        <p:txBody>
          <a:bodyPr wrap="square" rtlCol="0">
            <a:spAutoFit/>
          </a:bodyPr>
          <a:lstStyle/>
          <a:p>
            <a:r>
              <a:rPr lang="en-US" b="0" i="0" dirty="0">
                <a:solidFill>
                  <a:srgbClr val="002060"/>
                </a:solidFill>
                <a:effectLst/>
                <a:latin typeface="Roboto" panose="02000000000000000000" pitchFamily="2" charset="0"/>
              </a:rPr>
              <a:t>This will show the total cumulative marks for each school from 2019 to 2021, allowing you to compare the performance of each school.</a:t>
            </a:r>
            <a:endParaRPr lang="en-IN" dirty="0">
              <a:solidFill>
                <a:srgbClr val="002060"/>
              </a:solidFill>
            </a:endParaRPr>
          </a:p>
        </p:txBody>
      </p:sp>
    </p:spTree>
    <p:extLst>
      <p:ext uri="{BB962C8B-B14F-4D97-AF65-F5344CB8AC3E}">
        <p14:creationId xmlns:p14="http://schemas.microsoft.com/office/powerpoint/2010/main" val="407210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381495" y="382874"/>
            <a:ext cx="7631709" cy="1091627"/>
          </a:xfrm>
        </p:spPr>
        <p:txBody>
          <a:bodyPr/>
          <a:lstStyle/>
          <a:p>
            <a:r>
              <a:rPr lang="en-US" dirty="0"/>
              <a:t>Scatter plot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753033" y="5160333"/>
            <a:ext cx="7517449" cy="1044451"/>
          </a:xfrm>
        </p:spPr>
        <p:txBody>
          <a:bodyPr>
            <a:normAutofit fontScale="92500"/>
          </a:bodyPr>
          <a:lstStyle/>
          <a:p>
            <a:r>
              <a:rPr lang="en-US" b="0" i="0" dirty="0">
                <a:solidFill>
                  <a:srgbClr val="002060"/>
                </a:solidFill>
                <a:effectLst/>
                <a:latin typeface="Times New Roman" panose="02020603050405020304" pitchFamily="18" charset="0"/>
                <a:cs typeface="Times New Roman" panose="02020603050405020304" pitchFamily="18" charset="0"/>
              </a:rPr>
              <a:t>The scatter plots show student performance improvements between 2019-2020 and 2020-2021. The first plot shows varying growth, while the second highlights continued progress for some and slower improvement for others. These trends can help identify consistently high performers and those needing additional support.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pic>
        <p:nvPicPr>
          <p:cNvPr id="9" name="Content Placeholder 8">
            <a:extLst>
              <a:ext uri="{FF2B5EF4-FFF2-40B4-BE49-F238E27FC236}">
                <a16:creationId xmlns:a16="http://schemas.microsoft.com/office/drawing/2014/main" id="{E3394A30-77A5-AF6A-3399-D6575EB7535D}"/>
              </a:ext>
            </a:extLst>
          </p:cNvPr>
          <p:cNvPicPr>
            <a:picLocks noGrp="1" noChangeAspect="1"/>
          </p:cNvPicPr>
          <p:nvPr>
            <p:ph sz="half" idx="15"/>
          </p:nvPr>
        </p:nvPicPr>
        <p:blipFill>
          <a:blip r:embed="rId3"/>
          <a:stretch>
            <a:fillRect/>
          </a:stretch>
        </p:blipFill>
        <p:spPr>
          <a:xfrm>
            <a:off x="2499660" y="1741279"/>
            <a:ext cx="7334152" cy="3243835"/>
          </a:xfrm>
        </p:spPr>
      </p:pic>
    </p:spTree>
    <p:extLst>
      <p:ext uri="{BB962C8B-B14F-4D97-AF65-F5344CB8AC3E}">
        <p14:creationId xmlns:p14="http://schemas.microsoft.com/office/powerpoint/2010/main" val="194161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42243" y="-720628"/>
            <a:ext cx="8662738" cy="1752220"/>
          </a:xfrm>
        </p:spPr>
        <p:txBody>
          <a:bodyPr/>
          <a:lstStyle/>
          <a:p>
            <a:r>
              <a:rPr lang="en-US" dirty="0"/>
              <a:t>Box plot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642489" y="5065293"/>
            <a:ext cx="7121083" cy="1106905"/>
          </a:xfrm>
        </p:spPr>
        <p:txBody>
          <a:bodyPr>
            <a:normAutofit/>
          </a:bodyPr>
          <a:lstStyle/>
          <a:p>
            <a:r>
              <a:rPr lang="en-US" b="0" i="0" dirty="0">
                <a:solidFill>
                  <a:srgbClr val="002060"/>
                </a:solidFill>
                <a:effectLst/>
                <a:latin typeface="Times New Roman" panose="02020603050405020304" pitchFamily="18" charset="0"/>
                <a:cs typeface="Times New Roman" panose="02020603050405020304" pitchFamily="18" charset="0"/>
              </a:rPr>
              <a:t>Explanation:- The box plot will show how the Total Marks are distributed across different schools. This helps visualize the spread, central tendency (median), and outliers of the marks.</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1" name="Content Placeholder 20">
            <a:extLst>
              <a:ext uri="{FF2B5EF4-FFF2-40B4-BE49-F238E27FC236}">
                <a16:creationId xmlns:a16="http://schemas.microsoft.com/office/drawing/2014/main" id="{D491963E-2FB3-F8C9-C71B-A3BA948EBD88}"/>
              </a:ext>
            </a:extLst>
          </p:cNvPr>
          <p:cNvPicPr>
            <a:picLocks noGrp="1" noChangeAspect="1"/>
          </p:cNvPicPr>
          <p:nvPr>
            <p:ph sz="half" idx="2"/>
          </p:nvPr>
        </p:nvPicPr>
        <p:blipFill>
          <a:blip r:embed="rId3"/>
          <a:stretch>
            <a:fillRect/>
          </a:stretch>
        </p:blipFill>
        <p:spPr>
          <a:xfrm>
            <a:off x="417095" y="1239254"/>
            <a:ext cx="7571873" cy="3477126"/>
          </a:xfrm>
        </p:spPr>
      </p:pic>
    </p:spTree>
    <p:extLst>
      <p:ext uri="{BB962C8B-B14F-4D97-AF65-F5344CB8AC3E}">
        <p14:creationId xmlns:p14="http://schemas.microsoft.com/office/powerpoint/2010/main" val="246859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E143-457F-7DF9-95DA-D15D2019451D}"/>
              </a:ext>
            </a:extLst>
          </p:cNvPr>
          <p:cNvSpPr>
            <a:spLocks noGrp="1"/>
          </p:cNvSpPr>
          <p:nvPr>
            <p:ph type="title"/>
          </p:nvPr>
        </p:nvSpPr>
        <p:spPr>
          <a:xfrm>
            <a:off x="3460819" y="1189959"/>
            <a:ext cx="4083244" cy="1424903"/>
          </a:xfrm>
        </p:spPr>
        <p:txBody>
          <a:bodyPr/>
          <a:lstStyle/>
          <a:p>
            <a:r>
              <a:rPr lang="en-IN" dirty="0">
                <a:solidFill>
                  <a:schemeClr val="accent4">
                    <a:lumMod val="75000"/>
                  </a:schemeClr>
                </a:solidFill>
              </a:rPr>
              <a:t>Conclusion</a:t>
            </a:r>
          </a:p>
        </p:txBody>
      </p:sp>
      <p:sp>
        <p:nvSpPr>
          <p:cNvPr id="4" name="TextBox 3">
            <a:extLst>
              <a:ext uri="{FF2B5EF4-FFF2-40B4-BE49-F238E27FC236}">
                <a16:creationId xmlns:a16="http://schemas.microsoft.com/office/drawing/2014/main" id="{D5B29F18-D5B0-412D-86A5-75CFA68662BC}"/>
              </a:ext>
            </a:extLst>
          </p:cNvPr>
          <p:cNvSpPr txBox="1"/>
          <p:nvPr/>
        </p:nvSpPr>
        <p:spPr>
          <a:xfrm>
            <a:off x="1196804" y="2614862"/>
            <a:ext cx="4305637" cy="16903321"/>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BB9D5B47-CE27-B2FB-ACCF-FCB52C4E87E7}"/>
              </a:ext>
            </a:extLst>
          </p:cNvPr>
          <p:cNvSpPr>
            <a:spLocks noChangeArrowheads="1"/>
          </p:cNvSpPr>
          <p:nvPr/>
        </p:nvSpPr>
        <p:spPr bwMode="auto">
          <a:xfrm>
            <a:off x="464481" y="3461482"/>
            <a:ext cx="1126303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This analysis identified top-performing students, highlighted subject-wise improvements, and ranked schools across streams and years. By categorizing student performance into meaningful bands, we revealed strengths and areas for improvement in each school. The insights provided actionable recommendations for students and schools, helping School Buddy enhance its offerings and guide students toward informed academic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53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Shruti Kumari</a:t>
            </a:r>
          </a:p>
          <a:p>
            <a:r>
              <a:rPr lang="en-US" dirty="0"/>
              <a:t>9341609928</a:t>
            </a:r>
          </a:p>
          <a:p>
            <a:r>
              <a:rPr lang="en-US" dirty="0"/>
              <a:t>shrutikumari0146@gmail.com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665698"/>
            <a:ext cx="6583680" cy="3207344"/>
          </a:xfrm>
        </p:spPr>
        <p:txBody>
          <a:bodyPr>
            <a:normAutofit lnSpcReduction="10000"/>
          </a:bodyPr>
          <a:lstStyle/>
          <a:p>
            <a:r>
              <a:rPr lang="en-US" dirty="0"/>
              <a:t>Introduction</a:t>
            </a:r>
          </a:p>
          <a:p>
            <a:r>
              <a:rPr lang="en-US" dirty="0"/>
              <a:t>Data Preparation</a:t>
            </a:r>
          </a:p>
          <a:p>
            <a:r>
              <a:rPr lang="en-US" dirty="0"/>
              <a:t>Key Insights</a:t>
            </a:r>
          </a:p>
          <a:p>
            <a:r>
              <a:rPr lang="en-US" dirty="0"/>
              <a:t>Categorization</a:t>
            </a:r>
          </a:p>
          <a:p>
            <a:r>
              <a:rPr lang="en-US" dirty="0"/>
              <a:t>Yearly Analysis</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921766" y="371813"/>
            <a:ext cx="4596591" cy="1152187"/>
          </a:xfrm>
        </p:spPr>
        <p:txBody>
          <a:bodyPr/>
          <a:lstStyle/>
          <a:p>
            <a:r>
              <a:rPr lang="en-US" dirty="0"/>
              <a:t>Introduction</a:t>
            </a:r>
            <a:br>
              <a:rPr lang="en-US" dirty="0"/>
            </a:br>
            <a:endParaRPr lang="en-US" dirty="0"/>
          </a:p>
        </p:txBody>
      </p:sp>
      <p:sp>
        <p:nvSpPr>
          <p:cNvPr id="5" name="TextBox 4">
            <a:extLst>
              <a:ext uri="{FF2B5EF4-FFF2-40B4-BE49-F238E27FC236}">
                <a16:creationId xmlns:a16="http://schemas.microsoft.com/office/drawing/2014/main" id="{126253D2-A236-5B4E-CB2A-AA95D4C493CD}"/>
              </a:ext>
            </a:extLst>
          </p:cNvPr>
          <p:cNvSpPr txBox="1"/>
          <p:nvPr/>
        </p:nvSpPr>
        <p:spPr>
          <a:xfrm>
            <a:off x="813871" y="1305824"/>
            <a:ext cx="10335391" cy="4278094"/>
          </a:xfrm>
          <a:prstGeom prst="rect">
            <a:avLst/>
          </a:prstGeom>
          <a:noFill/>
        </p:spPr>
        <p:txBody>
          <a:bodyPr wrap="square" rtlCol="0">
            <a:spAutoFit/>
          </a:bodyPr>
          <a:lstStyle/>
          <a:p>
            <a:r>
              <a:rPr lang="en-IN" sz="2000" b="1" dirty="0">
                <a:solidFill>
                  <a:schemeClr val="accent4">
                    <a:lumMod val="75000"/>
                  </a:schemeClr>
                </a:solidFill>
              </a:rPr>
              <a:t>PROBLEM  STATEMENT</a:t>
            </a:r>
          </a:p>
          <a:p>
            <a:endParaRPr lang="en-IN" sz="2000" b="1" dirty="0"/>
          </a:p>
          <a:p>
            <a:r>
              <a:rPr lang="en-IN" sz="2000" b="1" dirty="0"/>
              <a:t>      </a:t>
            </a:r>
            <a:r>
              <a:rPr lang="en-IN" sz="2000" b="1" dirty="0">
                <a:solidFill>
                  <a:schemeClr val="accent3">
                    <a:lumMod val="50000"/>
                  </a:schemeClr>
                </a:solidFill>
              </a:rPr>
              <a:t>T</a:t>
            </a:r>
            <a:r>
              <a:rPr lang="en-US" sz="2000" dirty="0">
                <a:solidFill>
                  <a:schemeClr val="accent3">
                    <a:lumMod val="50000"/>
                  </a:schemeClr>
                </a:solidFill>
              </a:rPr>
              <a:t>o analyze students' academic performance across multiple schools and streams over three consecutive years (2019-2021) to identify top performers, trends, school rankings, and growth patterns, while providing insights into student categorization and school performance to aid in decision-making for students and School Buddy</a:t>
            </a:r>
          </a:p>
          <a:p>
            <a:endParaRPr lang="en-US" sz="2400" dirty="0">
              <a:solidFill>
                <a:schemeClr val="accent3">
                  <a:lumMod val="50000"/>
                </a:schemeClr>
              </a:solidFill>
            </a:endParaRPr>
          </a:p>
          <a:p>
            <a:r>
              <a:rPr lang="en-IN" sz="2400" dirty="0">
                <a:solidFill>
                  <a:schemeClr val="accent4">
                    <a:lumMod val="75000"/>
                  </a:schemeClr>
                </a:solidFill>
              </a:rPr>
              <a:t>Goals of the Analysis</a:t>
            </a:r>
          </a:p>
          <a:p>
            <a:endParaRPr lang="en-IN" sz="2400" dirty="0"/>
          </a:p>
          <a:p>
            <a:r>
              <a:rPr lang="en-US" sz="2000" dirty="0">
                <a:solidFill>
                  <a:schemeClr val="accent3">
                    <a:lumMod val="50000"/>
                  </a:schemeClr>
                </a:solidFill>
              </a:rPr>
              <a:t>The goal of this analysis is to evaluate student performance across schools and streams from 2019 to 2021 to identify top performers, improvement trends, and best-performing schools. It aims to provide insights into cumulative scores, stream-based rankings, and performance bands to help students make informed decisions and guide School Buddy in refining its services.</a:t>
            </a:r>
            <a:endParaRPr lang="en-IN" sz="2000" dirty="0">
              <a:solidFill>
                <a:schemeClr val="accent3">
                  <a:lumMod val="50000"/>
                </a:schemeClr>
              </a:solidFill>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53979" y="751723"/>
            <a:ext cx="6160168" cy="611104"/>
          </a:xfrm>
        </p:spPr>
        <p:txBody>
          <a:bodyPr/>
          <a:lstStyle/>
          <a:p>
            <a:r>
              <a:rPr lang="en-IN" dirty="0"/>
              <a:t>Data Preparation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53979" y="1803487"/>
            <a:ext cx="5259554" cy="2511839"/>
          </a:xfrm>
        </p:spPr>
        <p:txBody>
          <a:bodyPr>
            <a:normAutofit fontScale="92500" lnSpcReduction="20000"/>
          </a:bodyPr>
          <a:lstStyle/>
          <a:p>
            <a:r>
              <a:rPr lang="en-US" dirty="0"/>
              <a:t>The raw data was cleaned and transformed to ensure accuracy and consistency. This included handling missing values, standardizing formats, and calculating derived metrics like cumulative marks and year-over-year improvements. The data was then aggregated by schools, streams, and subjects for detailed analysis. keep it in bullet point</a:t>
            </a:r>
          </a:p>
        </p:txBody>
      </p:sp>
      <p:pic>
        <p:nvPicPr>
          <p:cNvPr id="12" name="Picture Placeholder 11">
            <a:extLst>
              <a:ext uri="{FF2B5EF4-FFF2-40B4-BE49-F238E27FC236}">
                <a16:creationId xmlns:a16="http://schemas.microsoft.com/office/drawing/2014/main" id="{8A84E6F1-33CE-64A6-4583-EB35679625B1}"/>
              </a:ext>
            </a:extLst>
          </p:cNvPr>
          <p:cNvPicPr>
            <a:picLocks noGrp="1" noChangeAspect="1"/>
          </p:cNvPicPr>
          <p:nvPr>
            <p:ph type="pic" sz="quarter" idx="11"/>
          </p:nvPr>
        </p:nvPicPr>
        <p:blipFill>
          <a:blip r:embed="rId3"/>
          <a:srcRect t="1438" b="1438"/>
          <a:stretch>
            <a:fillRect/>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5F1D-FDD8-062E-3320-A8C955116FA7}"/>
              </a:ext>
            </a:extLst>
          </p:cNvPr>
          <p:cNvSpPr>
            <a:spLocks noGrp="1"/>
          </p:cNvSpPr>
          <p:nvPr>
            <p:ph type="title"/>
          </p:nvPr>
        </p:nvSpPr>
        <p:spPr>
          <a:xfrm>
            <a:off x="0" y="50337"/>
            <a:ext cx="8726905" cy="1531357"/>
          </a:xfrm>
        </p:spPr>
        <p:txBody>
          <a:bodyPr/>
          <a:lstStyle/>
          <a:p>
            <a:r>
              <a:rPr lang="en-IN" dirty="0"/>
              <a:t>Datasets for all three years</a:t>
            </a:r>
          </a:p>
        </p:txBody>
      </p:sp>
      <p:sp>
        <p:nvSpPr>
          <p:cNvPr id="4" name="Slide Number Placeholder 3">
            <a:extLst>
              <a:ext uri="{FF2B5EF4-FFF2-40B4-BE49-F238E27FC236}">
                <a16:creationId xmlns:a16="http://schemas.microsoft.com/office/drawing/2014/main" id="{4B0DBDBA-A3BB-0FC3-C78C-B52525FCE1E3}"/>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10" name="Content Placeholder 9">
            <a:extLst>
              <a:ext uri="{FF2B5EF4-FFF2-40B4-BE49-F238E27FC236}">
                <a16:creationId xmlns:a16="http://schemas.microsoft.com/office/drawing/2014/main" id="{15409E33-1B2B-651A-5260-FD916ECDFCC5}"/>
              </a:ext>
            </a:extLst>
          </p:cNvPr>
          <p:cNvPicPr>
            <a:picLocks noGrp="1" noChangeAspect="1"/>
          </p:cNvPicPr>
          <p:nvPr>
            <p:ph idx="1"/>
          </p:nvPr>
        </p:nvPicPr>
        <p:blipFill>
          <a:blip r:embed="rId2"/>
          <a:stretch>
            <a:fillRect/>
          </a:stretch>
        </p:blipFill>
        <p:spPr>
          <a:xfrm>
            <a:off x="192506" y="1632646"/>
            <a:ext cx="7555831" cy="2999776"/>
          </a:xfrm>
        </p:spPr>
      </p:pic>
    </p:spTree>
    <p:extLst>
      <p:ext uri="{BB962C8B-B14F-4D97-AF65-F5344CB8AC3E}">
        <p14:creationId xmlns:p14="http://schemas.microsoft.com/office/powerpoint/2010/main" val="107353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673768"/>
            <a:ext cx="5731561" cy="1251285"/>
          </a:xfrm>
        </p:spPr>
        <p:txBody>
          <a:bodyPr/>
          <a:lstStyle/>
          <a:p>
            <a:r>
              <a:rPr lang="en-US" dirty="0"/>
              <a:t>Key Insights</a:t>
            </a:r>
            <a:br>
              <a:rPr lang="en-US" dirty="0"/>
            </a:b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518611" y="1680150"/>
            <a:ext cx="9392312" cy="4977323"/>
          </a:xfrm>
        </p:spPr>
        <p:txBody>
          <a:bodyPr>
            <a:normAutofit/>
          </a:bodyPr>
          <a:lstStyle/>
          <a:p>
            <a:r>
              <a:rPr lang="en-IN" sz="2000" b="1" dirty="0"/>
              <a:t>Top Performers Across Schools</a:t>
            </a:r>
          </a:p>
          <a:p>
            <a:endParaRPr lang="en-IN" sz="2000" b="1" dirty="0"/>
          </a:p>
          <a:p>
            <a:pPr marL="0" indent="0">
              <a:buNone/>
            </a:pPr>
            <a:endParaRPr lang="en-US" sz="2000"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5" name="Picture 4">
            <a:extLst>
              <a:ext uri="{FF2B5EF4-FFF2-40B4-BE49-F238E27FC236}">
                <a16:creationId xmlns:a16="http://schemas.microsoft.com/office/drawing/2014/main" id="{E83542DD-CCF9-AD35-ED14-F088CC9BE426}"/>
              </a:ext>
            </a:extLst>
          </p:cNvPr>
          <p:cNvPicPr>
            <a:picLocks noChangeAspect="1"/>
          </p:cNvPicPr>
          <p:nvPr/>
        </p:nvPicPr>
        <p:blipFill>
          <a:blip r:embed="rId3"/>
          <a:stretch>
            <a:fillRect/>
          </a:stretch>
        </p:blipFill>
        <p:spPr>
          <a:xfrm>
            <a:off x="2903621" y="2334513"/>
            <a:ext cx="9007303" cy="2442283"/>
          </a:xfrm>
          <a:prstGeom prst="rect">
            <a:avLst/>
          </a:prstGeom>
        </p:spPr>
      </p:pic>
      <p:sp>
        <p:nvSpPr>
          <p:cNvPr id="6" name="TextBox 5">
            <a:extLst>
              <a:ext uri="{FF2B5EF4-FFF2-40B4-BE49-F238E27FC236}">
                <a16:creationId xmlns:a16="http://schemas.microsoft.com/office/drawing/2014/main" id="{4A26781A-8A6F-6E06-3E54-DDB604D84DD7}"/>
              </a:ext>
            </a:extLst>
          </p:cNvPr>
          <p:cNvSpPr txBox="1"/>
          <p:nvPr/>
        </p:nvSpPr>
        <p:spPr>
          <a:xfrm>
            <a:off x="2711115" y="5070803"/>
            <a:ext cx="9007303" cy="923330"/>
          </a:xfrm>
          <a:prstGeom prst="rect">
            <a:avLst/>
          </a:prstGeom>
          <a:noFill/>
        </p:spPr>
        <p:txBody>
          <a:bodyPr wrap="square" rtlCol="0">
            <a:spAutoFit/>
          </a:bodyPr>
          <a:lstStyle/>
          <a:p>
            <a:r>
              <a:rPr lang="en-US" dirty="0">
                <a:solidFill>
                  <a:srgbClr val="202C8F"/>
                </a:solidFill>
              </a:rPr>
              <a:t>The conclusion is that </a:t>
            </a:r>
            <a:r>
              <a:rPr lang="en-US" b="1" dirty="0">
                <a:solidFill>
                  <a:srgbClr val="202C8F"/>
                </a:solidFill>
              </a:rPr>
              <a:t>School A has the highest total marks</a:t>
            </a:r>
            <a:r>
              <a:rPr lang="en-US" dirty="0">
                <a:solidFill>
                  <a:srgbClr val="202C8F"/>
                </a:solidFill>
              </a:rPr>
              <a:t> with 13372, followed by School B with 13591, and then School C with 13335. This suggests that School A has performed the best overall.</a:t>
            </a:r>
            <a:endParaRPr lang="en-IN" dirty="0">
              <a:solidFill>
                <a:srgbClr val="202C8F"/>
              </a:solidFill>
            </a:endParaRP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66FB-00E9-C1CD-6E57-B8E729A927F4}"/>
              </a:ext>
            </a:extLst>
          </p:cNvPr>
          <p:cNvSpPr>
            <a:spLocks noGrp="1"/>
          </p:cNvSpPr>
          <p:nvPr>
            <p:ph type="title"/>
          </p:nvPr>
        </p:nvSpPr>
        <p:spPr>
          <a:xfrm>
            <a:off x="3428482" y="497551"/>
            <a:ext cx="7748336" cy="1323475"/>
          </a:xfrm>
        </p:spPr>
        <p:txBody>
          <a:bodyPr/>
          <a:lstStyle/>
          <a:p>
            <a:r>
              <a:rPr lang="en-IN" dirty="0"/>
              <a:t>Rank Comparison and Trends</a:t>
            </a:r>
          </a:p>
        </p:txBody>
      </p:sp>
      <p:pic>
        <p:nvPicPr>
          <p:cNvPr id="6" name="Content Placeholder 5">
            <a:extLst>
              <a:ext uri="{FF2B5EF4-FFF2-40B4-BE49-F238E27FC236}">
                <a16:creationId xmlns:a16="http://schemas.microsoft.com/office/drawing/2014/main" id="{0B6060A8-FEF8-A6D1-3B2E-9B01F6D6F6FE}"/>
              </a:ext>
            </a:extLst>
          </p:cNvPr>
          <p:cNvPicPr>
            <a:picLocks noGrp="1" noChangeAspect="1"/>
          </p:cNvPicPr>
          <p:nvPr>
            <p:ph sz="half" idx="2"/>
          </p:nvPr>
        </p:nvPicPr>
        <p:blipFill>
          <a:blip r:embed="rId2"/>
          <a:stretch>
            <a:fillRect/>
          </a:stretch>
        </p:blipFill>
        <p:spPr>
          <a:xfrm>
            <a:off x="3571745" y="2277979"/>
            <a:ext cx="5048510" cy="1612369"/>
          </a:xfrm>
        </p:spPr>
      </p:pic>
      <p:sp>
        <p:nvSpPr>
          <p:cNvPr id="4" name="Slide Number Placeholder 3">
            <a:extLst>
              <a:ext uri="{FF2B5EF4-FFF2-40B4-BE49-F238E27FC236}">
                <a16:creationId xmlns:a16="http://schemas.microsoft.com/office/drawing/2014/main" id="{053531FB-47D5-514E-4D56-A1CB0B327509}"/>
              </a:ext>
            </a:extLst>
          </p:cNvPr>
          <p:cNvSpPr>
            <a:spLocks noGrp="1"/>
          </p:cNvSpPr>
          <p:nvPr>
            <p:ph type="sldNum" sz="quarter" idx="10"/>
          </p:nvPr>
        </p:nvSpPr>
        <p:spPr>
          <a:xfrm>
            <a:off x="10518858" y="497551"/>
            <a:ext cx="1067589" cy="471489"/>
          </a:xfrm>
        </p:spPr>
        <p:txBody>
          <a:bodyPr/>
          <a:lstStyle/>
          <a:p>
            <a:fld id="{48F63A3B-78C7-47BE-AE5E-E10140E04643}" type="slidenum">
              <a:rPr lang="en-US" smtClean="0"/>
              <a:pPr/>
              <a:t>7</a:t>
            </a:fld>
            <a:endParaRPr lang="en-US" dirty="0"/>
          </a:p>
        </p:txBody>
      </p:sp>
      <p:sp>
        <p:nvSpPr>
          <p:cNvPr id="7" name="TextBox 6">
            <a:extLst>
              <a:ext uri="{FF2B5EF4-FFF2-40B4-BE49-F238E27FC236}">
                <a16:creationId xmlns:a16="http://schemas.microsoft.com/office/drawing/2014/main" id="{E9BD6C78-79CF-DFE4-2A81-83D023FAF37A}"/>
              </a:ext>
            </a:extLst>
          </p:cNvPr>
          <p:cNvSpPr txBox="1"/>
          <p:nvPr/>
        </p:nvSpPr>
        <p:spPr>
          <a:xfrm>
            <a:off x="3647428" y="4244480"/>
            <a:ext cx="6304548" cy="1477328"/>
          </a:xfrm>
          <a:prstGeom prst="rect">
            <a:avLst/>
          </a:prstGeom>
          <a:noFill/>
        </p:spPr>
        <p:txBody>
          <a:bodyPr wrap="square" rtlCol="0">
            <a:spAutoFit/>
          </a:bodyPr>
          <a:lstStyle/>
          <a:p>
            <a:r>
              <a:rPr lang="en-US" dirty="0">
                <a:solidFill>
                  <a:srgbClr val="202C8F"/>
                </a:solidFill>
              </a:rPr>
              <a:t>The conclusion is that </a:t>
            </a:r>
            <a:r>
              <a:rPr lang="en-US" b="1" dirty="0">
                <a:solidFill>
                  <a:srgbClr val="202C8F"/>
                </a:solidFill>
              </a:rPr>
              <a:t>Student Roll 1012</a:t>
            </a:r>
            <a:r>
              <a:rPr lang="en-US" dirty="0">
                <a:solidFill>
                  <a:srgbClr val="202C8F"/>
                </a:solidFill>
              </a:rPr>
              <a:t> achieved </a:t>
            </a:r>
            <a:r>
              <a:rPr lang="en-US" b="1" dirty="0">
                <a:solidFill>
                  <a:srgbClr val="202C8F"/>
                </a:solidFill>
              </a:rPr>
              <a:t>Rank 31</a:t>
            </a:r>
            <a:r>
              <a:rPr lang="en-US" dirty="0">
                <a:solidFill>
                  <a:srgbClr val="202C8F"/>
                </a:solidFill>
              </a:rPr>
              <a:t> in the school rankings with a </a:t>
            </a:r>
            <a:r>
              <a:rPr lang="en-US" b="1" dirty="0">
                <a:solidFill>
                  <a:srgbClr val="202C8F"/>
                </a:solidFill>
              </a:rPr>
              <a:t>total of 705 marks</a:t>
            </a:r>
            <a:r>
              <a:rPr lang="en-US" dirty="0">
                <a:solidFill>
                  <a:srgbClr val="202C8F"/>
                </a:solidFill>
              </a:rPr>
              <a:t> in the year </a:t>
            </a:r>
            <a:r>
              <a:rPr lang="en-US" b="1" dirty="0">
                <a:solidFill>
                  <a:srgbClr val="202C8F"/>
                </a:solidFill>
              </a:rPr>
              <a:t>2020</a:t>
            </a:r>
            <a:r>
              <a:rPr lang="en-US" dirty="0">
                <a:solidFill>
                  <a:srgbClr val="202C8F"/>
                </a:solidFill>
              </a:rPr>
              <a:t>.</a:t>
            </a:r>
          </a:p>
          <a:p>
            <a:r>
              <a:rPr lang="en-US" dirty="0">
                <a:solidFill>
                  <a:srgbClr val="202C8F"/>
                </a:solidFill>
              </a:rPr>
              <a:t>This data likely represents the student's performance compared to other students across different schools.</a:t>
            </a:r>
          </a:p>
          <a:p>
            <a:endParaRPr lang="en-IN" dirty="0"/>
          </a:p>
        </p:txBody>
      </p:sp>
    </p:spTree>
    <p:extLst>
      <p:ext uri="{BB962C8B-B14F-4D97-AF65-F5344CB8AC3E}">
        <p14:creationId xmlns:p14="http://schemas.microsoft.com/office/powerpoint/2010/main" val="168920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B0B0-971A-8B78-ADC3-A4F95BFF2939}"/>
              </a:ext>
            </a:extLst>
          </p:cNvPr>
          <p:cNvSpPr>
            <a:spLocks noGrp="1"/>
          </p:cNvSpPr>
          <p:nvPr>
            <p:ph type="title"/>
          </p:nvPr>
        </p:nvSpPr>
        <p:spPr/>
        <p:txBody>
          <a:bodyPr/>
          <a:lstStyle/>
          <a:p>
            <a:r>
              <a:rPr lang="en-IN" dirty="0"/>
              <a:t>Subject-Wise Improvement Analysis</a:t>
            </a:r>
          </a:p>
        </p:txBody>
      </p:sp>
      <p:sp>
        <p:nvSpPr>
          <p:cNvPr id="3" name="Content Placeholder 2">
            <a:extLst>
              <a:ext uri="{FF2B5EF4-FFF2-40B4-BE49-F238E27FC236}">
                <a16:creationId xmlns:a16="http://schemas.microsoft.com/office/drawing/2014/main" id="{AC93FD2A-96E4-E48F-0A7A-85525D0A0791}"/>
              </a:ext>
            </a:extLst>
          </p:cNvPr>
          <p:cNvSpPr>
            <a:spLocks noGrp="1"/>
          </p:cNvSpPr>
          <p:nvPr>
            <p:ph sz="half" idx="2"/>
          </p:nvPr>
        </p:nvSpPr>
        <p:spPr>
          <a:xfrm>
            <a:off x="3284102" y="2254861"/>
            <a:ext cx="3196909" cy="3497698"/>
          </a:xfrm>
        </p:spPr>
        <p:txBody>
          <a:bodyPr>
            <a:normAutofit fontScale="70000" lnSpcReduction="20000"/>
          </a:bodyPr>
          <a:lstStyle/>
          <a:p>
            <a:pPr marL="0" indent="0">
              <a:buNone/>
            </a:pPr>
            <a:endParaRPr lang="en-IN" sz="2400" b="1" dirty="0"/>
          </a:p>
          <a:p>
            <a:r>
              <a:rPr lang="en-US" sz="2400" dirty="0"/>
              <a:t>The output shows that there is </a:t>
            </a:r>
            <a:r>
              <a:rPr lang="en-US" sz="2400" b="1" dirty="0"/>
              <a:t>no data available</a:t>
            </a:r>
            <a:r>
              <a:rPr lang="en-US" sz="2400" dirty="0"/>
              <a:t> for the highest improvement in any subject for the years 2019 and 2021.</a:t>
            </a:r>
          </a:p>
          <a:p>
            <a:r>
              <a:rPr lang="en-US" sz="2400" dirty="0"/>
              <a:t>The "Nan" values likely indicate that the data is missing or not applicable.</a:t>
            </a:r>
          </a:p>
          <a:p>
            <a:r>
              <a:rPr lang="en-US" sz="2400" dirty="0"/>
              <a:t>Therefore, it is </a:t>
            </a:r>
            <a:r>
              <a:rPr lang="en-US" sz="2400" b="1" dirty="0"/>
              <a:t>not possible to draw any conclusions about the highest improvement in any subject</a:t>
            </a:r>
            <a:r>
              <a:rPr lang="en-US" sz="2400" dirty="0"/>
              <a:t> based on this output.</a:t>
            </a:r>
          </a:p>
          <a:p>
            <a:endParaRPr lang="en-IN" sz="2400" b="1" dirty="0"/>
          </a:p>
          <a:p>
            <a:pPr marL="0" indent="0">
              <a:buNone/>
            </a:pPr>
            <a:endParaRPr lang="en-IN" sz="2400" b="1" dirty="0"/>
          </a:p>
        </p:txBody>
      </p:sp>
      <p:sp>
        <p:nvSpPr>
          <p:cNvPr id="4" name="Slide Number Placeholder 3">
            <a:extLst>
              <a:ext uri="{FF2B5EF4-FFF2-40B4-BE49-F238E27FC236}">
                <a16:creationId xmlns:a16="http://schemas.microsoft.com/office/drawing/2014/main" id="{AF13CAAC-A94F-EEFC-1632-C7637DB6B119}"/>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8" name="Picture 7">
            <a:extLst>
              <a:ext uri="{FF2B5EF4-FFF2-40B4-BE49-F238E27FC236}">
                <a16:creationId xmlns:a16="http://schemas.microsoft.com/office/drawing/2014/main" id="{E406891D-5F38-DB63-AA76-6780CC6C0EBE}"/>
              </a:ext>
            </a:extLst>
          </p:cNvPr>
          <p:cNvPicPr>
            <a:picLocks noChangeAspect="1"/>
          </p:cNvPicPr>
          <p:nvPr/>
        </p:nvPicPr>
        <p:blipFill>
          <a:blip r:embed="rId2"/>
          <a:stretch>
            <a:fillRect/>
          </a:stretch>
        </p:blipFill>
        <p:spPr>
          <a:xfrm>
            <a:off x="6991242" y="1786307"/>
            <a:ext cx="2922779" cy="4183743"/>
          </a:xfrm>
          <a:prstGeom prst="rect">
            <a:avLst/>
          </a:prstGeom>
        </p:spPr>
      </p:pic>
    </p:spTree>
    <p:extLst>
      <p:ext uri="{BB962C8B-B14F-4D97-AF65-F5344CB8AC3E}">
        <p14:creationId xmlns:p14="http://schemas.microsoft.com/office/powerpoint/2010/main" val="321137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2759-A718-43BD-C82D-75DC2460F786}"/>
              </a:ext>
            </a:extLst>
          </p:cNvPr>
          <p:cNvSpPr>
            <a:spLocks noGrp="1"/>
          </p:cNvSpPr>
          <p:nvPr>
            <p:ph type="title"/>
          </p:nvPr>
        </p:nvSpPr>
        <p:spPr/>
        <p:txBody>
          <a:bodyPr/>
          <a:lstStyle/>
          <a:p>
            <a:r>
              <a:rPr lang="en-IN" dirty="0"/>
              <a:t>Stream-Based Best Schools</a:t>
            </a:r>
          </a:p>
        </p:txBody>
      </p:sp>
      <p:pic>
        <p:nvPicPr>
          <p:cNvPr id="6" name="Content Placeholder 5">
            <a:extLst>
              <a:ext uri="{FF2B5EF4-FFF2-40B4-BE49-F238E27FC236}">
                <a16:creationId xmlns:a16="http://schemas.microsoft.com/office/drawing/2014/main" id="{05D94DF4-AF06-7D35-3250-05C87237DE17}"/>
              </a:ext>
            </a:extLst>
          </p:cNvPr>
          <p:cNvPicPr>
            <a:picLocks noGrp="1" noChangeAspect="1"/>
          </p:cNvPicPr>
          <p:nvPr>
            <p:ph sz="half" idx="2"/>
          </p:nvPr>
        </p:nvPicPr>
        <p:blipFill>
          <a:blip r:embed="rId2"/>
          <a:stretch>
            <a:fillRect/>
          </a:stretch>
        </p:blipFill>
        <p:spPr>
          <a:xfrm>
            <a:off x="7988968" y="3930691"/>
            <a:ext cx="3437058" cy="1218824"/>
          </a:xfrm>
        </p:spPr>
      </p:pic>
      <p:sp>
        <p:nvSpPr>
          <p:cNvPr id="4" name="Slide Number Placeholder 3">
            <a:extLst>
              <a:ext uri="{FF2B5EF4-FFF2-40B4-BE49-F238E27FC236}">
                <a16:creationId xmlns:a16="http://schemas.microsoft.com/office/drawing/2014/main" id="{DAE70E26-6DEA-5180-CE8E-C9712D489BB7}"/>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7" name="TextBox 6">
            <a:extLst>
              <a:ext uri="{FF2B5EF4-FFF2-40B4-BE49-F238E27FC236}">
                <a16:creationId xmlns:a16="http://schemas.microsoft.com/office/drawing/2014/main" id="{BA50F363-064B-A8DE-75B9-8510D99621E5}"/>
              </a:ext>
            </a:extLst>
          </p:cNvPr>
          <p:cNvSpPr txBox="1"/>
          <p:nvPr/>
        </p:nvSpPr>
        <p:spPr>
          <a:xfrm>
            <a:off x="3460565" y="2727158"/>
            <a:ext cx="3918803" cy="923330"/>
          </a:xfrm>
          <a:prstGeom prst="rect">
            <a:avLst/>
          </a:prstGeom>
          <a:noFill/>
        </p:spPr>
        <p:txBody>
          <a:bodyPr wrap="square" rtlCol="0">
            <a:spAutoFit/>
          </a:bodyPr>
          <a:lstStyle/>
          <a:p>
            <a:r>
              <a:rPr lang="en-US" dirty="0">
                <a:solidFill>
                  <a:srgbClr val="202C8F"/>
                </a:solidFill>
              </a:rPr>
              <a:t>The conclusion is that </a:t>
            </a:r>
            <a:r>
              <a:rPr lang="en-US" b="1" dirty="0">
                <a:solidFill>
                  <a:srgbClr val="202C8F"/>
                </a:solidFill>
              </a:rPr>
              <a:t>School C is the best school for all three streams: Arts, Science, and Commerce.</a:t>
            </a:r>
            <a:endParaRPr lang="en-IN" dirty="0">
              <a:solidFill>
                <a:srgbClr val="202C8F"/>
              </a:solidFill>
            </a:endParaRPr>
          </a:p>
        </p:txBody>
      </p:sp>
    </p:spTree>
    <p:extLst>
      <p:ext uri="{BB962C8B-B14F-4D97-AF65-F5344CB8AC3E}">
        <p14:creationId xmlns:p14="http://schemas.microsoft.com/office/powerpoint/2010/main" val="232191601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{3662BC7E-45E6-41F3-8E46-5884E8C54187}tf78438558_win32</Template>
  <TotalTime>235</TotalTime>
  <Words>836</Words>
  <Application>Microsoft Office PowerPoint</Application>
  <PresentationFormat>Widescreen</PresentationFormat>
  <Paragraphs>71</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Roboto</vt:lpstr>
      <vt:lpstr>Sabon Next LT</vt:lpstr>
      <vt:lpstr>Times New Roman</vt:lpstr>
      <vt:lpstr>Custom</vt:lpstr>
      <vt:lpstr>School Analysis Presentation</vt:lpstr>
      <vt:lpstr>agenda</vt:lpstr>
      <vt:lpstr>Introduction </vt:lpstr>
      <vt:lpstr>Data Preparation</vt:lpstr>
      <vt:lpstr>Datasets for all three years</vt:lpstr>
      <vt:lpstr>Key Insights </vt:lpstr>
      <vt:lpstr>Rank Comparison and Trends</vt:lpstr>
      <vt:lpstr>Subject-Wise Improvement Analysis</vt:lpstr>
      <vt:lpstr>Stream-Based Best Schools</vt:lpstr>
      <vt:lpstr>Categorization </vt:lpstr>
      <vt:lpstr>Best Schools for 2019, 2020, and 2021</vt:lpstr>
      <vt:lpstr>Fastest-Growing Schools (Overall and Streamwise)</vt:lpstr>
      <vt:lpstr>We perform some visualization for better understanding.</vt:lpstr>
      <vt:lpstr>Bar chart</vt:lpstr>
      <vt:lpstr>Scatter plot</vt:lpstr>
      <vt:lpstr>Box plot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SHRUTI KUMARI</dc:creator>
  <cp:lastModifiedBy>SHRUTI KUMARI</cp:lastModifiedBy>
  <cp:revision>2</cp:revision>
  <dcterms:created xsi:type="dcterms:W3CDTF">2025-01-27T11:56:39Z</dcterms:created>
  <dcterms:modified xsi:type="dcterms:W3CDTF">2025-01-27T15:52:11Z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