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DAF6-094A-4B49-A44B-240A4215B4D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03A042F-672C-4BB2-8F0A-75A9D2C27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DAF6-094A-4B49-A44B-240A4215B4D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3A042F-672C-4BB2-8F0A-75A9D2C27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4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DAF6-094A-4B49-A44B-240A4215B4D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3A042F-672C-4BB2-8F0A-75A9D2C270D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1596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DAF6-094A-4B49-A44B-240A4215B4D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3A042F-672C-4BB2-8F0A-75A9D2C27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63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DAF6-094A-4B49-A44B-240A4215B4D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3A042F-672C-4BB2-8F0A-75A9D2C270D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7264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DAF6-094A-4B49-A44B-240A4215B4D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3A042F-672C-4BB2-8F0A-75A9D2C27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57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DAF6-094A-4B49-A44B-240A4215B4D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042F-672C-4BB2-8F0A-75A9D2C27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35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DAF6-094A-4B49-A44B-240A4215B4D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042F-672C-4BB2-8F0A-75A9D2C27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5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DAF6-094A-4B49-A44B-240A4215B4D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042F-672C-4BB2-8F0A-75A9D2C27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6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DAF6-094A-4B49-A44B-240A4215B4D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3A042F-672C-4BB2-8F0A-75A9D2C27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1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DAF6-094A-4B49-A44B-240A4215B4D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3A042F-672C-4BB2-8F0A-75A9D2C27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8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DAF6-094A-4B49-A44B-240A4215B4D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3A042F-672C-4BB2-8F0A-75A9D2C27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8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DAF6-094A-4B49-A44B-240A4215B4D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042F-672C-4BB2-8F0A-75A9D2C27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9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DAF6-094A-4B49-A44B-240A4215B4D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042F-672C-4BB2-8F0A-75A9D2C27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3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DAF6-094A-4B49-A44B-240A4215B4D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042F-672C-4BB2-8F0A-75A9D2C27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0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DAF6-094A-4B49-A44B-240A4215B4D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3A042F-672C-4BB2-8F0A-75A9D2C27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3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DDAF6-094A-4B49-A44B-240A4215B4DA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03A042F-672C-4BB2-8F0A-75A9D2C27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2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Descriptive Statistics: Tabular and Graphical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Data vs. Quantitative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Categorical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labels or names used to identify categories of like items.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Example: male and female; high school or college; etc.</a:t>
            </a:r>
            <a:endParaRPr lang="en-US" sz="2200" dirty="0" smtClean="0"/>
          </a:p>
          <a:p>
            <a:r>
              <a:rPr lang="en-US" sz="2400" dirty="0" smtClean="0"/>
              <a:t>Quantitative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numerical values that indicate how many or how much.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Example: years of education; GDP; etc.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499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Categorical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91806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Frequency </a:t>
            </a:r>
            <a:r>
              <a:rPr lang="en-US" sz="2400" dirty="0" smtClean="0"/>
              <a:t>distribution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A tabular summary of data showing the number (frequency) of observations in each of several non-overlapping categories or classes.</a:t>
            </a:r>
            <a:endParaRPr lang="en-US" sz="2200" dirty="0" smtClean="0"/>
          </a:p>
          <a:p>
            <a:r>
              <a:rPr lang="en-US" sz="2400" dirty="0" smtClean="0"/>
              <a:t>Relative frequency </a:t>
            </a:r>
            <a:r>
              <a:rPr lang="en-US" sz="2400" dirty="0" smtClean="0"/>
              <a:t>(for a data set with n observations)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= frequency of the class/n</a:t>
            </a:r>
            <a:endParaRPr lang="en-US" sz="2200" dirty="0"/>
          </a:p>
          <a:p>
            <a:r>
              <a:rPr lang="en-US" sz="2400" dirty="0" smtClean="0"/>
              <a:t>Relative or </a:t>
            </a:r>
            <a:r>
              <a:rPr lang="en-US" sz="2400" dirty="0" smtClean="0"/>
              <a:t>percent frequency distributions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A tabular summary of relative (percent) frequency for each class.</a:t>
            </a:r>
            <a:endParaRPr lang="en-US" sz="2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2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Categorical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Bar Chart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A graphical display for depicting categorical data summarized in a frequency, relative or percent frequency distribution.</a:t>
            </a:r>
            <a:endParaRPr lang="en-US" sz="2200" dirty="0" smtClean="0"/>
          </a:p>
          <a:p>
            <a:r>
              <a:rPr lang="en-US" sz="2400" dirty="0" smtClean="0"/>
              <a:t>Pie Chart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A graphical device for presenting data summaries based on subdivision of a circle into sectors that correspond to the relative frequency for each class.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92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Quantitative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Frequency distribution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Number of classes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Width of the classes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Lower and Upper Class limits</a:t>
            </a:r>
          </a:p>
          <a:p>
            <a:r>
              <a:rPr lang="en-US" sz="2400" dirty="0" smtClean="0"/>
              <a:t>Relative/Percent Frequency Distribution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2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Quantitative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Dot plot</a:t>
            </a:r>
          </a:p>
          <a:p>
            <a:r>
              <a:rPr lang="en-US" sz="2400" dirty="0" smtClean="0"/>
              <a:t>Histogram</a:t>
            </a:r>
          </a:p>
          <a:p>
            <a:r>
              <a:rPr lang="en-US" sz="2400" dirty="0" smtClean="0"/>
              <a:t>Cumulative distributions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Cumulative frequency distribution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Cumulative relative/percent frequency distribution</a:t>
            </a:r>
            <a:endParaRPr lang="en-US" sz="2200" dirty="0" smtClean="0"/>
          </a:p>
          <a:p>
            <a:r>
              <a:rPr lang="en-US" sz="2400" dirty="0" smtClean="0"/>
              <a:t>Stem-and-leaf display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Data for Two Variables Using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Crosstabulation</a:t>
            </a:r>
            <a:endParaRPr lang="en-US" sz="2400" dirty="0" smtClean="0"/>
          </a:p>
          <a:p>
            <a:r>
              <a:rPr lang="en-US" sz="2400" dirty="0" err="1" smtClean="0"/>
              <a:t>Simpon’s</a:t>
            </a:r>
            <a:r>
              <a:rPr lang="en-US" sz="2400" dirty="0" smtClean="0"/>
              <a:t> paradox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431991"/>
              </p:ext>
            </p:extLst>
          </p:nvPr>
        </p:nvGraphicFramePr>
        <p:xfrm>
          <a:off x="2589212" y="350443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Verdict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Judge Luckett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Judge Kendall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Upheld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129 (86%)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 (88%)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Reversed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 (14%)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(12%)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 (100%)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 (100%)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Simpson’s Paradox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245403"/>
              </p:ext>
            </p:extLst>
          </p:nvPr>
        </p:nvGraphicFramePr>
        <p:xfrm>
          <a:off x="2589212" y="214945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Verdict Luckett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Common Pleas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Municipal Court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Upheld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 (91%)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(85%)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Reversed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(9%)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 (15%)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(100%)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118 (100%)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350180"/>
              </p:ext>
            </p:extLst>
          </p:nvPr>
        </p:nvGraphicFramePr>
        <p:xfrm>
          <a:off x="2589212" y="441052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Verdict Kendall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Common Pleas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Municipal Court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Upheld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(90%)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(80%)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Reversed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(10%)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(20%)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(100%)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 (100%)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Data for Two Variables Using </a:t>
            </a:r>
            <a:r>
              <a:rPr lang="en-US" dirty="0" smtClean="0"/>
              <a:t>Graphical Displays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Scatter Diagram and </a:t>
            </a:r>
            <a:r>
              <a:rPr lang="en-US" sz="2400" dirty="0" err="1" smtClean="0"/>
              <a:t>Trendline</a:t>
            </a:r>
            <a:endParaRPr lang="en-US" sz="2400" dirty="0" smtClean="0"/>
          </a:p>
          <a:p>
            <a:r>
              <a:rPr lang="en-US" sz="2400" dirty="0" smtClean="0"/>
              <a:t>Side-by-Side and Stacked Bar Charts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465</TotalTime>
  <Words>354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Wisp</vt:lpstr>
      <vt:lpstr>Descriptive Statistics: Tabular and Graphical Presentations</vt:lpstr>
      <vt:lpstr>Categorical Data vs. Quantitative Data</vt:lpstr>
      <vt:lpstr>Summarizing Categorical Data</vt:lpstr>
      <vt:lpstr>Summarizing Categorical Data</vt:lpstr>
      <vt:lpstr>Summarizing Quantitative Data</vt:lpstr>
      <vt:lpstr>Summarizing Quantitative Data</vt:lpstr>
      <vt:lpstr>Summarizing Data for Two Variables Using Tables</vt:lpstr>
      <vt:lpstr>Simpson’s Paradox (Cont’d)</vt:lpstr>
      <vt:lpstr>Summarizing Data for Two Variables Using Graphical Displays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Chongqi Wu</dc:creator>
  <cp:lastModifiedBy>Chongqi Wu</cp:lastModifiedBy>
  <cp:revision>26</cp:revision>
  <dcterms:created xsi:type="dcterms:W3CDTF">2016-08-23T17:16:42Z</dcterms:created>
  <dcterms:modified xsi:type="dcterms:W3CDTF">2017-03-28T18:39:56Z</dcterms:modified>
</cp:coreProperties>
</file>