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60" r:id="rId5"/>
    <p:sldId id="262" r:id="rId6"/>
    <p:sldId id="267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DAF6-094A-4B49-A44B-240A4215B4D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03A042F-672C-4BB2-8F0A-75A9D2C27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DAF6-094A-4B49-A44B-240A4215B4D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3A042F-672C-4BB2-8F0A-75A9D2C27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4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DAF6-094A-4B49-A44B-240A4215B4D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3A042F-672C-4BB2-8F0A-75A9D2C270D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1596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DAF6-094A-4B49-A44B-240A4215B4D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3A042F-672C-4BB2-8F0A-75A9D2C27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63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DAF6-094A-4B49-A44B-240A4215B4D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3A042F-672C-4BB2-8F0A-75A9D2C270D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7264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DAF6-094A-4B49-A44B-240A4215B4D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3A042F-672C-4BB2-8F0A-75A9D2C27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57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DAF6-094A-4B49-A44B-240A4215B4D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042F-672C-4BB2-8F0A-75A9D2C27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35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DAF6-094A-4B49-A44B-240A4215B4D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042F-672C-4BB2-8F0A-75A9D2C27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5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DAF6-094A-4B49-A44B-240A4215B4D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042F-672C-4BB2-8F0A-75A9D2C27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6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DAF6-094A-4B49-A44B-240A4215B4D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3A042F-672C-4BB2-8F0A-75A9D2C27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1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DAF6-094A-4B49-A44B-240A4215B4D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3A042F-672C-4BB2-8F0A-75A9D2C27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8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DAF6-094A-4B49-A44B-240A4215B4D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3A042F-672C-4BB2-8F0A-75A9D2C27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8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DAF6-094A-4B49-A44B-240A4215B4D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042F-672C-4BB2-8F0A-75A9D2C27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9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DAF6-094A-4B49-A44B-240A4215B4D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042F-672C-4BB2-8F0A-75A9D2C27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36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DAF6-094A-4B49-A44B-240A4215B4D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042F-672C-4BB2-8F0A-75A9D2C27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0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DAF6-094A-4B49-A44B-240A4215B4D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3A042F-672C-4BB2-8F0A-75A9D2C27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3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DDAF6-094A-4B49-A44B-240A4215B4D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03A042F-672C-4BB2-8F0A-75A9D2C27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2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Descriptive Statistics: Numerical Measures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5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Sample statistics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Numerical measures computed for data from a sample</a:t>
            </a:r>
          </a:p>
          <a:p>
            <a:r>
              <a:rPr lang="en-US" sz="2400" dirty="0" smtClean="0"/>
              <a:t>Population parameters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/>
              <a:t>Numerical measures computed for data from a </a:t>
            </a:r>
            <a:r>
              <a:rPr lang="en-US" sz="2200" dirty="0" smtClean="0"/>
              <a:t>population</a:t>
            </a:r>
          </a:p>
          <a:p>
            <a:r>
              <a:rPr lang="en-US" sz="2400" dirty="0" smtClean="0"/>
              <a:t>Point estimator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A sample statistics in statistical inference.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6216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Mean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Mean (average)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Weighted mean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Geometric mean</a:t>
            </a:r>
          </a:p>
          <a:p>
            <a:r>
              <a:rPr lang="en-US" sz="2400" dirty="0" smtClean="0"/>
              <a:t>Median</a:t>
            </a:r>
          </a:p>
          <a:p>
            <a:r>
              <a:rPr lang="en-US" sz="2400" dirty="0" smtClean="0"/>
              <a:t>Mode (</a:t>
            </a:r>
            <a:r>
              <a:rPr lang="en-US" sz="2400" dirty="0" err="1" smtClean="0"/>
              <a:t>unimodal</a:t>
            </a:r>
            <a:r>
              <a:rPr lang="en-US" sz="2400" dirty="0" smtClean="0"/>
              <a:t>, bi-modal, multi-modal)</a:t>
            </a:r>
          </a:p>
          <a:p>
            <a:r>
              <a:rPr lang="en-US" sz="2400" dirty="0" smtClean="0"/>
              <a:t>Percentiles</a:t>
            </a:r>
          </a:p>
          <a:p>
            <a:r>
              <a:rPr lang="en-US" sz="2400" dirty="0" smtClean="0"/>
              <a:t>Quartiles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792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Variability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Range</a:t>
                </a:r>
              </a:p>
              <a:p>
                <a:r>
                  <a:rPr lang="en-US" sz="2400" dirty="0" smtClean="0"/>
                  <a:t>IQR (Inter-Quartile Range)</a:t>
                </a:r>
              </a:p>
              <a:p>
                <a:r>
                  <a:rPr lang="en-US" sz="2400" dirty="0" smtClean="0"/>
                  <a:t>Variance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200" dirty="0" smtClean="0"/>
                  <a:t>population variance: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200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200" dirty="0" smtClean="0"/>
                  <a:t>sample variance: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sz="2200" dirty="0" smtClean="0"/>
              </a:p>
              <a:p>
                <a:r>
                  <a:rPr lang="en-US" sz="2400" dirty="0" smtClean="0"/>
                  <a:t>Standard Deviation</a:t>
                </a:r>
              </a:p>
              <a:p>
                <a:r>
                  <a:rPr lang="en-US" sz="2400" dirty="0" smtClean="0"/>
                  <a:t>Coefficient of Variation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8" t="-1290" b="-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6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Measures of Distribution Shape, Relative Location, and Detecting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Skewness</a:t>
            </a:r>
            <a:r>
              <a:rPr lang="en-US" sz="2400" dirty="0" smtClean="0"/>
              <a:t>*</a:t>
            </a:r>
          </a:p>
          <a:p>
            <a:r>
              <a:rPr lang="en-US" sz="2400" dirty="0" smtClean="0"/>
              <a:t>Z-score/z-value</a:t>
            </a:r>
          </a:p>
          <a:p>
            <a:r>
              <a:rPr lang="en-US" sz="2400" dirty="0" err="1" smtClean="0"/>
              <a:t>Chebyshev’s</a:t>
            </a:r>
            <a:r>
              <a:rPr lang="en-US" sz="2400" dirty="0" smtClean="0"/>
              <a:t> Theorem</a:t>
            </a:r>
          </a:p>
          <a:p>
            <a:r>
              <a:rPr lang="en-US" sz="2400" dirty="0" smtClean="0"/>
              <a:t>Empirical Rule</a:t>
            </a:r>
          </a:p>
          <a:p>
            <a:r>
              <a:rPr lang="en-US" sz="2400" dirty="0" smtClean="0"/>
              <a:t>Detecting Outliers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Beyond 3-sigma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1.5 IQR below Q1 or 1.5 IQR above Q3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6760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Five-Number Summaries and Box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679" y="2133600"/>
            <a:ext cx="8915400" cy="3777622"/>
          </a:xfrm>
        </p:spPr>
        <p:txBody>
          <a:bodyPr/>
          <a:lstStyle/>
          <a:p>
            <a:r>
              <a:rPr lang="en-US" sz="2400" dirty="0" smtClean="0"/>
              <a:t>Smallest value</a:t>
            </a:r>
            <a:endParaRPr lang="en-US" sz="2400" dirty="0" smtClean="0"/>
          </a:p>
          <a:p>
            <a:r>
              <a:rPr lang="en-US" sz="2400" dirty="0" smtClean="0"/>
              <a:t>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quartile (Q1)</a:t>
            </a:r>
            <a:endParaRPr lang="en-US" sz="2400" dirty="0" smtClean="0"/>
          </a:p>
          <a:p>
            <a:r>
              <a:rPr lang="en-US" sz="2400" dirty="0" smtClean="0"/>
              <a:t>Median (Q2)</a:t>
            </a:r>
            <a:endParaRPr lang="en-US" sz="2400" dirty="0" smtClean="0"/>
          </a:p>
          <a:p>
            <a:r>
              <a:rPr lang="en-US" sz="2400" dirty="0" smtClean="0"/>
              <a:t>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quartile (Q3)</a:t>
            </a:r>
            <a:endParaRPr lang="en-US" sz="2400" dirty="0" smtClean="0"/>
          </a:p>
          <a:p>
            <a:r>
              <a:rPr lang="en-US" sz="2400" dirty="0" smtClean="0"/>
              <a:t>Largest value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246" y="1905000"/>
            <a:ext cx="7290203" cy="334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3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Association Between Two Variables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Covariance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200" dirty="0" smtClean="0"/>
                  <a:t>Population: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200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200" dirty="0" smtClean="0"/>
                  <a:t>Sample: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sz="2200" dirty="0" smtClean="0"/>
              </a:p>
              <a:p>
                <a:r>
                  <a:rPr lang="en-US" sz="2400" dirty="0" smtClean="0"/>
                  <a:t>Pearson Correlation coefficient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200" dirty="0"/>
                  <a:t>Population: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endParaRPr lang="en-US" sz="2200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200" dirty="0" smtClean="0"/>
                  <a:t>Sample: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8" t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2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2018</TotalTime>
  <Words>136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Cambria Math</vt:lpstr>
      <vt:lpstr>Century Gothic</vt:lpstr>
      <vt:lpstr>Wingdings</vt:lpstr>
      <vt:lpstr>Wingdings 3</vt:lpstr>
      <vt:lpstr>Wisp</vt:lpstr>
      <vt:lpstr>Descriptive Statistics: Numerical Measures</vt:lpstr>
      <vt:lpstr>Some Key Concepts</vt:lpstr>
      <vt:lpstr>Measures of Location</vt:lpstr>
      <vt:lpstr>Measures of Variability</vt:lpstr>
      <vt:lpstr>Measures of Distribution Shape, Relative Location, and Detecting Outliers</vt:lpstr>
      <vt:lpstr>Five-Number Summaries and Box Plots</vt:lpstr>
      <vt:lpstr>Measures of Association Between Two Variables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Chongqi Wu</dc:creator>
  <cp:lastModifiedBy>Chongqi Wu</cp:lastModifiedBy>
  <cp:revision>23</cp:revision>
  <dcterms:created xsi:type="dcterms:W3CDTF">2016-08-23T17:16:42Z</dcterms:created>
  <dcterms:modified xsi:type="dcterms:W3CDTF">2017-03-30T23:24:36Z</dcterms:modified>
</cp:coreProperties>
</file>