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90C712-82C8-4926-B28A-EBABE5EB6B14}">
  <a:tblStyle styleId="{9190C712-82C8-4926-B28A-EBABE5EB6B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d3eb81357_0_44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d3eb81357_0_44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0"/>
            <a:ext cx="18288000" cy="6724650"/>
          </a:xfrm>
          <a:custGeom>
            <a:rect b="b" l="l" r="r" t="t"/>
            <a:pathLst>
              <a:path extrusionOk="0" h="6724650" w="18288000">
                <a:moveTo>
                  <a:pt x="18287998" y="6724649"/>
                </a:moveTo>
                <a:lnTo>
                  <a:pt x="0" y="6724649"/>
                </a:lnTo>
                <a:lnTo>
                  <a:pt x="0" y="0"/>
                </a:lnTo>
                <a:lnTo>
                  <a:pt x="18287998" y="0"/>
                </a:lnTo>
                <a:lnTo>
                  <a:pt x="18287998" y="672464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p:nvPr/>
        </p:nvSpPr>
        <p:spPr>
          <a:xfrm>
            <a:off x="1601917" y="7001686"/>
            <a:ext cx="6817995" cy="1202055"/>
          </a:xfrm>
          <a:custGeom>
            <a:rect b="b" l="l" r="r" t="t"/>
            <a:pathLst>
              <a:path extrusionOk="0" h="1202054" w="6817995">
                <a:moveTo>
                  <a:pt x="6113801" y="1201991"/>
                </a:moveTo>
                <a:lnTo>
                  <a:pt x="704277" y="1201991"/>
                </a:lnTo>
                <a:lnTo>
                  <a:pt x="651679" y="1200342"/>
                </a:lnTo>
                <a:lnTo>
                  <a:pt x="600133" y="1195474"/>
                </a:lnTo>
                <a:lnTo>
                  <a:pt x="549780" y="1187503"/>
                </a:lnTo>
                <a:lnTo>
                  <a:pt x="500755" y="1176545"/>
                </a:lnTo>
                <a:lnTo>
                  <a:pt x="453194" y="1162718"/>
                </a:lnTo>
                <a:lnTo>
                  <a:pt x="407231" y="1146137"/>
                </a:lnTo>
                <a:lnTo>
                  <a:pt x="363004" y="1126921"/>
                </a:lnTo>
                <a:lnTo>
                  <a:pt x="320647" y="1105185"/>
                </a:lnTo>
                <a:lnTo>
                  <a:pt x="280296" y="1081046"/>
                </a:lnTo>
                <a:lnTo>
                  <a:pt x="242087" y="1054621"/>
                </a:lnTo>
                <a:lnTo>
                  <a:pt x="206155" y="1026026"/>
                </a:lnTo>
                <a:lnTo>
                  <a:pt x="172637" y="995378"/>
                </a:lnTo>
                <a:lnTo>
                  <a:pt x="141666" y="962795"/>
                </a:lnTo>
                <a:lnTo>
                  <a:pt x="113381" y="928392"/>
                </a:lnTo>
                <a:lnTo>
                  <a:pt x="87914" y="892286"/>
                </a:lnTo>
                <a:lnTo>
                  <a:pt x="65404" y="854593"/>
                </a:lnTo>
                <a:lnTo>
                  <a:pt x="45984" y="815432"/>
                </a:lnTo>
                <a:lnTo>
                  <a:pt x="29791" y="774917"/>
                </a:lnTo>
                <a:lnTo>
                  <a:pt x="16961" y="733167"/>
                </a:lnTo>
                <a:lnTo>
                  <a:pt x="7628" y="690297"/>
                </a:lnTo>
                <a:lnTo>
                  <a:pt x="1929" y="646425"/>
                </a:lnTo>
                <a:lnTo>
                  <a:pt x="0" y="601666"/>
                </a:lnTo>
                <a:lnTo>
                  <a:pt x="1929" y="556728"/>
                </a:lnTo>
                <a:lnTo>
                  <a:pt x="7628" y="512693"/>
                </a:lnTo>
                <a:lnTo>
                  <a:pt x="16961" y="469676"/>
                </a:lnTo>
                <a:lnTo>
                  <a:pt x="29791" y="427794"/>
                </a:lnTo>
                <a:lnTo>
                  <a:pt x="45984" y="387162"/>
                </a:lnTo>
                <a:lnTo>
                  <a:pt x="65404" y="347897"/>
                </a:lnTo>
                <a:lnTo>
                  <a:pt x="87914" y="310113"/>
                </a:lnTo>
                <a:lnTo>
                  <a:pt x="113381" y="273928"/>
                </a:lnTo>
                <a:lnTo>
                  <a:pt x="141666" y="239456"/>
                </a:lnTo>
                <a:lnTo>
                  <a:pt x="172637" y="206814"/>
                </a:lnTo>
                <a:lnTo>
                  <a:pt x="206155" y="176118"/>
                </a:lnTo>
                <a:lnTo>
                  <a:pt x="242087" y="147483"/>
                </a:lnTo>
                <a:lnTo>
                  <a:pt x="280296" y="121025"/>
                </a:lnTo>
                <a:lnTo>
                  <a:pt x="320647" y="96861"/>
                </a:lnTo>
                <a:lnTo>
                  <a:pt x="363004" y="75105"/>
                </a:lnTo>
                <a:lnTo>
                  <a:pt x="407231" y="55874"/>
                </a:lnTo>
                <a:lnTo>
                  <a:pt x="453194" y="39284"/>
                </a:lnTo>
                <a:lnTo>
                  <a:pt x="500755" y="25451"/>
                </a:lnTo>
                <a:lnTo>
                  <a:pt x="549780" y="14490"/>
                </a:lnTo>
                <a:lnTo>
                  <a:pt x="600133" y="6517"/>
                </a:lnTo>
                <a:lnTo>
                  <a:pt x="651679" y="1648"/>
                </a:lnTo>
                <a:lnTo>
                  <a:pt x="704281" y="0"/>
                </a:lnTo>
                <a:lnTo>
                  <a:pt x="6113797" y="0"/>
                </a:lnTo>
                <a:lnTo>
                  <a:pt x="6166399" y="1648"/>
                </a:lnTo>
                <a:lnTo>
                  <a:pt x="6217945" y="6517"/>
                </a:lnTo>
                <a:lnTo>
                  <a:pt x="6268298" y="14490"/>
                </a:lnTo>
                <a:lnTo>
                  <a:pt x="6317323" y="25451"/>
                </a:lnTo>
                <a:lnTo>
                  <a:pt x="6364884" y="39284"/>
                </a:lnTo>
                <a:lnTo>
                  <a:pt x="6410846" y="55874"/>
                </a:lnTo>
                <a:lnTo>
                  <a:pt x="6455074" y="75105"/>
                </a:lnTo>
                <a:lnTo>
                  <a:pt x="6497431" y="96861"/>
                </a:lnTo>
                <a:lnTo>
                  <a:pt x="6537782" y="121025"/>
                </a:lnTo>
                <a:lnTo>
                  <a:pt x="6575991" y="147483"/>
                </a:lnTo>
                <a:lnTo>
                  <a:pt x="6611922" y="176118"/>
                </a:lnTo>
                <a:lnTo>
                  <a:pt x="6645441" y="206814"/>
                </a:lnTo>
                <a:lnTo>
                  <a:pt x="6676411" y="239456"/>
                </a:lnTo>
                <a:lnTo>
                  <a:pt x="6704697" y="273928"/>
                </a:lnTo>
                <a:lnTo>
                  <a:pt x="6730163" y="310113"/>
                </a:lnTo>
                <a:lnTo>
                  <a:pt x="6752674" y="347897"/>
                </a:lnTo>
                <a:lnTo>
                  <a:pt x="6772094" y="387162"/>
                </a:lnTo>
                <a:lnTo>
                  <a:pt x="6788286" y="427794"/>
                </a:lnTo>
                <a:lnTo>
                  <a:pt x="6801117" y="469676"/>
                </a:lnTo>
                <a:lnTo>
                  <a:pt x="6810450" y="512693"/>
                </a:lnTo>
                <a:lnTo>
                  <a:pt x="6816149" y="556728"/>
                </a:lnTo>
                <a:lnTo>
                  <a:pt x="6817546" y="589261"/>
                </a:lnTo>
                <a:lnTo>
                  <a:pt x="6817546" y="612807"/>
                </a:lnTo>
                <a:lnTo>
                  <a:pt x="6810049" y="690297"/>
                </a:lnTo>
                <a:lnTo>
                  <a:pt x="6800546" y="733167"/>
                </a:lnTo>
                <a:lnTo>
                  <a:pt x="6787565" y="774917"/>
                </a:lnTo>
                <a:lnTo>
                  <a:pt x="6771242" y="815432"/>
                </a:lnTo>
                <a:lnTo>
                  <a:pt x="6751713" y="854593"/>
                </a:lnTo>
                <a:lnTo>
                  <a:pt x="6729112" y="892286"/>
                </a:lnTo>
                <a:lnTo>
                  <a:pt x="6703576" y="928392"/>
                </a:lnTo>
                <a:lnTo>
                  <a:pt x="6675240" y="962795"/>
                </a:lnTo>
                <a:lnTo>
                  <a:pt x="6644240" y="995378"/>
                </a:lnTo>
                <a:lnTo>
                  <a:pt x="6610711" y="1026026"/>
                </a:lnTo>
                <a:lnTo>
                  <a:pt x="6574789" y="1054621"/>
                </a:lnTo>
                <a:lnTo>
                  <a:pt x="6536610" y="1081046"/>
                </a:lnTo>
                <a:lnTo>
                  <a:pt x="6496309" y="1105185"/>
                </a:lnTo>
                <a:lnTo>
                  <a:pt x="6454023" y="1126921"/>
                </a:lnTo>
                <a:lnTo>
                  <a:pt x="6409885" y="1146137"/>
                </a:lnTo>
                <a:lnTo>
                  <a:pt x="6364033" y="1162718"/>
                </a:lnTo>
                <a:lnTo>
                  <a:pt x="6316602" y="1176545"/>
                </a:lnTo>
                <a:lnTo>
                  <a:pt x="6267727" y="1187503"/>
                </a:lnTo>
                <a:lnTo>
                  <a:pt x="6217544" y="1195474"/>
                </a:lnTo>
                <a:lnTo>
                  <a:pt x="6166189" y="1200342"/>
                </a:lnTo>
                <a:lnTo>
                  <a:pt x="6113801" y="1201991"/>
                </a:lnTo>
                <a:close/>
              </a:path>
            </a:pathLst>
          </a:custGeom>
          <a:solidFill>
            <a:srgbClr val="FA643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2"/>
          <p:cNvSpPr txBox="1"/>
          <p:nvPr>
            <p:ph type="ctrTitle"/>
          </p:nvPr>
        </p:nvSpPr>
        <p:spPr>
          <a:xfrm>
            <a:off x="1589217" y="685676"/>
            <a:ext cx="15109564" cy="54394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1028700" y="4924802"/>
            <a:ext cx="16230600" cy="4876800"/>
          </a:xfrm>
          <a:custGeom>
            <a:rect b="b" l="l" r="r" t="t"/>
            <a:pathLst>
              <a:path extrusionOk="0" h="4876800" w="16230600">
                <a:moveTo>
                  <a:pt x="16230598" y="4876799"/>
                </a:moveTo>
                <a:lnTo>
                  <a:pt x="0" y="4876799"/>
                </a:lnTo>
                <a:lnTo>
                  <a:pt x="0" y="0"/>
                </a:lnTo>
                <a:lnTo>
                  <a:pt x="16230598" y="0"/>
                </a:lnTo>
                <a:lnTo>
                  <a:pt x="16230598" y="487679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 name="Google Shape;21;p3"/>
          <p:cNvPicPr preferRelativeResize="0"/>
          <p:nvPr/>
        </p:nvPicPr>
        <p:blipFill rotWithShape="1">
          <a:blip r:embed="rId2">
            <a:alphaModFix/>
          </a:blip>
          <a:srcRect b="0" l="0" r="0" t="0"/>
          <a:stretch/>
        </p:blipFill>
        <p:spPr>
          <a:xfrm>
            <a:off x="2730971" y="7751163"/>
            <a:ext cx="133350" cy="133349"/>
          </a:xfrm>
          <a:prstGeom prst="rect">
            <a:avLst/>
          </a:prstGeom>
          <a:noFill/>
          <a:ln>
            <a:noFill/>
          </a:ln>
        </p:spPr>
      </p:pic>
      <p:pic>
        <p:nvPicPr>
          <p:cNvPr id="22" name="Google Shape;22;p3"/>
          <p:cNvPicPr preferRelativeResize="0"/>
          <p:nvPr/>
        </p:nvPicPr>
        <p:blipFill rotWithShape="1">
          <a:blip r:embed="rId2">
            <a:alphaModFix/>
          </a:blip>
          <a:srcRect b="0" l="0" r="0" t="0"/>
          <a:stretch/>
        </p:blipFill>
        <p:spPr>
          <a:xfrm>
            <a:off x="2729361" y="5987056"/>
            <a:ext cx="133350" cy="133349"/>
          </a:xfrm>
          <a:prstGeom prst="rect">
            <a:avLst/>
          </a:prstGeom>
          <a:noFill/>
          <a:ln>
            <a:noFill/>
          </a:ln>
        </p:spPr>
      </p:pic>
      <p:pic>
        <p:nvPicPr>
          <p:cNvPr id="23" name="Google Shape;23;p3"/>
          <p:cNvPicPr preferRelativeResize="0"/>
          <p:nvPr/>
        </p:nvPicPr>
        <p:blipFill rotWithShape="1">
          <a:blip r:embed="rId3">
            <a:alphaModFix/>
          </a:blip>
          <a:srcRect b="0" l="0" r="0" t="0"/>
          <a:stretch/>
        </p:blipFill>
        <p:spPr>
          <a:xfrm>
            <a:off x="2730971" y="8635083"/>
            <a:ext cx="133350" cy="133349"/>
          </a:xfrm>
          <a:prstGeom prst="rect">
            <a:avLst/>
          </a:prstGeom>
          <a:noFill/>
          <a:ln>
            <a:noFill/>
          </a:ln>
        </p:spPr>
      </p:pic>
      <p:pic>
        <p:nvPicPr>
          <p:cNvPr id="24" name="Google Shape;24;p3"/>
          <p:cNvPicPr preferRelativeResize="0"/>
          <p:nvPr/>
        </p:nvPicPr>
        <p:blipFill rotWithShape="1">
          <a:blip r:embed="rId4">
            <a:alphaModFix/>
          </a:blip>
          <a:srcRect b="0" l="0" r="0" t="0"/>
          <a:stretch/>
        </p:blipFill>
        <p:spPr>
          <a:xfrm>
            <a:off x="9841904" y="5987056"/>
            <a:ext cx="133350" cy="133349"/>
          </a:xfrm>
          <a:prstGeom prst="rect">
            <a:avLst/>
          </a:prstGeom>
          <a:noFill/>
          <a:ln>
            <a:noFill/>
          </a:ln>
        </p:spPr>
      </p:pic>
      <p:pic>
        <p:nvPicPr>
          <p:cNvPr id="25" name="Google Shape;25;p3"/>
          <p:cNvPicPr preferRelativeResize="0"/>
          <p:nvPr/>
        </p:nvPicPr>
        <p:blipFill rotWithShape="1">
          <a:blip r:embed="rId5">
            <a:alphaModFix/>
          </a:blip>
          <a:srcRect b="0" l="0" r="0" t="0"/>
          <a:stretch/>
        </p:blipFill>
        <p:spPr>
          <a:xfrm>
            <a:off x="9841904" y="6867243"/>
            <a:ext cx="133350" cy="133349"/>
          </a:xfrm>
          <a:prstGeom prst="rect">
            <a:avLst/>
          </a:prstGeom>
          <a:noFill/>
          <a:ln>
            <a:noFill/>
          </a:ln>
        </p:spPr>
      </p:pic>
      <p:pic>
        <p:nvPicPr>
          <p:cNvPr id="26" name="Google Shape;26;p3"/>
          <p:cNvPicPr preferRelativeResize="0"/>
          <p:nvPr/>
        </p:nvPicPr>
        <p:blipFill rotWithShape="1">
          <a:blip r:embed="rId6">
            <a:alphaModFix/>
          </a:blip>
          <a:srcRect b="0" l="0" r="0" t="0"/>
          <a:stretch/>
        </p:blipFill>
        <p:spPr>
          <a:xfrm>
            <a:off x="2729361" y="6867243"/>
            <a:ext cx="133350" cy="133349"/>
          </a:xfrm>
          <a:prstGeom prst="rect">
            <a:avLst/>
          </a:prstGeom>
          <a:noFill/>
          <a:ln>
            <a:noFill/>
          </a:ln>
        </p:spPr>
      </p:pic>
      <p:sp>
        <p:nvSpPr>
          <p:cNvPr id="27" name="Google Shape;27;p3"/>
          <p:cNvSpPr txBox="1"/>
          <p:nvPr>
            <p:ph type="title"/>
          </p:nvPr>
        </p:nvSpPr>
        <p:spPr>
          <a:xfrm>
            <a:off x="3987713" y="2586015"/>
            <a:ext cx="10312572" cy="1397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4"/>
          <p:cNvSpPr txBox="1"/>
          <p:nvPr>
            <p:ph type="title"/>
          </p:nvPr>
        </p:nvSpPr>
        <p:spPr>
          <a:xfrm>
            <a:off x="3987713" y="2586015"/>
            <a:ext cx="10312572" cy="1397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9289317" y="3594522"/>
            <a:ext cx="8124190" cy="33591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7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5"/>
          <p:cNvSpPr txBox="1"/>
          <p:nvPr>
            <p:ph type="title"/>
          </p:nvPr>
        </p:nvSpPr>
        <p:spPr>
          <a:xfrm>
            <a:off x="3987713" y="2586015"/>
            <a:ext cx="10312572" cy="1397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87713" y="2586015"/>
            <a:ext cx="10312572" cy="1397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90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289317" y="3594522"/>
            <a:ext cx="8124190" cy="33591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700" u="none" cap="none" strike="noStrike">
                <a:solidFill>
                  <a:schemeClr val="dk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7"/>
          <p:cNvPicPr preferRelativeResize="0"/>
          <p:nvPr/>
        </p:nvPicPr>
        <p:blipFill rotWithShape="1">
          <a:blip r:embed="rId3">
            <a:alphaModFix/>
          </a:blip>
          <a:srcRect b="21338" l="20421" r="17261" t="21590"/>
          <a:stretch/>
        </p:blipFill>
        <p:spPr>
          <a:xfrm>
            <a:off x="14354775" y="1345800"/>
            <a:ext cx="3251400" cy="3226200"/>
          </a:xfrm>
          <a:prstGeom prst="roundRect">
            <a:avLst>
              <a:gd fmla="val 16667" name="adj"/>
            </a:avLst>
          </a:prstGeom>
          <a:noFill/>
          <a:ln>
            <a:noFill/>
          </a:ln>
        </p:spPr>
      </p:pic>
      <p:sp>
        <p:nvSpPr>
          <p:cNvPr id="53" name="Google Shape;53;p7"/>
          <p:cNvSpPr txBox="1"/>
          <p:nvPr/>
        </p:nvSpPr>
        <p:spPr>
          <a:xfrm>
            <a:off x="489500" y="364925"/>
            <a:ext cx="14385900" cy="5802600"/>
          </a:xfrm>
          <a:prstGeom prst="rect">
            <a:avLst/>
          </a:prstGeom>
          <a:noFill/>
          <a:ln>
            <a:noFill/>
          </a:ln>
        </p:spPr>
        <p:txBody>
          <a:bodyPr anchorCtr="0" anchor="t" bIns="0" lIns="0" spcFirstLastPara="1" rIns="0" wrap="square" tIns="12700">
            <a:spAutoFit/>
          </a:bodyPr>
          <a:lstStyle/>
          <a:p>
            <a:pPr indent="0" lvl="0" marL="12700" marR="5080" rtl="0" algn="l">
              <a:lnSpc>
                <a:spcPct val="136100"/>
              </a:lnSpc>
              <a:spcBef>
                <a:spcPts val="0"/>
              </a:spcBef>
              <a:spcAft>
                <a:spcPts val="0"/>
              </a:spcAft>
              <a:buNone/>
            </a:pPr>
            <a:r>
              <a:rPr b="1" lang="en-US" sz="7400">
                <a:latin typeface="Trebuchet MS"/>
                <a:ea typeface="Trebuchet MS"/>
                <a:cs typeface="Trebuchet MS"/>
                <a:sym typeface="Trebuchet MS"/>
              </a:rPr>
              <a:t>Exploring the </a:t>
            </a:r>
            <a:r>
              <a:rPr b="1" lang="en-US" sz="7400">
                <a:latin typeface="Trebuchet MS"/>
                <a:ea typeface="Trebuchet MS"/>
                <a:cs typeface="Trebuchet MS"/>
                <a:sym typeface="Trebuchet MS"/>
              </a:rPr>
              <a:t>Impact</a:t>
            </a:r>
            <a:r>
              <a:rPr b="1" lang="en-US" sz="7400">
                <a:latin typeface="Trebuchet MS"/>
                <a:ea typeface="Trebuchet MS"/>
                <a:cs typeface="Trebuchet MS"/>
                <a:sym typeface="Trebuchet MS"/>
              </a:rPr>
              <a:t> of User Engagement Duration on Customer Conversion in Online Audiobook Platform</a:t>
            </a:r>
            <a:endParaRPr sz="7400">
              <a:latin typeface="Trebuchet MS"/>
              <a:ea typeface="Trebuchet MS"/>
              <a:cs typeface="Trebuchet MS"/>
              <a:sym typeface="Trebuchet MS"/>
            </a:endParaRPr>
          </a:p>
        </p:txBody>
      </p:sp>
      <p:sp>
        <p:nvSpPr>
          <p:cNvPr id="54" name="Google Shape;54;p7"/>
          <p:cNvSpPr/>
          <p:nvPr/>
        </p:nvSpPr>
        <p:spPr>
          <a:xfrm>
            <a:off x="1083050" y="6908675"/>
            <a:ext cx="8156400" cy="1420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16"/>
          <p:cNvSpPr/>
          <p:nvPr/>
        </p:nvSpPr>
        <p:spPr>
          <a:xfrm>
            <a:off x="0" y="0"/>
            <a:ext cx="18291572" cy="3033593"/>
          </a:xfrm>
          <a:custGeom>
            <a:rect b="b" l="l" r="r" t="t"/>
            <a:pathLst>
              <a:path extrusionOk="0" h="4257675" w="10839450">
                <a:moveTo>
                  <a:pt x="0" y="4257674"/>
                </a:moveTo>
                <a:lnTo>
                  <a:pt x="0" y="0"/>
                </a:lnTo>
                <a:lnTo>
                  <a:pt x="10839449" y="0"/>
                </a:lnTo>
                <a:lnTo>
                  <a:pt x="10839449" y="4257674"/>
                </a:lnTo>
                <a:lnTo>
                  <a:pt x="0" y="4257674"/>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6"/>
          <p:cNvSpPr txBox="1"/>
          <p:nvPr>
            <p:ph type="title"/>
          </p:nvPr>
        </p:nvSpPr>
        <p:spPr>
          <a:xfrm>
            <a:off x="1016000" y="487656"/>
            <a:ext cx="9204300" cy="1798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800"/>
              <a:t>User Engagement Duration and Completion</a:t>
            </a:r>
            <a:r>
              <a:rPr lang="en-US" sz="5800"/>
              <a:t> Analysis</a:t>
            </a:r>
            <a:endParaRPr sz="5800"/>
          </a:p>
        </p:txBody>
      </p:sp>
      <p:sp>
        <p:nvSpPr>
          <p:cNvPr id="147" name="Google Shape;147;p16"/>
          <p:cNvSpPr txBox="1"/>
          <p:nvPr/>
        </p:nvSpPr>
        <p:spPr>
          <a:xfrm>
            <a:off x="1016000" y="3495000"/>
            <a:ext cx="6233400" cy="4349400"/>
          </a:xfrm>
          <a:prstGeom prst="rect">
            <a:avLst/>
          </a:prstGeom>
          <a:noFill/>
          <a:ln>
            <a:noFill/>
          </a:ln>
        </p:spPr>
        <p:txBody>
          <a:bodyPr anchorCtr="0" anchor="t" bIns="0" lIns="0" spcFirstLastPara="1" rIns="0" wrap="square" tIns="12700">
            <a:spAutoFit/>
          </a:bodyPr>
          <a:lstStyle/>
          <a:p>
            <a:pPr indent="-387350" lvl="0" marL="457200" marR="5080" rtl="0" algn="l">
              <a:lnSpc>
                <a:spcPct val="114100"/>
              </a:lnSpc>
              <a:spcBef>
                <a:spcPts val="0"/>
              </a:spcBef>
              <a:spcAft>
                <a:spcPts val="0"/>
              </a:spcAft>
              <a:buSzPts val="2500"/>
              <a:buFont typeface="Trebuchet MS"/>
              <a:buChar char="●"/>
            </a:pPr>
            <a:r>
              <a:rPr lang="en-US" sz="2500">
                <a:latin typeface="Trebuchet MS"/>
                <a:ea typeface="Trebuchet MS"/>
                <a:cs typeface="Trebuchet MS"/>
                <a:sym typeface="Trebuchet MS"/>
              </a:rPr>
              <a:t>This observation underscores a peculiar trend: despite registering a completion rate of 0, users are actively engaging with the platform, as evidenced by their user engagement duration falling within the range of 0 to 400</a:t>
            </a:r>
            <a:endParaRPr sz="2500">
              <a:latin typeface="Trebuchet MS"/>
              <a:ea typeface="Trebuchet MS"/>
              <a:cs typeface="Trebuchet MS"/>
              <a:sym typeface="Trebuchet MS"/>
            </a:endParaRPr>
          </a:p>
          <a:p>
            <a:pPr indent="-387350" lvl="0" marL="457200" marR="5080" rtl="0" algn="l">
              <a:lnSpc>
                <a:spcPct val="114100"/>
              </a:lnSpc>
              <a:spcBef>
                <a:spcPts val="0"/>
              </a:spcBef>
              <a:spcAft>
                <a:spcPts val="0"/>
              </a:spcAft>
              <a:buSzPts val="2500"/>
              <a:buFont typeface="Trebuchet MS"/>
              <a:buChar char="●"/>
            </a:pPr>
            <a:r>
              <a:rPr lang="en-US" sz="2500">
                <a:latin typeface="Trebuchet MS"/>
                <a:ea typeface="Trebuchet MS"/>
                <a:cs typeface="Trebuchet MS"/>
                <a:sym typeface="Trebuchet MS"/>
              </a:rPr>
              <a:t>This suggests that while users may not be consuming content to completion, they are nonetheless frequently utilizing the platform's features.</a:t>
            </a:r>
            <a:endParaRPr sz="2500">
              <a:latin typeface="Trebuchet MS"/>
              <a:ea typeface="Trebuchet MS"/>
              <a:cs typeface="Trebuchet MS"/>
              <a:sym typeface="Trebuchet MS"/>
            </a:endParaRPr>
          </a:p>
        </p:txBody>
      </p:sp>
      <p:sp>
        <p:nvSpPr>
          <p:cNvPr id="148" name="Google Shape;148;p16"/>
          <p:cNvSpPr/>
          <p:nvPr/>
        </p:nvSpPr>
        <p:spPr>
          <a:xfrm>
            <a:off x="1016000" y="2455493"/>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9" name="Google Shape;149;p16"/>
          <p:cNvPicPr preferRelativeResize="0"/>
          <p:nvPr/>
        </p:nvPicPr>
        <p:blipFill>
          <a:blip r:embed="rId3">
            <a:alphaModFix/>
          </a:blip>
          <a:stretch>
            <a:fillRect/>
          </a:stretch>
        </p:blipFill>
        <p:spPr>
          <a:xfrm>
            <a:off x="7382375" y="3244600"/>
            <a:ext cx="9968025" cy="6189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grpSp>
        <p:nvGrpSpPr>
          <p:cNvPr id="154" name="Google Shape;154;p17"/>
          <p:cNvGrpSpPr/>
          <p:nvPr/>
        </p:nvGrpSpPr>
        <p:grpSpPr>
          <a:xfrm>
            <a:off x="0" y="0"/>
            <a:ext cx="18288000" cy="3562350"/>
            <a:chOff x="0" y="0"/>
            <a:chExt cx="18288000" cy="3562350"/>
          </a:xfrm>
        </p:grpSpPr>
        <p:sp>
          <p:nvSpPr>
            <p:cNvPr id="155" name="Google Shape;155;p17"/>
            <p:cNvSpPr/>
            <p:nvPr/>
          </p:nvSpPr>
          <p:spPr>
            <a:xfrm>
              <a:off x="0" y="0"/>
              <a:ext cx="18288000" cy="3562350"/>
            </a:xfrm>
            <a:custGeom>
              <a:rect b="b" l="l" r="r" t="t"/>
              <a:pathLst>
                <a:path extrusionOk="0" h="3562350" w="18288000">
                  <a:moveTo>
                    <a:pt x="18287998" y="3562349"/>
                  </a:moveTo>
                  <a:lnTo>
                    <a:pt x="0" y="3562349"/>
                  </a:lnTo>
                  <a:lnTo>
                    <a:pt x="0" y="0"/>
                  </a:lnTo>
                  <a:lnTo>
                    <a:pt x="18287998" y="0"/>
                  </a:lnTo>
                  <a:lnTo>
                    <a:pt x="18287998" y="356234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7"/>
            <p:cNvSpPr/>
            <p:nvPr/>
          </p:nvSpPr>
          <p:spPr>
            <a:xfrm>
              <a:off x="1028700" y="2751381"/>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17"/>
          <p:cNvSpPr txBox="1"/>
          <p:nvPr>
            <p:ph type="title"/>
          </p:nvPr>
        </p:nvSpPr>
        <p:spPr>
          <a:xfrm>
            <a:off x="1016000" y="1496697"/>
            <a:ext cx="6845934" cy="9093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800"/>
              <a:t>Hypothesis Testing</a:t>
            </a:r>
            <a:endParaRPr sz="5800"/>
          </a:p>
        </p:txBody>
      </p:sp>
      <p:sp>
        <p:nvSpPr>
          <p:cNvPr id="158" name="Google Shape;158;p17"/>
          <p:cNvSpPr txBox="1"/>
          <p:nvPr/>
        </p:nvSpPr>
        <p:spPr>
          <a:xfrm>
            <a:off x="1016000" y="4079876"/>
            <a:ext cx="15894600" cy="4755900"/>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Null Hypothesis (H0): </a:t>
            </a:r>
            <a:r>
              <a:rPr lang="en-US" sz="2700">
                <a:latin typeface="Trebuchet MS"/>
                <a:ea typeface="Trebuchet MS"/>
                <a:cs typeface="Trebuchet MS"/>
                <a:sym typeface="Trebuchet MS"/>
              </a:rPr>
              <a:t>There is no difference in the average user engagement duration between converted and </a:t>
            </a:r>
            <a:r>
              <a:rPr lang="en-US" sz="2700">
                <a:latin typeface="Trebuchet MS"/>
                <a:ea typeface="Trebuchet MS"/>
                <a:cs typeface="Trebuchet MS"/>
                <a:sym typeface="Trebuchet MS"/>
              </a:rPr>
              <a:t>unconverted</a:t>
            </a:r>
            <a:r>
              <a:rPr lang="en-US" sz="2700">
                <a:latin typeface="Trebuchet MS"/>
                <a:ea typeface="Trebuchet MS"/>
                <a:cs typeface="Trebuchet MS"/>
                <a:sym typeface="Trebuchet MS"/>
              </a:rPr>
              <a:t> users.</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Clr>
                <a:schemeClr val="dk1"/>
              </a:buClr>
              <a:buSzPts val="1100"/>
              <a:buFont typeface="Arial"/>
              <a:buNone/>
            </a:pPr>
            <a:r>
              <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Alternative Hypothesis (H1):</a:t>
            </a:r>
            <a:r>
              <a:rPr lang="en-US" sz="2700">
                <a:latin typeface="Trebuchet MS"/>
                <a:ea typeface="Trebuchet MS"/>
                <a:cs typeface="Trebuchet MS"/>
                <a:sym typeface="Trebuchet MS"/>
              </a:rPr>
              <a:t> There is a difference in the average user engagement duration between converted and </a:t>
            </a:r>
            <a:r>
              <a:rPr lang="en-US" sz="2700">
                <a:latin typeface="Trebuchet MS"/>
                <a:ea typeface="Trebuchet MS"/>
                <a:cs typeface="Trebuchet MS"/>
                <a:sym typeface="Trebuchet MS"/>
              </a:rPr>
              <a:t>unconverted</a:t>
            </a:r>
            <a:r>
              <a:rPr lang="en-US" sz="2700">
                <a:latin typeface="Trebuchet MS"/>
                <a:ea typeface="Trebuchet MS"/>
                <a:cs typeface="Trebuchet MS"/>
                <a:sym typeface="Trebuchet MS"/>
              </a:rPr>
              <a:t> users.</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None/>
            </a:pPr>
            <a:r>
              <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SzPts val="1100"/>
              <a:buNone/>
            </a:pPr>
            <a:r>
              <a:rPr lang="en-US" sz="2700">
                <a:latin typeface="Trebuchet MS"/>
                <a:ea typeface="Trebuchet MS"/>
                <a:cs typeface="Trebuchet MS"/>
                <a:sym typeface="Trebuchet MS"/>
              </a:rPr>
              <a:t>Since the p-value is significantly smaller than the significance level of 5%, we will reject the null hypothesis. We conclude that there is a statistically significant difference in the average User Engagement Duration between customers who use purchased the subscription and users who did not.</a:t>
            </a:r>
            <a:endParaRPr b="1" sz="2700">
              <a:latin typeface="Trebuchet MS"/>
              <a:ea typeface="Trebuchet MS"/>
              <a:cs typeface="Trebuchet MS"/>
              <a:sym typeface="Trebuchet MS"/>
            </a:endParaRPr>
          </a:p>
          <a:p>
            <a:pPr indent="0" lvl="0" marL="12700" marR="5080" rtl="0" algn="l">
              <a:lnSpc>
                <a:spcPct val="115700"/>
              </a:lnSpc>
              <a:spcBef>
                <a:spcPts val="0"/>
              </a:spcBef>
              <a:spcAft>
                <a:spcPts val="0"/>
              </a:spcAft>
              <a:buNone/>
            </a:pPr>
            <a:r>
              <a:t/>
            </a:r>
            <a:endParaRPr sz="27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18"/>
          <p:cNvSpPr/>
          <p:nvPr/>
        </p:nvSpPr>
        <p:spPr>
          <a:xfrm>
            <a:off x="1312471" y="2825793"/>
            <a:ext cx="1546860" cy="1546860"/>
          </a:xfrm>
          <a:custGeom>
            <a:rect b="b" l="l" r="r" t="t"/>
            <a:pathLst>
              <a:path extrusionOk="0" h="1546860" w="1546860">
                <a:moveTo>
                  <a:pt x="773349" y="1546685"/>
                </a:moveTo>
                <a:lnTo>
                  <a:pt x="724435" y="1545164"/>
                </a:lnTo>
                <a:lnTo>
                  <a:pt x="676336" y="1540660"/>
                </a:lnTo>
                <a:lnTo>
                  <a:pt x="629136" y="1533264"/>
                </a:lnTo>
                <a:lnTo>
                  <a:pt x="582925" y="1523066"/>
                </a:lnTo>
                <a:lnTo>
                  <a:pt x="537795" y="1510158"/>
                </a:lnTo>
                <a:lnTo>
                  <a:pt x="493835" y="1494630"/>
                </a:lnTo>
                <a:lnTo>
                  <a:pt x="451136" y="1476573"/>
                </a:lnTo>
                <a:lnTo>
                  <a:pt x="409790" y="1456076"/>
                </a:lnTo>
                <a:lnTo>
                  <a:pt x="369886" y="1433231"/>
                </a:lnTo>
                <a:lnTo>
                  <a:pt x="331515" y="1408128"/>
                </a:lnTo>
                <a:lnTo>
                  <a:pt x="294768" y="1380858"/>
                </a:lnTo>
                <a:lnTo>
                  <a:pt x="259735" y="1351511"/>
                </a:lnTo>
                <a:lnTo>
                  <a:pt x="226506" y="1320178"/>
                </a:lnTo>
                <a:lnTo>
                  <a:pt x="195174" y="1286950"/>
                </a:lnTo>
                <a:lnTo>
                  <a:pt x="165827" y="1251917"/>
                </a:lnTo>
                <a:lnTo>
                  <a:pt x="138557" y="1215170"/>
                </a:lnTo>
                <a:lnTo>
                  <a:pt x="113454" y="1176799"/>
                </a:lnTo>
                <a:lnTo>
                  <a:pt x="90609" y="1136895"/>
                </a:lnTo>
                <a:lnTo>
                  <a:pt x="70112" y="1095548"/>
                </a:lnTo>
                <a:lnTo>
                  <a:pt x="52054" y="1052850"/>
                </a:lnTo>
                <a:lnTo>
                  <a:pt x="36526" y="1008890"/>
                </a:lnTo>
                <a:lnTo>
                  <a:pt x="23618" y="963759"/>
                </a:lnTo>
                <a:lnTo>
                  <a:pt x="13421" y="917549"/>
                </a:lnTo>
                <a:lnTo>
                  <a:pt x="6025" y="870349"/>
                </a:lnTo>
                <a:lnTo>
                  <a:pt x="1521" y="822250"/>
                </a:lnTo>
                <a:lnTo>
                  <a:pt x="0" y="773342"/>
                </a:lnTo>
                <a:lnTo>
                  <a:pt x="1521" y="724435"/>
                </a:lnTo>
                <a:lnTo>
                  <a:pt x="6025" y="676336"/>
                </a:lnTo>
                <a:lnTo>
                  <a:pt x="13421" y="629136"/>
                </a:lnTo>
                <a:lnTo>
                  <a:pt x="23618" y="582925"/>
                </a:lnTo>
                <a:lnTo>
                  <a:pt x="36526" y="537795"/>
                </a:lnTo>
                <a:lnTo>
                  <a:pt x="52054" y="493835"/>
                </a:lnTo>
                <a:lnTo>
                  <a:pt x="70112" y="451136"/>
                </a:lnTo>
                <a:lnTo>
                  <a:pt x="90609" y="409790"/>
                </a:lnTo>
                <a:lnTo>
                  <a:pt x="113454" y="369886"/>
                </a:lnTo>
                <a:lnTo>
                  <a:pt x="138557" y="331515"/>
                </a:lnTo>
                <a:lnTo>
                  <a:pt x="165827" y="294768"/>
                </a:lnTo>
                <a:lnTo>
                  <a:pt x="195174" y="259734"/>
                </a:lnTo>
                <a:lnTo>
                  <a:pt x="226506" y="226506"/>
                </a:lnTo>
                <a:lnTo>
                  <a:pt x="259735" y="195174"/>
                </a:lnTo>
                <a:lnTo>
                  <a:pt x="294768" y="165827"/>
                </a:lnTo>
                <a:lnTo>
                  <a:pt x="331515" y="138557"/>
                </a:lnTo>
                <a:lnTo>
                  <a:pt x="369886" y="113454"/>
                </a:lnTo>
                <a:lnTo>
                  <a:pt x="409790" y="90609"/>
                </a:lnTo>
                <a:lnTo>
                  <a:pt x="451136" y="70112"/>
                </a:lnTo>
                <a:lnTo>
                  <a:pt x="493835" y="52054"/>
                </a:lnTo>
                <a:lnTo>
                  <a:pt x="537795" y="36526"/>
                </a:lnTo>
                <a:lnTo>
                  <a:pt x="582925" y="23618"/>
                </a:lnTo>
                <a:lnTo>
                  <a:pt x="629136" y="13421"/>
                </a:lnTo>
                <a:lnTo>
                  <a:pt x="676336" y="6025"/>
                </a:lnTo>
                <a:lnTo>
                  <a:pt x="724435" y="1521"/>
                </a:lnTo>
                <a:lnTo>
                  <a:pt x="773342" y="0"/>
                </a:lnTo>
                <a:lnTo>
                  <a:pt x="822250" y="1521"/>
                </a:lnTo>
                <a:lnTo>
                  <a:pt x="870349" y="6025"/>
                </a:lnTo>
                <a:lnTo>
                  <a:pt x="917549" y="13421"/>
                </a:lnTo>
                <a:lnTo>
                  <a:pt x="963759" y="23618"/>
                </a:lnTo>
                <a:lnTo>
                  <a:pt x="1008890" y="36526"/>
                </a:lnTo>
                <a:lnTo>
                  <a:pt x="1052850" y="52054"/>
                </a:lnTo>
                <a:lnTo>
                  <a:pt x="1095548" y="70112"/>
                </a:lnTo>
                <a:lnTo>
                  <a:pt x="1136895" y="90609"/>
                </a:lnTo>
                <a:lnTo>
                  <a:pt x="1176799" y="113454"/>
                </a:lnTo>
                <a:lnTo>
                  <a:pt x="1215170" y="138557"/>
                </a:lnTo>
                <a:lnTo>
                  <a:pt x="1251917" y="165827"/>
                </a:lnTo>
                <a:lnTo>
                  <a:pt x="1286950" y="195174"/>
                </a:lnTo>
                <a:lnTo>
                  <a:pt x="1320178" y="226506"/>
                </a:lnTo>
                <a:lnTo>
                  <a:pt x="1351511" y="259734"/>
                </a:lnTo>
                <a:lnTo>
                  <a:pt x="1380858" y="294768"/>
                </a:lnTo>
                <a:lnTo>
                  <a:pt x="1408128" y="331515"/>
                </a:lnTo>
                <a:lnTo>
                  <a:pt x="1433231" y="369886"/>
                </a:lnTo>
                <a:lnTo>
                  <a:pt x="1456076" y="409790"/>
                </a:lnTo>
                <a:lnTo>
                  <a:pt x="1476573" y="451136"/>
                </a:lnTo>
                <a:lnTo>
                  <a:pt x="1494630" y="493835"/>
                </a:lnTo>
                <a:lnTo>
                  <a:pt x="1510158" y="537795"/>
                </a:lnTo>
                <a:lnTo>
                  <a:pt x="1523066" y="582925"/>
                </a:lnTo>
                <a:lnTo>
                  <a:pt x="1533264" y="629136"/>
                </a:lnTo>
                <a:lnTo>
                  <a:pt x="1540660" y="676336"/>
                </a:lnTo>
                <a:lnTo>
                  <a:pt x="1545164" y="724435"/>
                </a:lnTo>
                <a:lnTo>
                  <a:pt x="1546685" y="773342"/>
                </a:lnTo>
                <a:lnTo>
                  <a:pt x="1545164" y="822250"/>
                </a:lnTo>
                <a:lnTo>
                  <a:pt x="1540660" y="870349"/>
                </a:lnTo>
                <a:lnTo>
                  <a:pt x="1533264" y="917549"/>
                </a:lnTo>
                <a:lnTo>
                  <a:pt x="1523066" y="963759"/>
                </a:lnTo>
                <a:lnTo>
                  <a:pt x="1510158" y="1008890"/>
                </a:lnTo>
                <a:lnTo>
                  <a:pt x="1494630" y="1052850"/>
                </a:lnTo>
                <a:lnTo>
                  <a:pt x="1476573" y="1095548"/>
                </a:lnTo>
                <a:lnTo>
                  <a:pt x="1456076" y="1136895"/>
                </a:lnTo>
                <a:lnTo>
                  <a:pt x="1433231" y="1176799"/>
                </a:lnTo>
                <a:lnTo>
                  <a:pt x="1408128" y="1215170"/>
                </a:lnTo>
                <a:lnTo>
                  <a:pt x="1380858" y="1251917"/>
                </a:lnTo>
                <a:lnTo>
                  <a:pt x="1351511" y="1286950"/>
                </a:lnTo>
                <a:lnTo>
                  <a:pt x="1320178" y="1320178"/>
                </a:lnTo>
                <a:lnTo>
                  <a:pt x="1286950" y="1351511"/>
                </a:lnTo>
                <a:lnTo>
                  <a:pt x="1251917" y="1380858"/>
                </a:lnTo>
                <a:lnTo>
                  <a:pt x="1215170" y="1408128"/>
                </a:lnTo>
                <a:lnTo>
                  <a:pt x="1176799" y="1433231"/>
                </a:lnTo>
                <a:lnTo>
                  <a:pt x="1136895" y="1456076"/>
                </a:lnTo>
                <a:lnTo>
                  <a:pt x="1095548" y="1476573"/>
                </a:lnTo>
                <a:lnTo>
                  <a:pt x="1052850" y="1494630"/>
                </a:lnTo>
                <a:lnTo>
                  <a:pt x="1008890" y="1510158"/>
                </a:lnTo>
                <a:lnTo>
                  <a:pt x="963759" y="1523066"/>
                </a:lnTo>
                <a:lnTo>
                  <a:pt x="917549" y="1533264"/>
                </a:lnTo>
                <a:lnTo>
                  <a:pt x="870349" y="1540660"/>
                </a:lnTo>
                <a:lnTo>
                  <a:pt x="822250" y="1545164"/>
                </a:lnTo>
                <a:lnTo>
                  <a:pt x="773349" y="1546685"/>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8"/>
          <p:cNvSpPr/>
          <p:nvPr/>
        </p:nvSpPr>
        <p:spPr>
          <a:xfrm>
            <a:off x="1312471" y="6737175"/>
            <a:ext cx="1546860" cy="1546860"/>
          </a:xfrm>
          <a:custGeom>
            <a:rect b="b" l="l" r="r" t="t"/>
            <a:pathLst>
              <a:path extrusionOk="0" h="1546859" w="1546860">
                <a:moveTo>
                  <a:pt x="773350" y="1546685"/>
                </a:moveTo>
                <a:lnTo>
                  <a:pt x="724435" y="1545164"/>
                </a:lnTo>
                <a:lnTo>
                  <a:pt x="676336" y="1540660"/>
                </a:lnTo>
                <a:lnTo>
                  <a:pt x="629136" y="1533264"/>
                </a:lnTo>
                <a:lnTo>
                  <a:pt x="582925" y="1523066"/>
                </a:lnTo>
                <a:lnTo>
                  <a:pt x="537795" y="1510158"/>
                </a:lnTo>
                <a:lnTo>
                  <a:pt x="493835" y="1494630"/>
                </a:lnTo>
                <a:lnTo>
                  <a:pt x="451136" y="1476573"/>
                </a:lnTo>
                <a:lnTo>
                  <a:pt x="409790" y="1456076"/>
                </a:lnTo>
                <a:lnTo>
                  <a:pt x="369886" y="1433231"/>
                </a:lnTo>
                <a:lnTo>
                  <a:pt x="331515" y="1408128"/>
                </a:lnTo>
                <a:lnTo>
                  <a:pt x="294768" y="1380858"/>
                </a:lnTo>
                <a:lnTo>
                  <a:pt x="259735" y="1351511"/>
                </a:lnTo>
                <a:lnTo>
                  <a:pt x="226506" y="1320178"/>
                </a:lnTo>
                <a:lnTo>
                  <a:pt x="195174" y="1286950"/>
                </a:lnTo>
                <a:lnTo>
                  <a:pt x="165827" y="1251917"/>
                </a:lnTo>
                <a:lnTo>
                  <a:pt x="138557" y="1215170"/>
                </a:lnTo>
                <a:lnTo>
                  <a:pt x="113454" y="1176799"/>
                </a:lnTo>
                <a:lnTo>
                  <a:pt x="90609" y="1136895"/>
                </a:lnTo>
                <a:lnTo>
                  <a:pt x="70112" y="1095548"/>
                </a:lnTo>
                <a:lnTo>
                  <a:pt x="52054" y="1052850"/>
                </a:lnTo>
                <a:lnTo>
                  <a:pt x="36526" y="1008890"/>
                </a:lnTo>
                <a:lnTo>
                  <a:pt x="23618" y="963759"/>
                </a:lnTo>
                <a:lnTo>
                  <a:pt x="13421" y="917549"/>
                </a:lnTo>
                <a:lnTo>
                  <a:pt x="6025" y="870349"/>
                </a:lnTo>
                <a:lnTo>
                  <a:pt x="1521" y="822250"/>
                </a:lnTo>
                <a:lnTo>
                  <a:pt x="0" y="773342"/>
                </a:lnTo>
                <a:lnTo>
                  <a:pt x="1521" y="724435"/>
                </a:lnTo>
                <a:lnTo>
                  <a:pt x="6025" y="676336"/>
                </a:lnTo>
                <a:lnTo>
                  <a:pt x="13421" y="629136"/>
                </a:lnTo>
                <a:lnTo>
                  <a:pt x="23618" y="582925"/>
                </a:lnTo>
                <a:lnTo>
                  <a:pt x="36526" y="537795"/>
                </a:lnTo>
                <a:lnTo>
                  <a:pt x="52054" y="493835"/>
                </a:lnTo>
                <a:lnTo>
                  <a:pt x="70112" y="451136"/>
                </a:lnTo>
                <a:lnTo>
                  <a:pt x="90609" y="409790"/>
                </a:lnTo>
                <a:lnTo>
                  <a:pt x="113454" y="369886"/>
                </a:lnTo>
                <a:lnTo>
                  <a:pt x="138557" y="331515"/>
                </a:lnTo>
                <a:lnTo>
                  <a:pt x="165827" y="294768"/>
                </a:lnTo>
                <a:lnTo>
                  <a:pt x="195174" y="259735"/>
                </a:lnTo>
                <a:lnTo>
                  <a:pt x="226506" y="226506"/>
                </a:lnTo>
                <a:lnTo>
                  <a:pt x="259735" y="195174"/>
                </a:lnTo>
                <a:lnTo>
                  <a:pt x="294768" y="165827"/>
                </a:lnTo>
                <a:lnTo>
                  <a:pt x="331515" y="138557"/>
                </a:lnTo>
                <a:lnTo>
                  <a:pt x="369886" y="113454"/>
                </a:lnTo>
                <a:lnTo>
                  <a:pt x="409790" y="90609"/>
                </a:lnTo>
                <a:lnTo>
                  <a:pt x="451136" y="70112"/>
                </a:lnTo>
                <a:lnTo>
                  <a:pt x="493835" y="52054"/>
                </a:lnTo>
                <a:lnTo>
                  <a:pt x="537795" y="36526"/>
                </a:lnTo>
                <a:lnTo>
                  <a:pt x="582925" y="23618"/>
                </a:lnTo>
                <a:lnTo>
                  <a:pt x="629136" y="13421"/>
                </a:lnTo>
                <a:lnTo>
                  <a:pt x="676336" y="6025"/>
                </a:lnTo>
                <a:lnTo>
                  <a:pt x="724435" y="1521"/>
                </a:lnTo>
                <a:lnTo>
                  <a:pt x="773342" y="0"/>
                </a:lnTo>
                <a:lnTo>
                  <a:pt x="822250" y="1521"/>
                </a:lnTo>
                <a:lnTo>
                  <a:pt x="870349" y="6025"/>
                </a:lnTo>
                <a:lnTo>
                  <a:pt x="917549" y="13421"/>
                </a:lnTo>
                <a:lnTo>
                  <a:pt x="963759" y="23618"/>
                </a:lnTo>
                <a:lnTo>
                  <a:pt x="1008890" y="36526"/>
                </a:lnTo>
                <a:lnTo>
                  <a:pt x="1052850" y="52054"/>
                </a:lnTo>
                <a:lnTo>
                  <a:pt x="1095548" y="70112"/>
                </a:lnTo>
                <a:lnTo>
                  <a:pt x="1136895" y="90609"/>
                </a:lnTo>
                <a:lnTo>
                  <a:pt x="1176799" y="113454"/>
                </a:lnTo>
                <a:lnTo>
                  <a:pt x="1215170" y="138557"/>
                </a:lnTo>
                <a:lnTo>
                  <a:pt x="1251917" y="165827"/>
                </a:lnTo>
                <a:lnTo>
                  <a:pt x="1286950" y="195174"/>
                </a:lnTo>
                <a:lnTo>
                  <a:pt x="1320178" y="226506"/>
                </a:lnTo>
                <a:lnTo>
                  <a:pt x="1351511" y="259735"/>
                </a:lnTo>
                <a:lnTo>
                  <a:pt x="1380858" y="294768"/>
                </a:lnTo>
                <a:lnTo>
                  <a:pt x="1408128" y="331515"/>
                </a:lnTo>
                <a:lnTo>
                  <a:pt x="1433231" y="369886"/>
                </a:lnTo>
                <a:lnTo>
                  <a:pt x="1456076" y="409790"/>
                </a:lnTo>
                <a:lnTo>
                  <a:pt x="1476573" y="451136"/>
                </a:lnTo>
                <a:lnTo>
                  <a:pt x="1494630" y="493835"/>
                </a:lnTo>
                <a:lnTo>
                  <a:pt x="1510158" y="537795"/>
                </a:lnTo>
                <a:lnTo>
                  <a:pt x="1523066" y="582925"/>
                </a:lnTo>
                <a:lnTo>
                  <a:pt x="1533264" y="629136"/>
                </a:lnTo>
                <a:lnTo>
                  <a:pt x="1540660" y="676336"/>
                </a:lnTo>
                <a:lnTo>
                  <a:pt x="1545164" y="724435"/>
                </a:lnTo>
                <a:lnTo>
                  <a:pt x="1546685" y="773342"/>
                </a:lnTo>
                <a:lnTo>
                  <a:pt x="1545164" y="822250"/>
                </a:lnTo>
                <a:lnTo>
                  <a:pt x="1540660" y="870349"/>
                </a:lnTo>
                <a:lnTo>
                  <a:pt x="1533264" y="917549"/>
                </a:lnTo>
                <a:lnTo>
                  <a:pt x="1523066" y="963759"/>
                </a:lnTo>
                <a:lnTo>
                  <a:pt x="1510158" y="1008890"/>
                </a:lnTo>
                <a:lnTo>
                  <a:pt x="1494630" y="1052850"/>
                </a:lnTo>
                <a:lnTo>
                  <a:pt x="1476573" y="1095548"/>
                </a:lnTo>
                <a:lnTo>
                  <a:pt x="1456076" y="1136895"/>
                </a:lnTo>
                <a:lnTo>
                  <a:pt x="1433231" y="1176799"/>
                </a:lnTo>
                <a:lnTo>
                  <a:pt x="1408128" y="1215170"/>
                </a:lnTo>
                <a:lnTo>
                  <a:pt x="1380858" y="1251917"/>
                </a:lnTo>
                <a:lnTo>
                  <a:pt x="1351511" y="1286950"/>
                </a:lnTo>
                <a:lnTo>
                  <a:pt x="1320178" y="1320178"/>
                </a:lnTo>
                <a:lnTo>
                  <a:pt x="1286950" y="1351511"/>
                </a:lnTo>
                <a:lnTo>
                  <a:pt x="1251917" y="1380858"/>
                </a:lnTo>
                <a:lnTo>
                  <a:pt x="1215170" y="1408128"/>
                </a:lnTo>
                <a:lnTo>
                  <a:pt x="1176799" y="1433231"/>
                </a:lnTo>
                <a:lnTo>
                  <a:pt x="1136895" y="1456076"/>
                </a:lnTo>
                <a:lnTo>
                  <a:pt x="1095548" y="1476573"/>
                </a:lnTo>
                <a:lnTo>
                  <a:pt x="1052850" y="1494630"/>
                </a:lnTo>
                <a:lnTo>
                  <a:pt x="1008890" y="1510158"/>
                </a:lnTo>
                <a:lnTo>
                  <a:pt x="963759" y="1523066"/>
                </a:lnTo>
                <a:lnTo>
                  <a:pt x="917549" y="1533264"/>
                </a:lnTo>
                <a:lnTo>
                  <a:pt x="870349" y="1540660"/>
                </a:lnTo>
                <a:lnTo>
                  <a:pt x="822250" y="1545164"/>
                </a:lnTo>
                <a:lnTo>
                  <a:pt x="773350" y="1546685"/>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8"/>
          <p:cNvSpPr txBox="1"/>
          <p:nvPr>
            <p:ph type="title"/>
          </p:nvPr>
        </p:nvSpPr>
        <p:spPr>
          <a:xfrm>
            <a:off x="1204565" y="974756"/>
            <a:ext cx="7930515"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000"/>
              <a:t>Recommendations</a:t>
            </a:r>
            <a:endParaRPr sz="7000"/>
          </a:p>
        </p:txBody>
      </p:sp>
      <p:sp>
        <p:nvSpPr>
          <p:cNvPr id="166" name="Google Shape;166;p18"/>
          <p:cNvSpPr txBox="1"/>
          <p:nvPr/>
        </p:nvSpPr>
        <p:spPr>
          <a:xfrm>
            <a:off x="3296824" y="3052124"/>
            <a:ext cx="13975200" cy="4755900"/>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Clr>
                <a:schemeClr val="dk1"/>
              </a:buClr>
              <a:buSzPts val="1100"/>
              <a:buFont typeface="Arial"/>
              <a:buNone/>
            </a:pPr>
            <a:r>
              <a:rPr lang="en-US" sz="2700">
                <a:latin typeface="Trebuchet MS"/>
                <a:ea typeface="Trebuchet MS"/>
                <a:cs typeface="Trebuchet MS"/>
                <a:sym typeface="Trebuchet MS"/>
              </a:rPr>
              <a:t>Offer compelling incentives, such as exclusive content previews, limited-time discounts, or personalized subscription recommendations, to encourage engagement and prompt users to convert to paying subscribers.</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Clr>
                <a:schemeClr val="dk1"/>
              </a:buClr>
              <a:buSzPts val="1100"/>
              <a:buFont typeface="Arial"/>
              <a:buNone/>
            </a:pPr>
            <a:r>
              <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Clr>
                <a:schemeClr val="dk1"/>
              </a:buClr>
              <a:buSzPts val="1100"/>
              <a:buFont typeface="Arial"/>
              <a:buNone/>
            </a:pPr>
            <a:r>
              <a:rPr lang="en-US" sz="2700">
                <a:solidFill>
                  <a:schemeClr val="dk1"/>
                </a:solidFill>
                <a:latin typeface="Trebuchet MS"/>
                <a:ea typeface="Trebuchet MS"/>
                <a:cs typeface="Trebuchet MS"/>
                <a:sym typeface="Trebuchet MS"/>
              </a:rPr>
              <a:t>Ensure clear communication of subscription benefits, pricing plans, and value propositions to facilitate informed decision-making and encourage immediate engagement post-subscription.</a:t>
            </a:r>
            <a:endParaRPr sz="2700">
              <a:latin typeface="Trebuchet MS"/>
              <a:ea typeface="Trebuchet MS"/>
              <a:cs typeface="Trebuchet MS"/>
              <a:sym typeface="Trebuchet MS"/>
            </a:endParaRPr>
          </a:p>
          <a:p>
            <a:pPr indent="0" lvl="0" marL="0" marR="5080" rtl="0" algn="l">
              <a:lnSpc>
                <a:spcPct val="115700"/>
              </a:lnSpc>
              <a:spcBef>
                <a:spcPts val="0"/>
              </a:spcBef>
              <a:spcAft>
                <a:spcPts val="0"/>
              </a:spcAft>
              <a:buSzPts val="1100"/>
              <a:buNone/>
            </a:pPr>
            <a:r>
              <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SzPts val="1100"/>
              <a:buNone/>
            </a:pPr>
            <a:r>
              <a:rPr lang="en-US" sz="2700">
                <a:latin typeface="Trebuchet MS"/>
                <a:ea typeface="Trebuchet MS"/>
                <a:cs typeface="Trebuchet MS"/>
                <a:sym typeface="Trebuchet MS"/>
              </a:rPr>
              <a:t>Leverage user data to tailor content offerings and engagement strategies to align with subscriber preferences and behaviors.</a:t>
            </a:r>
            <a:endParaRPr sz="2700">
              <a:latin typeface="Trebuchet MS"/>
              <a:ea typeface="Trebuchet MS"/>
              <a:cs typeface="Trebuchet MS"/>
              <a:sym typeface="Trebuchet MS"/>
            </a:endParaRPr>
          </a:p>
        </p:txBody>
      </p:sp>
      <p:sp>
        <p:nvSpPr>
          <p:cNvPr id="167" name="Google Shape;167;p18"/>
          <p:cNvSpPr/>
          <p:nvPr/>
        </p:nvSpPr>
        <p:spPr>
          <a:xfrm>
            <a:off x="1258218" y="4780914"/>
            <a:ext cx="1546860" cy="1546860"/>
          </a:xfrm>
          <a:custGeom>
            <a:rect b="b" l="l" r="r" t="t"/>
            <a:pathLst>
              <a:path extrusionOk="0" h="1546860" w="1546860">
                <a:moveTo>
                  <a:pt x="773344" y="1546685"/>
                </a:moveTo>
                <a:lnTo>
                  <a:pt x="724435" y="1545164"/>
                </a:lnTo>
                <a:lnTo>
                  <a:pt x="676336" y="1540660"/>
                </a:lnTo>
                <a:lnTo>
                  <a:pt x="629136" y="1533264"/>
                </a:lnTo>
                <a:lnTo>
                  <a:pt x="582925" y="1523066"/>
                </a:lnTo>
                <a:lnTo>
                  <a:pt x="537795" y="1510158"/>
                </a:lnTo>
                <a:lnTo>
                  <a:pt x="493835" y="1494630"/>
                </a:lnTo>
                <a:lnTo>
                  <a:pt x="451136" y="1476572"/>
                </a:lnTo>
                <a:lnTo>
                  <a:pt x="409790" y="1456076"/>
                </a:lnTo>
                <a:lnTo>
                  <a:pt x="369886" y="1433231"/>
                </a:lnTo>
                <a:lnTo>
                  <a:pt x="331515" y="1408128"/>
                </a:lnTo>
                <a:lnTo>
                  <a:pt x="294768" y="1380858"/>
                </a:lnTo>
                <a:lnTo>
                  <a:pt x="259734" y="1351511"/>
                </a:lnTo>
                <a:lnTo>
                  <a:pt x="226506" y="1320178"/>
                </a:lnTo>
                <a:lnTo>
                  <a:pt x="195174" y="1286950"/>
                </a:lnTo>
                <a:lnTo>
                  <a:pt x="165827" y="1251917"/>
                </a:lnTo>
                <a:lnTo>
                  <a:pt x="138557" y="1215170"/>
                </a:lnTo>
                <a:lnTo>
                  <a:pt x="113454" y="1176799"/>
                </a:lnTo>
                <a:lnTo>
                  <a:pt x="90609" y="1136895"/>
                </a:lnTo>
                <a:lnTo>
                  <a:pt x="70112" y="1095548"/>
                </a:lnTo>
                <a:lnTo>
                  <a:pt x="52054" y="1052850"/>
                </a:lnTo>
                <a:lnTo>
                  <a:pt x="36526" y="1008890"/>
                </a:lnTo>
                <a:lnTo>
                  <a:pt x="23618" y="963760"/>
                </a:lnTo>
                <a:lnTo>
                  <a:pt x="13421" y="917549"/>
                </a:lnTo>
                <a:lnTo>
                  <a:pt x="6025" y="870349"/>
                </a:lnTo>
                <a:lnTo>
                  <a:pt x="1521" y="822250"/>
                </a:lnTo>
                <a:lnTo>
                  <a:pt x="0" y="773340"/>
                </a:lnTo>
                <a:lnTo>
                  <a:pt x="1521" y="724435"/>
                </a:lnTo>
                <a:lnTo>
                  <a:pt x="6025" y="676336"/>
                </a:lnTo>
                <a:lnTo>
                  <a:pt x="13421" y="629136"/>
                </a:lnTo>
                <a:lnTo>
                  <a:pt x="23618" y="582925"/>
                </a:lnTo>
                <a:lnTo>
                  <a:pt x="36526" y="537795"/>
                </a:lnTo>
                <a:lnTo>
                  <a:pt x="52054" y="493835"/>
                </a:lnTo>
                <a:lnTo>
                  <a:pt x="70112" y="451137"/>
                </a:lnTo>
                <a:lnTo>
                  <a:pt x="90609" y="409790"/>
                </a:lnTo>
                <a:lnTo>
                  <a:pt x="113454" y="369886"/>
                </a:lnTo>
                <a:lnTo>
                  <a:pt x="138557" y="331515"/>
                </a:lnTo>
                <a:lnTo>
                  <a:pt x="165827" y="294768"/>
                </a:lnTo>
                <a:lnTo>
                  <a:pt x="195174" y="259735"/>
                </a:lnTo>
                <a:lnTo>
                  <a:pt x="226506" y="226506"/>
                </a:lnTo>
                <a:lnTo>
                  <a:pt x="259734" y="195174"/>
                </a:lnTo>
                <a:lnTo>
                  <a:pt x="294768" y="165827"/>
                </a:lnTo>
                <a:lnTo>
                  <a:pt x="331515" y="138557"/>
                </a:lnTo>
                <a:lnTo>
                  <a:pt x="369886" y="113454"/>
                </a:lnTo>
                <a:lnTo>
                  <a:pt x="409790" y="90609"/>
                </a:lnTo>
                <a:lnTo>
                  <a:pt x="451136" y="70112"/>
                </a:lnTo>
                <a:lnTo>
                  <a:pt x="493835" y="52054"/>
                </a:lnTo>
                <a:lnTo>
                  <a:pt x="537795" y="36526"/>
                </a:lnTo>
                <a:lnTo>
                  <a:pt x="582925" y="23618"/>
                </a:lnTo>
                <a:lnTo>
                  <a:pt x="629136" y="13421"/>
                </a:lnTo>
                <a:lnTo>
                  <a:pt x="676336" y="6025"/>
                </a:lnTo>
                <a:lnTo>
                  <a:pt x="724435" y="1521"/>
                </a:lnTo>
                <a:lnTo>
                  <a:pt x="773342" y="0"/>
                </a:lnTo>
                <a:lnTo>
                  <a:pt x="822250" y="1521"/>
                </a:lnTo>
                <a:lnTo>
                  <a:pt x="870349" y="6025"/>
                </a:lnTo>
                <a:lnTo>
                  <a:pt x="917549" y="13421"/>
                </a:lnTo>
                <a:lnTo>
                  <a:pt x="963759" y="23618"/>
                </a:lnTo>
                <a:lnTo>
                  <a:pt x="1008890" y="36526"/>
                </a:lnTo>
                <a:lnTo>
                  <a:pt x="1052850" y="52054"/>
                </a:lnTo>
                <a:lnTo>
                  <a:pt x="1095548" y="70112"/>
                </a:lnTo>
                <a:lnTo>
                  <a:pt x="1136895" y="90609"/>
                </a:lnTo>
                <a:lnTo>
                  <a:pt x="1176799" y="113454"/>
                </a:lnTo>
                <a:lnTo>
                  <a:pt x="1215170" y="138557"/>
                </a:lnTo>
                <a:lnTo>
                  <a:pt x="1251917" y="165827"/>
                </a:lnTo>
                <a:lnTo>
                  <a:pt x="1286950" y="195174"/>
                </a:lnTo>
                <a:lnTo>
                  <a:pt x="1320178" y="226506"/>
                </a:lnTo>
                <a:lnTo>
                  <a:pt x="1351511" y="259735"/>
                </a:lnTo>
                <a:lnTo>
                  <a:pt x="1380858" y="294768"/>
                </a:lnTo>
                <a:lnTo>
                  <a:pt x="1408128" y="331515"/>
                </a:lnTo>
                <a:lnTo>
                  <a:pt x="1433231" y="369886"/>
                </a:lnTo>
                <a:lnTo>
                  <a:pt x="1456076" y="409790"/>
                </a:lnTo>
                <a:lnTo>
                  <a:pt x="1476573" y="451137"/>
                </a:lnTo>
                <a:lnTo>
                  <a:pt x="1494630" y="493835"/>
                </a:lnTo>
                <a:lnTo>
                  <a:pt x="1510158" y="537795"/>
                </a:lnTo>
                <a:lnTo>
                  <a:pt x="1523067" y="582925"/>
                </a:lnTo>
                <a:lnTo>
                  <a:pt x="1533264" y="629136"/>
                </a:lnTo>
                <a:lnTo>
                  <a:pt x="1540660" y="676336"/>
                </a:lnTo>
                <a:lnTo>
                  <a:pt x="1545164" y="724435"/>
                </a:lnTo>
                <a:lnTo>
                  <a:pt x="1546685" y="773343"/>
                </a:lnTo>
                <a:lnTo>
                  <a:pt x="1545164" y="822250"/>
                </a:lnTo>
                <a:lnTo>
                  <a:pt x="1540660" y="870349"/>
                </a:lnTo>
                <a:lnTo>
                  <a:pt x="1533264" y="917549"/>
                </a:lnTo>
                <a:lnTo>
                  <a:pt x="1523067" y="963760"/>
                </a:lnTo>
                <a:lnTo>
                  <a:pt x="1510158" y="1008890"/>
                </a:lnTo>
                <a:lnTo>
                  <a:pt x="1494630" y="1052850"/>
                </a:lnTo>
                <a:lnTo>
                  <a:pt x="1476573" y="1095548"/>
                </a:lnTo>
                <a:lnTo>
                  <a:pt x="1456076" y="1136895"/>
                </a:lnTo>
                <a:lnTo>
                  <a:pt x="1433231" y="1176799"/>
                </a:lnTo>
                <a:lnTo>
                  <a:pt x="1408128" y="1215170"/>
                </a:lnTo>
                <a:lnTo>
                  <a:pt x="1380858" y="1251917"/>
                </a:lnTo>
                <a:lnTo>
                  <a:pt x="1351511" y="1286950"/>
                </a:lnTo>
                <a:lnTo>
                  <a:pt x="1320178" y="1320178"/>
                </a:lnTo>
                <a:lnTo>
                  <a:pt x="1286950" y="1351511"/>
                </a:lnTo>
                <a:lnTo>
                  <a:pt x="1251917" y="1380858"/>
                </a:lnTo>
                <a:lnTo>
                  <a:pt x="1215170" y="1408128"/>
                </a:lnTo>
                <a:lnTo>
                  <a:pt x="1176799" y="1433231"/>
                </a:lnTo>
                <a:lnTo>
                  <a:pt x="1136895" y="1456076"/>
                </a:lnTo>
                <a:lnTo>
                  <a:pt x="1095548" y="1476572"/>
                </a:lnTo>
                <a:lnTo>
                  <a:pt x="1052850" y="1494630"/>
                </a:lnTo>
                <a:lnTo>
                  <a:pt x="1008890" y="1510158"/>
                </a:lnTo>
                <a:lnTo>
                  <a:pt x="963759" y="1523066"/>
                </a:lnTo>
                <a:lnTo>
                  <a:pt x="917549" y="1533264"/>
                </a:lnTo>
                <a:lnTo>
                  <a:pt x="870349" y="1540660"/>
                </a:lnTo>
                <a:lnTo>
                  <a:pt x="822250" y="1545164"/>
                </a:lnTo>
                <a:lnTo>
                  <a:pt x="773344" y="1546685"/>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18"/>
          <p:cNvSpPr/>
          <p:nvPr/>
        </p:nvSpPr>
        <p:spPr>
          <a:xfrm>
            <a:off x="1258218" y="2369963"/>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9" name="Google Shape;169;p18"/>
          <p:cNvPicPr preferRelativeResize="0"/>
          <p:nvPr/>
        </p:nvPicPr>
        <p:blipFill>
          <a:blip r:embed="rId3">
            <a:alphaModFix/>
          </a:blip>
          <a:stretch>
            <a:fillRect/>
          </a:stretch>
        </p:blipFill>
        <p:spPr>
          <a:xfrm>
            <a:off x="1643713" y="3133250"/>
            <a:ext cx="884375" cy="884375"/>
          </a:xfrm>
          <a:prstGeom prst="rect">
            <a:avLst/>
          </a:prstGeom>
          <a:noFill/>
          <a:ln>
            <a:noFill/>
          </a:ln>
        </p:spPr>
      </p:pic>
      <p:pic>
        <p:nvPicPr>
          <p:cNvPr id="170" name="Google Shape;170;p18"/>
          <p:cNvPicPr preferRelativeResize="0"/>
          <p:nvPr/>
        </p:nvPicPr>
        <p:blipFill>
          <a:blip r:embed="rId4">
            <a:alphaModFix/>
          </a:blip>
          <a:stretch>
            <a:fillRect/>
          </a:stretch>
        </p:blipFill>
        <p:spPr>
          <a:xfrm>
            <a:off x="1589450" y="5112737"/>
            <a:ext cx="884375" cy="884375"/>
          </a:xfrm>
          <a:prstGeom prst="rect">
            <a:avLst/>
          </a:prstGeom>
          <a:noFill/>
          <a:ln>
            <a:noFill/>
          </a:ln>
        </p:spPr>
      </p:pic>
      <p:pic>
        <p:nvPicPr>
          <p:cNvPr id="171" name="Google Shape;171;p18"/>
          <p:cNvPicPr preferRelativeResize="0"/>
          <p:nvPr/>
        </p:nvPicPr>
        <p:blipFill>
          <a:blip r:embed="rId5">
            <a:alphaModFix/>
          </a:blip>
          <a:stretch>
            <a:fillRect/>
          </a:stretch>
        </p:blipFill>
        <p:spPr>
          <a:xfrm>
            <a:off x="1643700" y="7068400"/>
            <a:ext cx="884375" cy="88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9"/>
          <p:cNvSpPr/>
          <p:nvPr/>
        </p:nvSpPr>
        <p:spPr>
          <a:xfrm>
            <a:off x="1028700" y="1028700"/>
            <a:ext cx="16230600" cy="8229600"/>
          </a:xfrm>
          <a:custGeom>
            <a:rect b="b" l="l" r="r" t="t"/>
            <a:pathLst>
              <a:path extrusionOk="0" h="8229600" w="16230600">
                <a:moveTo>
                  <a:pt x="16230598" y="8229599"/>
                </a:moveTo>
                <a:lnTo>
                  <a:pt x="0" y="8229599"/>
                </a:lnTo>
                <a:lnTo>
                  <a:pt x="0" y="0"/>
                </a:lnTo>
                <a:lnTo>
                  <a:pt x="16230598" y="0"/>
                </a:lnTo>
                <a:lnTo>
                  <a:pt x="16230598" y="822959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9"/>
          <p:cNvSpPr txBox="1"/>
          <p:nvPr>
            <p:ph type="title"/>
          </p:nvPr>
        </p:nvSpPr>
        <p:spPr>
          <a:xfrm>
            <a:off x="6176550" y="4119775"/>
            <a:ext cx="6965100" cy="1398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a:t>
            </a:r>
            <a:endParaRPr/>
          </a:p>
        </p:txBody>
      </p:sp>
      <p:sp>
        <p:nvSpPr>
          <p:cNvPr id="178" name="Google Shape;178;p19"/>
          <p:cNvSpPr/>
          <p:nvPr/>
        </p:nvSpPr>
        <p:spPr>
          <a:xfrm>
            <a:off x="2906848" y="6054826"/>
            <a:ext cx="12474575" cy="9525"/>
          </a:xfrm>
          <a:custGeom>
            <a:rect b="b" l="l" r="r" t="t"/>
            <a:pathLst>
              <a:path extrusionOk="0" h="9525" w="12474575">
                <a:moveTo>
                  <a:pt x="0" y="0"/>
                </a:moveTo>
                <a:lnTo>
                  <a:pt x="12474301" y="9524"/>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txBox="1"/>
          <p:nvPr>
            <p:ph type="title"/>
          </p:nvPr>
        </p:nvSpPr>
        <p:spPr>
          <a:xfrm>
            <a:off x="1712351" y="2190425"/>
            <a:ext cx="4248785" cy="139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Agenda</a:t>
            </a:r>
            <a:endParaRPr/>
          </a:p>
        </p:txBody>
      </p:sp>
      <p:sp>
        <p:nvSpPr>
          <p:cNvPr id="60" name="Google Shape;60;p8"/>
          <p:cNvSpPr txBox="1"/>
          <p:nvPr/>
        </p:nvSpPr>
        <p:spPr>
          <a:xfrm>
            <a:off x="3048100" y="5755275"/>
            <a:ext cx="4908900" cy="2806500"/>
          </a:xfrm>
          <a:prstGeom prst="rect">
            <a:avLst/>
          </a:prstGeom>
          <a:noFill/>
          <a:ln>
            <a:noFill/>
          </a:ln>
        </p:spPr>
        <p:txBody>
          <a:bodyPr anchorCtr="0" anchor="t" bIns="0" lIns="0" spcFirstLastPara="1" rIns="0" wrap="square" tIns="12700">
            <a:spAutoFit/>
          </a:bodyPr>
          <a:lstStyle/>
          <a:p>
            <a:pPr indent="-438150" lvl="0" marL="457200" marR="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Problem Statement</a:t>
            </a:r>
            <a:endParaRPr sz="3300">
              <a:latin typeface="Trebuchet MS"/>
              <a:ea typeface="Trebuchet MS"/>
              <a:cs typeface="Trebuchet MS"/>
              <a:sym typeface="Trebuchet MS"/>
            </a:endParaRPr>
          </a:p>
          <a:p>
            <a:pPr indent="-438150" lvl="0" marL="457200" marR="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Research Question</a:t>
            </a:r>
            <a:endParaRPr sz="3300">
              <a:latin typeface="Trebuchet MS"/>
              <a:ea typeface="Trebuchet MS"/>
              <a:cs typeface="Trebuchet MS"/>
              <a:sym typeface="Trebuchet MS"/>
            </a:endParaRPr>
          </a:p>
          <a:p>
            <a:pPr indent="-438150" lvl="0" marL="457200" marR="14732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Data Overview</a:t>
            </a:r>
            <a:endParaRPr sz="3300">
              <a:latin typeface="Trebuchet MS"/>
              <a:ea typeface="Trebuchet MS"/>
              <a:cs typeface="Trebuchet MS"/>
              <a:sym typeface="Trebuchet MS"/>
            </a:endParaRPr>
          </a:p>
          <a:p>
            <a:pPr indent="-438150" lvl="0" marL="457200" marR="14732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Methodology</a:t>
            </a:r>
            <a:endParaRPr sz="3300">
              <a:latin typeface="Trebuchet MS"/>
              <a:ea typeface="Trebuchet MS"/>
              <a:cs typeface="Trebuchet MS"/>
              <a:sym typeface="Trebuchet MS"/>
            </a:endParaRPr>
          </a:p>
        </p:txBody>
      </p:sp>
      <p:pic>
        <p:nvPicPr>
          <p:cNvPr id="61" name="Google Shape;61;p8"/>
          <p:cNvPicPr preferRelativeResize="0"/>
          <p:nvPr/>
        </p:nvPicPr>
        <p:blipFill rotWithShape="1">
          <a:blip r:embed="rId3">
            <a:alphaModFix/>
          </a:blip>
          <a:srcRect b="0" l="0" r="0" t="0"/>
          <a:stretch/>
        </p:blipFill>
        <p:spPr>
          <a:xfrm>
            <a:off x="9841904" y="7751163"/>
            <a:ext cx="133350" cy="133349"/>
          </a:xfrm>
          <a:prstGeom prst="rect">
            <a:avLst/>
          </a:prstGeom>
          <a:noFill/>
          <a:ln>
            <a:noFill/>
          </a:ln>
        </p:spPr>
      </p:pic>
      <p:sp>
        <p:nvSpPr>
          <p:cNvPr id="62" name="Google Shape;62;p8"/>
          <p:cNvSpPr txBox="1"/>
          <p:nvPr/>
        </p:nvSpPr>
        <p:spPr>
          <a:xfrm>
            <a:off x="10160651" y="5755275"/>
            <a:ext cx="5354100" cy="2044500"/>
          </a:xfrm>
          <a:prstGeom prst="rect">
            <a:avLst/>
          </a:prstGeom>
          <a:noFill/>
          <a:ln>
            <a:noFill/>
          </a:ln>
        </p:spPr>
        <p:txBody>
          <a:bodyPr anchorCtr="0" anchor="t" bIns="0" lIns="0" spcFirstLastPara="1" rIns="0" wrap="square" tIns="12700">
            <a:spAutoFit/>
          </a:bodyPr>
          <a:lstStyle/>
          <a:p>
            <a:pPr indent="-438150" lvl="0" marL="457200" marR="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Analysis and Findings</a:t>
            </a:r>
            <a:endParaRPr sz="3300">
              <a:latin typeface="Trebuchet MS"/>
              <a:ea typeface="Trebuchet MS"/>
              <a:cs typeface="Trebuchet MS"/>
              <a:sym typeface="Trebuchet MS"/>
            </a:endParaRPr>
          </a:p>
          <a:p>
            <a:pPr indent="-438150" lvl="0" marL="457200" marR="47498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Hypothesis Testing</a:t>
            </a:r>
            <a:endParaRPr sz="3300">
              <a:latin typeface="Trebuchet MS"/>
              <a:ea typeface="Trebuchet MS"/>
              <a:cs typeface="Trebuchet MS"/>
              <a:sym typeface="Trebuchet MS"/>
            </a:endParaRPr>
          </a:p>
          <a:p>
            <a:pPr indent="-438150" lvl="0" marL="457200" marR="474980" rtl="0" algn="l">
              <a:lnSpc>
                <a:spcPct val="150000"/>
              </a:lnSpc>
              <a:spcBef>
                <a:spcPts val="0"/>
              </a:spcBef>
              <a:spcAft>
                <a:spcPts val="0"/>
              </a:spcAft>
              <a:buSzPts val="3300"/>
              <a:buFont typeface="Trebuchet MS"/>
              <a:buChar char="●"/>
            </a:pPr>
            <a:r>
              <a:rPr lang="en-US" sz="3300">
                <a:latin typeface="Trebuchet MS"/>
                <a:ea typeface="Trebuchet MS"/>
                <a:cs typeface="Trebuchet MS"/>
                <a:sym typeface="Trebuchet MS"/>
              </a:rPr>
              <a:t>Recommendations</a:t>
            </a:r>
            <a:endParaRPr sz="3300">
              <a:latin typeface="Trebuchet MS"/>
              <a:ea typeface="Trebuchet MS"/>
              <a:cs typeface="Trebuchet MS"/>
              <a:sym typeface="Trebuchet MS"/>
            </a:endParaRPr>
          </a:p>
        </p:txBody>
      </p:sp>
      <p:sp>
        <p:nvSpPr>
          <p:cNvPr id="63" name="Google Shape;63;p8"/>
          <p:cNvSpPr/>
          <p:nvPr/>
        </p:nvSpPr>
        <p:spPr>
          <a:xfrm>
            <a:off x="1725051" y="3903446"/>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8"/>
          <p:cNvSpPr/>
          <p:nvPr/>
        </p:nvSpPr>
        <p:spPr>
          <a:xfrm>
            <a:off x="2656075" y="5658525"/>
            <a:ext cx="248400" cy="3271500"/>
          </a:xfrm>
          <a:prstGeom prst="roundRect">
            <a:avLst>
              <a:gd fmla="val 16667" name="adj"/>
            </a:avLst>
          </a:prstGeom>
          <a:solidFill>
            <a:srgbClr val="F1F1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65" name="Google Shape;65;p8"/>
          <p:cNvSpPr/>
          <p:nvPr/>
        </p:nvSpPr>
        <p:spPr>
          <a:xfrm>
            <a:off x="9784375" y="5755275"/>
            <a:ext cx="248400" cy="3271500"/>
          </a:xfrm>
          <a:prstGeom prst="roundRect">
            <a:avLst>
              <a:gd fmla="val 16667" name="adj"/>
            </a:avLst>
          </a:prstGeom>
          <a:solidFill>
            <a:srgbClr val="F1F1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9"/>
          <p:cNvSpPr txBox="1"/>
          <p:nvPr>
            <p:ph type="title"/>
          </p:nvPr>
        </p:nvSpPr>
        <p:spPr>
          <a:xfrm>
            <a:off x="1016000" y="968375"/>
            <a:ext cx="9689465" cy="12598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100"/>
              <a:t>Problem Statement</a:t>
            </a:r>
            <a:endParaRPr sz="8100"/>
          </a:p>
        </p:txBody>
      </p:sp>
      <p:sp>
        <p:nvSpPr>
          <p:cNvPr id="71" name="Google Shape;71;p9"/>
          <p:cNvSpPr txBox="1"/>
          <p:nvPr/>
        </p:nvSpPr>
        <p:spPr>
          <a:xfrm>
            <a:off x="1016000" y="2585173"/>
            <a:ext cx="9777600" cy="4946400"/>
          </a:xfrm>
          <a:prstGeom prst="rect">
            <a:avLst/>
          </a:prstGeom>
          <a:noFill/>
          <a:ln>
            <a:noFill/>
          </a:ln>
        </p:spPr>
        <p:txBody>
          <a:bodyPr anchorCtr="0" anchor="t" bIns="0" lIns="0" spcFirstLastPara="1" rIns="0" wrap="square" tIns="12050">
            <a:spAutoFit/>
          </a:bodyPr>
          <a:lstStyle/>
          <a:p>
            <a:pPr indent="0" lvl="0" marL="0" marR="5080" rtl="0" algn="just">
              <a:lnSpc>
                <a:spcPct val="116100"/>
              </a:lnSpc>
              <a:spcBef>
                <a:spcPts val="0"/>
              </a:spcBef>
              <a:spcAft>
                <a:spcPts val="0"/>
              </a:spcAft>
              <a:buClr>
                <a:schemeClr val="dk1"/>
              </a:buClr>
              <a:buSzPts val="1100"/>
              <a:buFont typeface="Arial"/>
              <a:buNone/>
            </a:pPr>
            <a:r>
              <a:rPr lang="en-US" sz="2800">
                <a:latin typeface="Trebuchet MS"/>
                <a:ea typeface="Trebuchet MS"/>
                <a:cs typeface="Trebuchet MS"/>
                <a:sym typeface="Trebuchet MS"/>
              </a:rPr>
              <a:t>The objective of this study is to investigate the relationship between the duration of user engagement, as indicated by the time elapsed between a user's first purchase and their last visit to the platform, and </a:t>
            </a:r>
            <a:r>
              <a:rPr b="1" lang="en-US" sz="2800">
                <a:latin typeface="Trebuchet MS"/>
                <a:ea typeface="Trebuchet MS"/>
                <a:cs typeface="Trebuchet MS"/>
                <a:sym typeface="Trebuchet MS"/>
              </a:rPr>
              <a:t>customer conversion</a:t>
            </a:r>
            <a:r>
              <a:rPr lang="en-US" sz="2800">
                <a:latin typeface="Trebuchet MS"/>
                <a:ea typeface="Trebuchet MS"/>
                <a:cs typeface="Trebuchet MS"/>
                <a:sym typeface="Trebuchet MS"/>
              </a:rPr>
              <a:t> in an online audiobook platform.</a:t>
            </a:r>
            <a:endParaRPr sz="2800">
              <a:latin typeface="Trebuchet MS"/>
              <a:ea typeface="Trebuchet MS"/>
              <a:cs typeface="Trebuchet MS"/>
              <a:sym typeface="Trebuchet MS"/>
            </a:endParaRPr>
          </a:p>
          <a:p>
            <a:pPr indent="0" lvl="0" marL="12700" marR="5080" rtl="0" algn="just">
              <a:lnSpc>
                <a:spcPct val="116100"/>
              </a:lnSpc>
              <a:spcBef>
                <a:spcPts val="0"/>
              </a:spcBef>
              <a:spcAft>
                <a:spcPts val="0"/>
              </a:spcAft>
              <a:buSzPts val="1100"/>
              <a:buNone/>
            </a:pPr>
            <a:r>
              <a:t/>
            </a:r>
            <a:endParaRPr sz="2800">
              <a:latin typeface="Trebuchet MS"/>
              <a:ea typeface="Trebuchet MS"/>
              <a:cs typeface="Trebuchet MS"/>
              <a:sym typeface="Trebuchet MS"/>
            </a:endParaRPr>
          </a:p>
          <a:p>
            <a:pPr indent="0" lvl="0" marL="12700" marR="5080" rtl="0" algn="just">
              <a:lnSpc>
                <a:spcPct val="116100"/>
              </a:lnSpc>
              <a:spcBef>
                <a:spcPts val="0"/>
              </a:spcBef>
              <a:spcAft>
                <a:spcPts val="0"/>
              </a:spcAft>
              <a:buSzPts val="1100"/>
              <a:buNone/>
            </a:pPr>
            <a:r>
              <a:rPr lang="en-US" sz="2800">
                <a:latin typeface="Trebuchet MS"/>
                <a:ea typeface="Trebuchet MS"/>
                <a:cs typeface="Trebuchet MS"/>
                <a:sym typeface="Trebuchet MS"/>
              </a:rPr>
              <a:t>The analysis aims to determine whether users who engage with the platform over a longer period of time are more likely to convert into repeat customers by making additional purchases.</a:t>
            </a:r>
            <a:endParaRPr sz="2800">
              <a:latin typeface="Trebuchet MS"/>
              <a:ea typeface="Trebuchet MS"/>
              <a:cs typeface="Trebuchet MS"/>
              <a:sym typeface="Trebuchet MS"/>
            </a:endParaRPr>
          </a:p>
        </p:txBody>
      </p:sp>
      <p:pic>
        <p:nvPicPr>
          <p:cNvPr id="72" name="Google Shape;72;p9"/>
          <p:cNvPicPr preferRelativeResize="0"/>
          <p:nvPr/>
        </p:nvPicPr>
        <p:blipFill>
          <a:blip r:embed="rId3">
            <a:alphaModFix/>
          </a:blip>
          <a:stretch>
            <a:fillRect/>
          </a:stretch>
        </p:blipFill>
        <p:spPr>
          <a:xfrm>
            <a:off x="11857075" y="2585175"/>
            <a:ext cx="4693075" cy="4596642"/>
          </a:xfrm>
          <a:prstGeom prst="rect">
            <a:avLst/>
          </a:prstGeom>
          <a:noFill/>
          <a:ln>
            <a:noFill/>
          </a:ln>
          <a:effectLst>
            <a:reflection blurRad="0" dir="0" dist="0" endA="0" endPos="25000" fadeDir="5400012" kx="0" rotWithShape="0" algn="bl" stA="12000" stPos="0" sy="-100000" ky="0"/>
          </a:effectLst>
        </p:spPr>
      </p:pic>
      <p:sp>
        <p:nvSpPr>
          <p:cNvPr id="73" name="Google Shape;73;p9"/>
          <p:cNvSpPr/>
          <p:nvPr/>
        </p:nvSpPr>
        <p:spPr>
          <a:xfrm>
            <a:off x="1016001" y="2228221"/>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10"/>
          <p:cNvSpPr/>
          <p:nvPr/>
        </p:nvSpPr>
        <p:spPr>
          <a:xfrm>
            <a:off x="0" y="9258300"/>
            <a:ext cx="18288000" cy="1028700"/>
          </a:xfrm>
          <a:custGeom>
            <a:rect b="b" l="l" r="r" t="t"/>
            <a:pathLst>
              <a:path extrusionOk="0" h="1028700" w="18288000">
                <a:moveTo>
                  <a:pt x="18287998" y="1028699"/>
                </a:moveTo>
                <a:lnTo>
                  <a:pt x="0" y="1028699"/>
                </a:lnTo>
                <a:lnTo>
                  <a:pt x="0" y="0"/>
                </a:lnTo>
                <a:lnTo>
                  <a:pt x="18287998" y="0"/>
                </a:lnTo>
                <a:lnTo>
                  <a:pt x="18287998" y="102869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10"/>
          <p:cNvSpPr txBox="1"/>
          <p:nvPr>
            <p:ph type="title"/>
          </p:nvPr>
        </p:nvSpPr>
        <p:spPr>
          <a:xfrm>
            <a:off x="3987713" y="2586015"/>
            <a:ext cx="10312572" cy="139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Research Question</a:t>
            </a:r>
            <a:endParaRPr/>
          </a:p>
        </p:txBody>
      </p:sp>
      <p:sp>
        <p:nvSpPr>
          <p:cNvPr id="80" name="Google Shape;80;p10"/>
          <p:cNvSpPr/>
          <p:nvPr/>
        </p:nvSpPr>
        <p:spPr>
          <a:xfrm>
            <a:off x="2906848" y="4521064"/>
            <a:ext cx="12474575" cy="9525"/>
          </a:xfrm>
          <a:custGeom>
            <a:rect b="b" l="l" r="r" t="t"/>
            <a:pathLst>
              <a:path extrusionOk="0" h="9525" w="12474575">
                <a:moveTo>
                  <a:pt x="0" y="0"/>
                </a:moveTo>
                <a:lnTo>
                  <a:pt x="12474301" y="9524"/>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10"/>
          <p:cNvSpPr txBox="1"/>
          <p:nvPr/>
        </p:nvSpPr>
        <p:spPr>
          <a:xfrm>
            <a:off x="1562050" y="5456961"/>
            <a:ext cx="15485700" cy="2358300"/>
          </a:xfrm>
          <a:prstGeom prst="rect">
            <a:avLst/>
          </a:prstGeom>
          <a:noFill/>
          <a:ln>
            <a:noFill/>
          </a:ln>
        </p:spPr>
        <p:txBody>
          <a:bodyPr anchorCtr="0" anchor="t" bIns="0" lIns="0" spcFirstLastPara="1" rIns="0" wrap="square" tIns="12700">
            <a:spAutoFit/>
          </a:bodyPr>
          <a:lstStyle/>
          <a:p>
            <a:pPr indent="0" lvl="0" marL="50165" marR="0" rtl="0" algn="ctr">
              <a:lnSpc>
                <a:spcPct val="100000"/>
              </a:lnSpc>
              <a:spcBef>
                <a:spcPts val="0"/>
              </a:spcBef>
              <a:spcAft>
                <a:spcPts val="0"/>
              </a:spcAft>
              <a:buNone/>
            </a:pPr>
            <a:r>
              <a:rPr b="1" lang="en-US" sz="3500">
                <a:latin typeface="Trebuchet MS"/>
                <a:ea typeface="Trebuchet MS"/>
                <a:cs typeface="Trebuchet MS"/>
                <a:sym typeface="Trebuchet MS"/>
              </a:rPr>
              <a:t>Is there a relationship between user engagement duration and customer conversion?</a:t>
            </a:r>
            <a:endParaRPr sz="3500">
              <a:latin typeface="Trebuchet MS"/>
              <a:ea typeface="Trebuchet MS"/>
              <a:cs typeface="Trebuchet MS"/>
              <a:sym typeface="Trebuchet MS"/>
            </a:endParaRPr>
          </a:p>
          <a:p>
            <a:pPr indent="0" lvl="0" marL="12065" marR="5080" rtl="0" algn="ctr">
              <a:lnSpc>
                <a:spcPct val="117857"/>
              </a:lnSpc>
              <a:spcBef>
                <a:spcPts val="2565"/>
              </a:spcBef>
              <a:spcAft>
                <a:spcPts val="0"/>
              </a:spcAft>
              <a:buNone/>
            </a:pPr>
            <a:r>
              <a:rPr lang="en-US" sz="2800">
                <a:latin typeface="Trebuchet MS"/>
                <a:ea typeface="Trebuchet MS"/>
                <a:cs typeface="Trebuchet MS"/>
                <a:sym typeface="Trebuchet MS"/>
              </a:rPr>
              <a:t>Does the duration of user engagement, measured by the difference between the last visited date and the first purchase date, influence customer conversion?</a:t>
            </a:r>
            <a:endParaRPr sz="28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1"/>
          <p:cNvSpPr/>
          <p:nvPr/>
        </p:nvSpPr>
        <p:spPr>
          <a:xfrm>
            <a:off x="0" y="0"/>
            <a:ext cx="18278475" cy="3848100"/>
          </a:xfrm>
          <a:custGeom>
            <a:rect b="b" l="l" r="r" t="t"/>
            <a:pathLst>
              <a:path extrusionOk="0" h="3848100" w="18278475">
                <a:moveTo>
                  <a:pt x="0" y="0"/>
                </a:moveTo>
                <a:lnTo>
                  <a:pt x="18278474" y="0"/>
                </a:lnTo>
                <a:lnTo>
                  <a:pt x="18278474" y="3848099"/>
                </a:lnTo>
                <a:lnTo>
                  <a:pt x="0" y="3848099"/>
                </a:lnTo>
                <a:lnTo>
                  <a:pt x="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7" name="Google Shape;87;p11"/>
          <p:cNvPicPr preferRelativeResize="0"/>
          <p:nvPr/>
        </p:nvPicPr>
        <p:blipFill rotWithShape="1">
          <a:blip r:embed="rId3">
            <a:alphaModFix/>
          </a:blip>
          <a:srcRect b="0" l="0" r="0" t="0"/>
          <a:stretch/>
        </p:blipFill>
        <p:spPr>
          <a:xfrm>
            <a:off x="6734839" y="5701032"/>
            <a:ext cx="10157947" cy="3216292"/>
          </a:xfrm>
          <a:prstGeom prst="rect">
            <a:avLst/>
          </a:prstGeom>
          <a:noFill/>
          <a:ln>
            <a:noFill/>
          </a:ln>
        </p:spPr>
      </p:pic>
      <p:pic>
        <p:nvPicPr>
          <p:cNvPr id="88" name="Google Shape;88;p11"/>
          <p:cNvPicPr preferRelativeResize="0"/>
          <p:nvPr/>
        </p:nvPicPr>
        <p:blipFill rotWithShape="1">
          <a:blip r:embed="rId4">
            <a:alphaModFix/>
          </a:blip>
          <a:srcRect b="0" l="0" r="0" t="0"/>
          <a:stretch/>
        </p:blipFill>
        <p:spPr>
          <a:xfrm>
            <a:off x="1352549" y="5797413"/>
            <a:ext cx="104775" cy="104774"/>
          </a:xfrm>
          <a:prstGeom prst="rect">
            <a:avLst/>
          </a:prstGeom>
          <a:noFill/>
          <a:ln>
            <a:noFill/>
          </a:ln>
        </p:spPr>
      </p:pic>
      <p:pic>
        <p:nvPicPr>
          <p:cNvPr id="89" name="Google Shape;89;p11"/>
          <p:cNvPicPr preferRelativeResize="0"/>
          <p:nvPr/>
        </p:nvPicPr>
        <p:blipFill rotWithShape="1">
          <a:blip r:embed="rId4">
            <a:alphaModFix/>
          </a:blip>
          <a:srcRect b="0" l="0" r="0" t="0"/>
          <a:stretch/>
        </p:blipFill>
        <p:spPr>
          <a:xfrm>
            <a:off x="1352549" y="6368913"/>
            <a:ext cx="104775" cy="104774"/>
          </a:xfrm>
          <a:prstGeom prst="rect">
            <a:avLst/>
          </a:prstGeom>
          <a:noFill/>
          <a:ln>
            <a:noFill/>
          </a:ln>
        </p:spPr>
      </p:pic>
      <p:pic>
        <p:nvPicPr>
          <p:cNvPr id="90" name="Google Shape;90;p11"/>
          <p:cNvPicPr preferRelativeResize="0"/>
          <p:nvPr/>
        </p:nvPicPr>
        <p:blipFill rotWithShape="1">
          <a:blip r:embed="rId4">
            <a:alphaModFix/>
          </a:blip>
          <a:srcRect b="0" l="0" r="0" t="0"/>
          <a:stretch/>
        </p:blipFill>
        <p:spPr>
          <a:xfrm>
            <a:off x="1352549" y="6940413"/>
            <a:ext cx="104775" cy="104774"/>
          </a:xfrm>
          <a:prstGeom prst="rect">
            <a:avLst/>
          </a:prstGeom>
          <a:noFill/>
          <a:ln>
            <a:noFill/>
          </a:ln>
        </p:spPr>
      </p:pic>
      <p:pic>
        <p:nvPicPr>
          <p:cNvPr id="91" name="Google Shape;91;p11"/>
          <p:cNvPicPr preferRelativeResize="0"/>
          <p:nvPr/>
        </p:nvPicPr>
        <p:blipFill rotWithShape="1">
          <a:blip r:embed="rId4">
            <a:alphaModFix/>
          </a:blip>
          <a:srcRect b="0" l="0" r="0" t="0"/>
          <a:stretch/>
        </p:blipFill>
        <p:spPr>
          <a:xfrm>
            <a:off x="1352549" y="7511913"/>
            <a:ext cx="104775" cy="104774"/>
          </a:xfrm>
          <a:prstGeom prst="rect">
            <a:avLst/>
          </a:prstGeom>
          <a:noFill/>
          <a:ln>
            <a:noFill/>
          </a:ln>
        </p:spPr>
      </p:pic>
      <p:pic>
        <p:nvPicPr>
          <p:cNvPr id="92" name="Google Shape;92;p11"/>
          <p:cNvPicPr preferRelativeResize="0"/>
          <p:nvPr/>
        </p:nvPicPr>
        <p:blipFill rotWithShape="1">
          <a:blip r:embed="rId4">
            <a:alphaModFix/>
          </a:blip>
          <a:srcRect b="0" l="0" r="0" t="0"/>
          <a:stretch/>
        </p:blipFill>
        <p:spPr>
          <a:xfrm>
            <a:off x="1352549" y="8083413"/>
            <a:ext cx="104775" cy="104774"/>
          </a:xfrm>
          <a:prstGeom prst="rect">
            <a:avLst/>
          </a:prstGeom>
          <a:noFill/>
          <a:ln>
            <a:noFill/>
          </a:ln>
        </p:spPr>
      </p:pic>
      <p:sp>
        <p:nvSpPr>
          <p:cNvPr id="93" name="Google Shape;93;p11"/>
          <p:cNvSpPr txBox="1"/>
          <p:nvPr>
            <p:ph type="title"/>
          </p:nvPr>
        </p:nvSpPr>
        <p:spPr>
          <a:xfrm>
            <a:off x="1304896" y="812409"/>
            <a:ext cx="6174000" cy="109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000"/>
              <a:t>Data Overview</a:t>
            </a:r>
            <a:endParaRPr sz="7000"/>
          </a:p>
        </p:txBody>
      </p:sp>
      <p:sp>
        <p:nvSpPr>
          <p:cNvPr id="94" name="Google Shape;94;p11"/>
          <p:cNvSpPr txBox="1"/>
          <p:nvPr/>
        </p:nvSpPr>
        <p:spPr>
          <a:xfrm>
            <a:off x="1305640" y="2295141"/>
            <a:ext cx="15159300" cy="6489300"/>
          </a:xfrm>
          <a:prstGeom prst="rect">
            <a:avLst/>
          </a:prstGeom>
          <a:noFill/>
          <a:ln>
            <a:noFill/>
          </a:ln>
        </p:spPr>
        <p:txBody>
          <a:bodyPr anchorCtr="0" anchor="t" bIns="0" lIns="0" spcFirstLastPara="1" rIns="0" wrap="square" tIns="32375">
            <a:spAutoFit/>
          </a:bodyPr>
          <a:lstStyle/>
          <a:p>
            <a:pPr indent="0" lvl="0" marL="20955" marR="5080" rtl="0" algn="just">
              <a:lnSpc>
                <a:spcPct val="117857"/>
              </a:lnSpc>
              <a:spcBef>
                <a:spcPts val="0"/>
              </a:spcBef>
              <a:spcAft>
                <a:spcPts val="0"/>
              </a:spcAft>
              <a:buNone/>
            </a:pPr>
            <a:r>
              <a:rPr lang="en-US" sz="2800">
                <a:latin typeface="Trebuchet MS"/>
                <a:ea typeface="Trebuchet MS"/>
                <a:cs typeface="Trebuchet MS"/>
                <a:sym typeface="Trebuchet MS"/>
              </a:rPr>
              <a:t>For this analysis, we utilized the comprehensive dataset of an audiobook application, used data cleaning and feature engineering procedures to concentrate solely on the relevant columns  essential for our investigation.</a:t>
            </a:r>
            <a:endParaRPr sz="28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3300">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3250">
              <a:latin typeface="Trebuchet MS"/>
              <a:ea typeface="Trebuchet MS"/>
              <a:cs typeface="Trebuchet MS"/>
              <a:sym typeface="Trebuchet MS"/>
            </a:endParaRPr>
          </a:p>
          <a:p>
            <a:pPr indent="0" lvl="0" marL="12700" marR="0" rtl="0" algn="just">
              <a:lnSpc>
                <a:spcPct val="100000"/>
              </a:lnSpc>
              <a:spcBef>
                <a:spcPts val="0"/>
              </a:spcBef>
              <a:spcAft>
                <a:spcPts val="0"/>
              </a:spcAft>
              <a:buNone/>
            </a:pPr>
            <a:r>
              <a:rPr b="1" lang="en-US" sz="3500">
                <a:latin typeface="Trebuchet MS"/>
                <a:ea typeface="Trebuchet MS"/>
                <a:cs typeface="Trebuchet MS"/>
                <a:sym typeface="Trebuchet MS"/>
              </a:rPr>
              <a:t>Relevant columns used for this </a:t>
            </a:r>
            <a:r>
              <a:rPr b="1" lang="en-US" sz="3500">
                <a:latin typeface="Trebuchet MS"/>
                <a:ea typeface="Trebuchet MS"/>
                <a:cs typeface="Trebuchet MS"/>
                <a:sym typeface="Trebuchet MS"/>
              </a:rPr>
              <a:t>research</a:t>
            </a:r>
            <a:r>
              <a:rPr b="1" lang="en-US" sz="3500">
                <a:latin typeface="Trebuchet MS"/>
                <a:ea typeface="Trebuchet MS"/>
                <a:cs typeface="Trebuchet MS"/>
                <a:sym typeface="Trebuchet MS"/>
              </a:rPr>
              <a:t>:</a:t>
            </a:r>
            <a:endParaRPr sz="3500">
              <a:latin typeface="Trebuchet MS"/>
              <a:ea typeface="Trebuchet MS"/>
              <a:cs typeface="Trebuchet MS"/>
              <a:sym typeface="Trebuchet MS"/>
            </a:endParaRPr>
          </a:p>
          <a:p>
            <a:pPr indent="-406400" lvl="0" marL="457200" marR="10119995" rtl="0" algn="l">
              <a:lnSpc>
                <a:spcPct val="150000"/>
              </a:lnSpc>
              <a:spcBef>
                <a:spcPts val="2825"/>
              </a:spcBef>
              <a:spcAft>
                <a:spcPts val="0"/>
              </a:spcAft>
              <a:buSzPts val="2800"/>
              <a:buFont typeface="Trebuchet MS"/>
              <a:buChar char="●"/>
            </a:pPr>
            <a:r>
              <a:rPr lang="en-US" sz="2800">
                <a:latin typeface="Trebuchet MS"/>
                <a:ea typeface="Trebuchet MS"/>
                <a:cs typeface="Trebuchet MS"/>
                <a:sym typeface="Trebuchet MS"/>
              </a:rPr>
              <a:t>Completion</a:t>
            </a:r>
            <a:r>
              <a:rPr lang="en-US" sz="2800">
                <a:latin typeface="Trebuchet MS"/>
                <a:ea typeface="Trebuchet MS"/>
                <a:cs typeface="Trebuchet MS"/>
                <a:sym typeface="Trebuchet MS"/>
              </a:rPr>
              <a:t>   </a:t>
            </a:r>
            <a:endParaRPr sz="2800">
              <a:latin typeface="Trebuchet MS"/>
              <a:ea typeface="Trebuchet MS"/>
              <a:cs typeface="Trebuchet MS"/>
              <a:sym typeface="Trebuchet MS"/>
            </a:endParaRPr>
          </a:p>
          <a:p>
            <a:pPr indent="-406400" lvl="0" marL="457200" marR="10119995" rtl="0" algn="l">
              <a:lnSpc>
                <a:spcPct val="150000"/>
              </a:lnSpc>
              <a:spcBef>
                <a:spcPts val="0"/>
              </a:spcBef>
              <a:spcAft>
                <a:spcPts val="0"/>
              </a:spcAft>
              <a:buSzPts val="2800"/>
              <a:buFont typeface="Trebuchet MS"/>
              <a:buChar char="●"/>
            </a:pPr>
            <a:r>
              <a:rPr lang="en-US" sz="2800">
                <a:latin typeface="Trebuchet MS"/>
                <a:ea typeface="Trebuchet MS"/>
                <a:cs typeface="Trebuchet MS"/>
                <a:sym typeface="Trebuchet MS"/>
              </a:rPr>
              <a:t>Support Request(1 to 12)</a:t>
            </a:r>
            <a:endParaRPr sz="2800">
              <a:latin typeface="Trebuchet MS"/>
              <a:ea typeface="Trebuchet MS"/>
              <a:cs typeface="Trebuchet MS"/>
              <a:sym typeface="Trebuchet MS"/>
            </a:endParaRPr>
          </a:p>
          <a:p>
            <a:pPr indent="-406400" lvl="0" marL="457200" marR="10119995" rtl="0" algn="l">
              <a:lnSpc>
                <a:spcPct val="150000"/>
              </a:lnSpc>
              <a:spcBef>
                <a:spcPts val="0"/>
              </a:spcBef>
              <a:spcAft>
                <a:spcPts val="0"/>
              </a:spcAft>
              <a:buSzPts val="2800"/>
              <a:buFont typeface="Trebuchet MS"/>
              <a:buChar char="●"/>
            </a:pPr>
            <a:r>
              <a:rPr lang="en-US" sz="2800">
                <a:latin typeface="Trebuchet MS"/>
                <a:ea typeface="Trebuchet MS"/>
                <a:cs typeface="Trebuchet MS"/>
                <a:sym typeface="Trebuchet MS"/>
              </a:rPr>
              <a:t>User Engagement Duration (minutes)</a:t>
            </a:r>
            <a:endParaRPr sz="2800">
              <a:latin typeface="Trebuchet MS"/>
              <a:ea typeface="Trebuchet MS"/>
              <a:cs typeface="Trebuchet MS"/>
              <a:sym typeface="Trebuchet MS"/>
            </a:endParaRPr>
          </a:p>
          <a:p>
            <a:pPr indent="-406400" lvl="0" marL="457200" marR="10119995" rtl="0" algn="l">
              <a:lnSpc>
                <a:spcPct val="150000"/>
              </a:lnSpc>
              <a:spcBef>
                <a:spcPts val="0"/>
              </a:spcBef>
              <a:spcAft>
                <a:spcPts val="0"/>
              </a:spcAft>
              <a:buSzPts val="2800"/>
              <a:buFont typeface="Trebuchet MS"/>
              <a:buChar char="●"/>
            </a:pPr>
            <a:r>
              <a:rPr lang="en-US" sz="2800">
                <a:latin typeface="Trebuchet MS"/>
                <a:ea typeface="Trebuchet MS"/>
                <a:cs typeface="Trebuchet MS"/>
                <a:sym typeface="Trebuchet MS"/>
              </a:rPr>
              <a:t>Targets (0 or 1) </a:t>
            </a:r>
            <a:endParaRPr sz="2800">
              <a:latin typeface="Trebuchet MS"/>
              <a:ea typeface="Trebuchet MS"/>
              <a:cs typeface="Trebuchet MS"/>
              <a:sym typeface="Trebuchet MS"/>
            </a:endParaRPr>
          </a:p>
        </p:txBody>
      </p:sp>
      <p:sp>
        <p:nvSpPr>
          <p:cNvPr id="95" name="Google Shape;95;p11"/>
          <p:cNvSpPr/>
          <p:nvPr/>
        </p:nvSpPr>
        <p:spPr>
          <a:xfrm>
            <a:off x="536450" y="5626150"/>
            <a:ext cx="292200" cy="2760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96" name="Google Shape;96;p11"/>
          <p:cNvSpPr/>
          <p:nvPr/>
        </p:nvSpPr>
        <p:spPr>
          <a:xfrm>
            <a:off x="1258838" y="7851500"/>
            <a:ext cx="292200" cy="347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97" name="Google Shape;97;p11"/>
          <p:cNvSpPr/>
          <p:nvPr/>
        </p:nvSpPr>
        <p:spPr>
          <a:xfrm>
            <a:off x="1258838" y="6818950"/>
            <a:ext cx="292200" cy="347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98" name="Google Shape;98;p11"/>
          <p:cNvSpPr/>
          <p:nvPr/>
        </p:nvSpPr>
        <p:spPr>
          <a:xfrm>
            <a:off x="1258838" y="7511925"/>
            <a:ext cx="292200" cy="347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99" name="Google Shape;99;p11"/>
          <p:cNvSpPr/>
          <p:nvPr/>
        </p:nvSpPr>
        <p:spPr>
          <a:xfrm>
            <a:off x="1258838" y="6125975"/>
            <a:ext cx="292200" cy="347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100" name="Google Shape;100;p11"/>
          <p:cNvSpPr/>
          <p:nvPr/>
        </p:nvSpPr>
        <p:spPr>
          <a:xfrm>
            <a:off x="1103099" y="5506150"/>
            <a:ext cx="447900" cy="415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pic>
        <p:nvPicPr>
          <p:cNvPr id="101" name="Google Shape;101;p11"/>
          <p:cNvPicPr preferRelativeResize="0"/>
          <p:nvPr/>
        </p:nvPicPr>
        <p:blipFill rotWithShape="1">
          <a:blip r:embed="rId5">
            <a:alphaModFix/>
          </a:blip>
          <a:srcRect b="0" l="5186" r="0" t="0"/>
          <a:stretch/>
        </p:blipFill>
        <p:spPr>
          <a:xfrm>
            <a:off x="6734850" y="5532850"/>
            <a:ext cx="10395099" cy="3552650"/>
          </a:xfrm>
          <a:prstGeom prst="rect">
            <a:avLst/>
          </a:prstGeom>
          <a:noFill/>
          <a:ln>
            <a:noFill/>
          </a:ln>
        </p:spPr>
      </p:pic>
      <p:sp>
        <p:nvSpPr>
          <p:cNvPr id="102" name="Google Shape;102;p11"/>
          <p:cNvSpPr/>
          <p:nvPr/>
        </p:nvSpPr>
        <p:spPr>
          <a:xfrm>
            <a:off x="1352551" y="1843396"/>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2"/>
          <p:cNvSpPr/>
          <p:nvPr/>
        </p:nvSpPr>
        <p:spPr>
          <a:xfrm>
            <a:off x="0" y="0"/>
            <a:ext cx="18278475" cy="3848100"/>
          </a:xfrm>
          <a:custGeom>
            <a:rect b="b" l="l" r="r" t="t"/>
            <a:pathLst>
              <a:path extrusionOk="0" h="3848100" w="18278475">
                <a:moveTo>
                  <a:pt x="0" y="0"/>
                </a:moveTo>
                <a:lnTo>
                  <a:pt x="18278474" y="0"/>
                </a:lnTo>
                <a:lnTo>
                  <a:pt x="18278474" y="3848099"/>
                </a:lnTo>
                <a:lnTo>
                  <a:pt x="0" y="3848099"/>
                </a:lnTo>
                <a:lnTo>
                  <a:pt x="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12"/>
          <p:cNvSpPr txBox="1"/>
          <p:nvPr>
            <p:ph type="title"/>
          </p:nvPr>
        </p:nvSpPr>
        <p:spPr>
          <a:xfrm>
            <a:off x="1304896" y="868133"/>
            <a:ext cx="5883300" cy="109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000"/>
              <a:t>Methodology </a:t>
            </a:r>
            <a:endParaRPr sz="7000"/>
          </a:p>
        </p:txBody>
      </p:sp>
      <p:sp>
        <p:nvSpPr>
          <p:cNvPr id="109" name="Google Shape;109;p12"/>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t/>
            </a:r>
            <a:endParaRPr sz="2800">
              <a:solidFill>
                <a:srgbClr val="595959"/>
              </a:solidFill>
            </a:endParaRPr>
          </a:p>
        </p:txBody>
      </p:sp>
      <p:graphicFrame>
        <p:nvGraphicFramePr>
          <p:cNvPr id="110" name="Google Shape;110;p12"/>
          <p:cNvGraphicFramePr/>
          <p:nvPr/>
        </p:nvGraphicFramePr>
        <p:xfrm>
          <a:off x="1304888" y="3251800"/>
          <a:ext cx="3000000" cy="3000000"/>
        </p:xfrm>
        <a:graphic>
          <a:graphicData uri="http://schemas.openxmlformats.org/drawingml/2006/table">
            <a:tbl>
              <a:tblPr>
                <a:noFill/>
                <a:tableStyleId>{9190C712-82C8-4926-B28A-EBABE5EB6B14}</a:tableStyleId>
              </a:tblPr>
              <a:tblGrid>
                <a:gridCol w="5575375"/>
                <a:gridCol w="9505950"/>
              </a:tblGrid>
              <a:tr h="1320200">
                <a:tc>
                  <a:txBody>
                    <a:bodyPr/>
                    <a:lstStyle/>
                    <a:p>
                      <a:pPr indent="0" lvl="0" marL="0" marR="0" rtl="0" algn="ctr">
                        <a:lnSpc>
                          <a:spcPct val="100000"/>
                        </a:lnSpc>
                        <a:spcBef>
                          <a:spcPts val="2155"/>
                        </a:spcBef>
                        <a:spcAft>
                          <a:spcPts val="0"/>
                        </a:spcAft>
                        <a:buNone/>
                      </a:pPr>
                      <a:r>
                        <a:rPr b="1" lang="en-US" sz="3000">
                          <a:solidFill>
                            <a:srgbClr val="FFFFFF"/>
                          </a:solidFill>
                          <a:latin typeface="Trebuchet MS"/>
                          <a:ea typeface="Trebuchet MS"/>
                          <a:cs typeface="Trebuchet MS"/>
                          <a:sym typeface="Trebuchet MS"/>
                        </a:rPr>
                        <a:t>Step</a:t>
                      </a:r>
                      <a:endParaRPr b="1" sz="3000">
                        <a:solidFill>
                          <a:srgbClr val="FFFFFF"/>
                        </a:solidFill>
                        <a:latin typeface="Trebuchet MS"/>
                        <a:ea typeface="Trebuchet MS"/>
                        <a:cs typeface="Trebuchet MS"/>
                        <a:sym typeface="Trebuchet MS"/>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4D2D"/>
                    </a:solidFill>
                  </a:tcPr>
                </a:tc>
                <a:tc>
                  <a:txBody>
                    <a:bodyPr/>
                    <a:lstStyle/>
                    <a:p>
                      <a:pPr indent="0" lvl="0" marL="0" rtl="0" algn="ctr">
                        <a:spcBef>
                          <a:spcPts val="2155"/>
                        </a:spcBef>
                        <a:spcAft>
                          <a:spcPts val="0"/>
                        </a:spcAft>
                        <a:buNone/>
                      </a:pPr>
                      <a:r>
                        <a:rPr b="1" lang="en-US" sz="3000">
                          <a:solidFill>
                            <a:srgbClr val="FFFFFF"/>
                          </a:solidFill>
                          <a:latin typeface="Trebuchet MS"/>
                          <a:ea typeface="Trebuchet MS"/>
                          <a:cs typeface="Trebuchet MS"/>
                          <a:sym typeface="Trebuchet MS"/>
                        </a:rPr>
                        <a:t>Description</a:t>
                      </a:r>
                      <a:endParaRPr b="1" sz="21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4D2D"/>
                    </a:solidFill>
                  </a:tcPr>
                </a:tc>
              </a:tr>
              <a:tr h="1238850">
                <a:tc>
                  <a:txBody>
                    <a:bodyPr/>
                    <a:lstStyle/>
                    <a:p>
                      <a:pPr indent="0" lvl="0" marL="0" rtl="0" algn="l">
                        <a:spcBef>
                          <a:spcPts val="2155"/>
                        </a:spcBef>
                        <a:spcAft>
                          <a:spcPts val="0"/>
                        </a:spcAft>
                        <a:buNone/>
                      </a:pPr>
                      <a:r>
                        <a:rPr lang="en-US" sz="2300">
                          <a:solidFill>
                            <a:srgbClr val="000000"/>
                          </a:solidFill>
                          <a:latin typeface="Trebuchet MS"/>
                          <a:ea typeface="Trebuchet MS"/>
                          <a:cs typeface="Trebuchet MS"/>
                          <a:sym typeface="Trebuchet MS"/>
                        </a:rPr>
                        <a:t>Descriptive Analysis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4100"/>
                        </a:lnSpc>
                        <a:spcBef>
                          <a:spcPts val="5"/>
                        </a:spcBef>
                        <a:spcAft>
                          <a:spcPts val="0"/>
                        </a:spcAft>
                        <a:buNone/>
                      </a:pPr>
                      <a:r>
                        <a:rPr lang="en-US" sz="2300">
                          <a:solidFill>
                            <a:srgbClr val="000000"/>
                          </a:solidFill>
                          <a:latin typeface="Trebuchet MS"/>
                          <a:ea typeface="Trebuchet MS"/>
                          <a:cs typeface="Trebuchet MS"/>
                          <a:sym typeface="Trebuchet MS"/>
                        </a:rPr>
                        <a:t>Performed statistical analysis to summarize key aspects of the data, focusing on</a:t>
                      </a:r>
                      <a:r>
                        <a:rPr lang="en-US" sz="2300">
                          <a:solidFill>
                            <a:srgbClr val="000000"/>
                          </a:solidFill>
                          <a:latin typeface="Trebuchet MS"/>
                          <a:ea typeface="Trebuchet MS"/>
                          <a:cs typeface="Trebuchet MS"/>
                          <a:sym typeface="Trebuchet MS"/>
                        </a:rPr>
                        <a:t> </a:t>
                      </a:r>
                      <a:r>
                        <a:rPr lang="en-US" sz="2300">
                          <a:latin typeface="Trebuchet MS"/>
                          <a:ea typeface="Trebuchet MS"/>
                          <a:cs typeface="Trebuchet MS"/>
                          <a:sym typeface="Trebuchet MS"/>
                        </a:rPr>
                        <a:t>user engagement duration and customer conversion.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69800">
                <a:tc>
                  <a:txBody>
                    <a:bodyPr/>
                    <a:lstStyle/>
                    <a:p>
                      <a:pPr indent="0" lvl="0" marL="0" rtl="0" algn="l">
                        <a:spcBef>
                          <a:spcPts val="5"/>
                        </a:spcBef>
                        <a:spcAft>
                          <a:spcPts val="0"/>
                        </a:spcAft>
                        <a:buNone/>
                      </a:pPr>
                      <a:r>
                        <a:rPr lang="en-US" sz="2300">
                          <a:solidFill>
                            <a:srgbClr val="000000"/>
                          </a:solidFill>
                          <a:latin typeface="Trebuchet MS"/>
                          <a:ea typeface="Trebuchet MS"/>
                          <a:cs typeface="Trebuchet MS"/>
                          <a:sym typeface="Trebuchet MS"/>
                        </a:rPr>
                        <a:t>Hypothesis Testing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751840" rtl="0" algn="l">
                        <a:lnSpc>
                          <a:spcPct val="114100"/>
                        </a:lnSpc>
                        <a:spcBef>
                          <a:spcPts val="0"/>
                        </a:spcBef>
                        <a:spcAft>
                          <a:spcPts val="0"/>
                        </a:spcAft>
                        <a:buNone/>
                      </a:pPr>
                      <a:r>
                        <a:rPr lang="en-US" sz="2300">
                          <a:solidFill>
                            <a:srgbClr val="000000"/>
                          </a:solidFill>
                          <a:latin typeface="Trebuchet MS"/>
                          <a:ea typeface="Trebuchet MS"/>
                          <a:cs typeface="Trebuchet MS"/>
                          <a:sym typeface="Trebuchet MS"/>
                        </a:rPr>
                        <a:t>Conducted a T-test to evaluate the relationship between </a:t>
                      </a:r>
                      <a:r>
                        <a:rPr lang="en-US" sz="2300">
                          <a:solidFill>
                            <a:schemeClr val="dk1"/>
                          </a:solidFill>
                          <a:latin typeface="Trebuchet MS"/>
                          <a:ea typeface="Trebuchet MS"/>
                          <a:cs typeface="Trebuchet MS"/>
                          <a:sym typeface="Trebuchet MS"/>
                        </a:rPr>
                        <a:t>user engagement duration and customer conversion</a:t>
                      </a:r>
                      <a:r>
                        <a:rPr lang="en-US" sz="2300">
                          <a:solidFill>
                            <a:srgbClr val="000000"/>
                          </a:solidFill>
                          <a:latin typeface="Trebuchet MS"/>
                          <a:ea typeface="Trebuchet MS"/>
                          <a:cs typeface="Trebuchet MS"/>
                          <a:sym typeface="Trebuchet MS"/>
                        </a:rPr>
                        <a:t>, testing the hypothesis that different </a:t>
                      </a:r>
                      <a:r>
                        <a:rPr lang="en-US" sz="2300">
                          <a:latin typeface="Trebuchet MS"/>
                          <a:ea typeface="Trebuchet MS"/>
                          <a:cs typeface="Trebuchet MS"/>
                          <a:sym typeface="Trebuchet MS"/>
                        </a:rPr>
                        <a:t>user engagement duration</a:t>
                      </a:r>
                      <a:r>
                        <a:rPr lang="en-US" sz="2300">
                          <a:solidFill>
                            <a:srgbClr val="000000"/>
                          </a:solidFill>
                          <a:latin typeface="Trebuchet MS"/>
                          <a:ea typeface="Trebuchet MS"/>
                          <a:cs typeface="Trebuchet MS"/>
                          <a:sym typeface="Trebuchet MS"/>
                        </a:rPr>
                        <a:t> influence </a:t>
                      </a:r>
                      <a:r>
                        <a:rPr lang="en-US" sz="2300">
                          <a:solidFill>
                            <a:schemeClr val="dk1"/>
                          </a:solidFill>
                          <a:latin typeface="Trebuchet MS"/>
                          <a:ea typeface="Trebuchet MS"/>
                          <a:cs typeface="Trebuchet MS"/>
                          <a:sym typeface="Trebuchet MS"/>
                        </a:rPr>
                        <a:t>target types (converted, not converted)</a:t>
                      </a:r>
                      <a:r>
                        <a:rPr lang="en-US" sz="2300">
                          <a:solidFill>
                            <a:srgbClr val="000000"/>
                          </a:solidFill>
                          <a:latin typeface="Trebuchet MS"/>
                          <a:ea typeface="Trebuchet MS"/>
                          <a:cs typeface="Trebuchet MS"/>
                          <a:sym typeface="Trebuchet MS"/>
                        </a:rPr>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1" name="Google Shape;111;p12"/>
          <p:cNvSpPr/>
          <p:nvPr/>
        </p:nvSpPr>
        <p:spPr>
          <a:xfrm>
            <a:off x="1322376" y="1924046"/>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13"/>
          <p:cNvSpPr/>
          <p:nvPr/>
        </p:nvSpPr>
        <p:spPr>
          <a:xfrm>
            <a:off x="0" y="0"/>
            <a:ext cx="18291572" cy="2650403"/>
          </a:xfrm>
          <a:custGeom>
            <a:rect b="b" l="l" r="r" t="t"/>
            <a:pathLst>
              <a:path extrusionOk="0" h="4257675" w="10839450">
                <a:moveTo>
                  <a:pt x="0" y="4257674"/>
                </a:moveTo>
                <a:lnTo>
                  <a:pt x="0" y="0"/>
                </a:lnTo>
                <a:lnTo>
                  <a:pt x="10839449" y="0"/>
                </a:lnTo>
                <a:lnTo>
                  <a:pt x="10839449" y="4257674"/>
                </a:lnTo>
                <a:lnTo>
                  <a:pt x="0" y="4257674"/>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13"/>
          <p:cNvSpPr txBox="1"/>
          <p:nvPr/>
        </p:nvSpPr>
        <p:spPr>
          <a:xfrm>
            <a:off x="863050" y="2684071"/>
            <a:ext cx="13425900" cy="909300"/>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None/>
            </a:pPr>
            <a:r>
              <a:rPr lang="en-US" sz="2700">
                <a:latin typeface="Trebuchet MS"/>
                <a:ea typeface="Trebuchet MS"/>
                <a:cs typeface="Trebuchet MS"/>
                <a:sym typeface="Trebuchet MS"/>
              </a:rPr>
              <a:t>Majority of users show high engagement rate but have not purchased the subscription.</a:t>
            </a:r>
            <a:endParaRPr sz="2700">
              <a:latin typeface="Trebuchet MS"/>
              <a:ea typeface="Trebuchet MS"/>
              <a:cs typeface="Trebuchet MS"/>
              <a:sym typeface="Trebuchet MS"/>
            </a:endParaRPr>
          </a:p>
          <a:p>
            <a:pPr indent="0" lvl="0" marL="12700" marR="546735" rtl="0" algn="l">
              <a:lnSpc>
                <a:spcPct val="115700"/>
              </a:lnSpc>
              <a:spcBef>
                <a:spcPts val="0"/>
              </a:spcBef>
              <a:spcAft>
                <a:spcPts val="0"/>
              </a:spcAft>
              <a:buNone/>
            </a:pPr>
            <a:r>
              <a:t/>
            </a:r>
            <a:endParaRPr sz="2700">
              <a:latin typeface="Trebuchet MS"/>
              <a:ea typeface="Trebuchet MS"/>
              <a:cs typeface="Trebuchet MS"/>
              <a:sym typeface="Trebuchet MS"/>
            </a:endParaRPr>
          </a:p>
        </p:txBody>
      </p:sp>
      <p:sp>
        <p:nvSpPr>
          <p:cNvPr id="118" name="Google Shape;118;p13"/>
          <p:cNvSpPr/>
          <p:nvPr/>
        </p:nvSpPr>
        <p:spPr>
          <a:xfrm>
            <a:off x="1028700" y="1916056"/>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3"/>
          <p:cNvSpPr txBox="1"/>
          <p:nvPr>
            <p:ph type="title"/>
          </p:nvPr>
        </p:nvSpPr>
        <p:spPr>
          <a:xfrm>
            <a:off x="1016000" y="769542"/>
            <a:ext cx="5751300" cy="905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800"/>
              <a:t>User </a:t>
            </a:r>
            <a:r>
              <a:rPr lang="en-US" sz="5800"/>
              <a:t>Insights I</a:t>
            </a:r>
            <a:endParaRPr sz="5800"/>
          </a:p>
        </p:txBody>
      </p:sp>
      <p:sp>
        <p:nvSpPr>
          <p:cNvPr id="120" name="Google Shape;120;p13"/>
          <p:cNvSpPr txBox="1"/>
          <p:nvPr/>
        </p:nvSpPr>
        <p:spPr>
          <a:xfrm>
            <a:off x="863050" y="3627025"/>
            <a:ext cx="6568800" cy="5717700"/>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Some of the possible reasons could be:</a:t>
            </a:r>
            <a:endParaRPr b="1" sz="2700">
              <a:latin typeface="Trebuchet MS"/>
              <a:ea typeface="Trebuchet MS"/>
              <a:cs typeface="Trebuchet MS"/>
              <a:sym typeface="Trebuchet MS"/>
            </a:endParaRPr>
          </a:p>
          <a:p>
            <a:pPr indent="0" lvl="0" marL="12700" marR="5080" rtl="0" algn="l">
              <a:lnSpc>
                <a:spcPct val="115700"/>
              </a:lnSpc>
              <a:spcBef>
                <a:spcPts val="0"/>
              </a:spcBef>
              <a:spcAft>
                <a:spcPts val="0"/>
              </a:spcAft>
              <a:buClr>
                <a:schemeClr val="dk1"/>
              </a:buClr>
              <a:buSzPts val="1100"/>
              <a:buFont typeface="Arial"/>
              <a:buNone/>
            </a:pPr>
            <a:r>
              <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Subscription price is too high for them</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Satisfaction with free content</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Limited payment options</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Satisfied with ad-supported model</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Trial period user</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Checking multiple audio book platforms</a:t>
            </a:r>
            <a:endParaRPr sz="2700">
              <a:latin typeface="Trebuchet MS"/>
              <a:ea typeface="Trebuchet MS"/>
              <a:cs typeface="Trebuchet MS"/>
              <a:sym typeface="Trebuchet MS"/>
            </a:endParaRPr>
          </a:p>
          <a:p>
            <a:pPr indent="-400050" lvl="0" marL="457200" marR="5080"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May think it is not value for money</a:t>
            </a:r>
            <a:endParaRPr sz="2700">
              <a:latin typeface="Trebuchet MS"/>
              <a:ea typeface="Trebuchet MS"/>
              <a:cs typeface="Trebuchet MS"/>
              <a:sym typeface="Trebuchet MS"/>
            </a:endParaRPr>
          </a:p>
          <a:p>
            <a:pPr indent="0" lvl="0" marL="12700" marR="5080" rtl="0" algn="l">
              <a:lnSpc>
                <a:spcPct val="115700"/>
              </a:lnSpc>
              <a:spcBef>
                <a:spcPts val="0"/>
              </a:spcBef>
              <a:spcAft>
                <a:spcPts val="0"/>
              </a:spcAft>
              <a:buNone/>
            </a:pPr>
            <a:r>
              <a:t/>
            </a:r>
            <a:endParaRPr sz="2700">
              <a:latin typeface="Trebuchet MS"/>
              <a:ea typeface="Trebuchet MS"/>
              <a:cs typeface="Trebuchet MS"/>
              <a:sym typeface="Trebuchet MS"/>
            </a:endParaRPr>
          </a:p>
          <a:p>
            <a:pPr indent="0" lvl="0" marL="12700" marR="546735" rtl="0" algn="l">
              <a:lnSpc>
                <a:spcPct val="115700"/>
              </a:lnSpc>
              <a:spcBef>
                <a:spcPts val="0"/>
              </a:spcBef>
              <a:spcAft>
                <a:spcPts val="0"/>
              </a:spcAft>
              <a:buNone/>
            </a:pPr>
            <a:r>
              <a:t/>
            </a:r>
            <a:endParaRPr sz="2700">
              <a:latin typeface="Trebuchet MS"/>
              <a:ea typeface="Trebuchet MS"/>
              <a:cs typeface="Trebuchet MS"/>
              <a:sym typeface="Trebuchet MS"/>
            </a:endParaRPr>
          </a:p>
        </p:txBody>
      </p:sp>
      <p:pic>
        <p:nvPicPr>
          <p:cNvPr id="121" name="Google Shape;121;p13"/>
          <p:cNvPicPr preferRelativeResize="0"/>
          <p:nvPr/>
        </p:nvPicPr>
        <p:blipFill rotWithShape="1">
          <a:blip r:embed="rId3">
            <a:alphaModFix/>
          </a:blip>
          <a:srcRect b="8401" l="0" r="0" t="17639"/>
          <a:stretch/>
        </p:blipFill>
        <p:spPr>
          <a:xfrm>
            <a:off x="7584250" y="3627025"/>
            <a:ext cx="9524976" cy="503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4"/>
          <p:cNvSpPr/>
          <p:nvPr/>
        </p:nvSpPr>
        <p:spPr>
          <a:xfrm>
            <a:off x="0" y="0"/>
            <a:ext cx="18291572" cy="2650403"/>
          </a:xfrm>
          <a:custGeom>
            <a:rect b="b" l="l" r="r" t="t"/>
            <a:pathLst>
              <a:path extrusionOk="0" h="4257675" w="10839450">
                <a:moveTo>
                  <a:pt x="0" y="4257674"/>
                </a:moveTo>
                <a:lnTo>
                  <a:pt x="0" y="0"/>
                </a:lnTo>
                <a:lnTo>
                  <a:pt x="10839449" y="0"/>
                </a:lnTo>
                <a:lnTo>
                  <a:pt x="10839449" y="4257674"/>
                </a:lnTo>
                <a:lnTo>
                  <a:pt x="0" y="4257674"/>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4"/>
          <p:cNvSpPr txBox="1"/>
          <p:nvPr/>
        </p:nvSpPr>
        <p:spPr>
          <a:xfrm>
            <a:off x="863050" y="2684075"/>
            <a:ext cx="15749100" cy="909300"/>
          </a:xfrm>
          <a:prstGeom prst="rect">
            <a:avLst/>
          </a:prstGeom>
          <a:noFill/>
          <a:ln>
            <a:noFill/>
          </a:ln>
        </p:spPr>
        <p:txBody>
          <a:bodyPr anchorCtr="0" anchor="t" bIns="0" lIns="0" spcFirstLastPara="1" rIns="0" wrap="square" tIns="12700">
            <a:spAutoFit/>
          </a:bodyPr>
          <a:lstStyle/>
          <a:p>
            <a:pPr indent="0" lvl="0" marL="12700" marR="546735" rtl="0" algn="l">
              <a:lnSpc>
                <a:spcPct val="115700"/>
              </a:lnSpc>
              <a:spcBef>
                <a:spcPts val="0"/>
              </a:spcBef>
              <a:spcAft>
                <a:spcPts val="0"/>
              </a:spcAft>
              <a:buClr>
                <a:schemeClr val="dk1"/>
              </a:buClr>
              <a:buSzPts val="1100"/>
              <a:buFont typeface="Arial"/>
              <a:buNone/>
            </a:pPr>
            <a:r>
              <a:rPr lang="en-US" sz="2700">
                <a:solidFill>
                  <a:schemeClr val="dk1"/>
                </a:solidFill>
                <a:latin typeface="Trebuchet MS"/>
                <a:ea typeface="Trebuchet MS"/>
                <a:cs typeface="Trebuchet MS"/>
                <a:sym typeface="Trebuchet MS"/>
              </a:rPr>
              <a:t>Those who purchased the subscription have 0 minutes of completion meaning they purchased soon as they joined.</a:t>
            </a:r>
            <a:endParaRPr sz="2700">
              <a:latin typeface="Trebuchet MS"/>
              <a:ea typeface="Trebuchet MS"/>
              <a:cs typeface="Trebuchet MS"/>
              <a:sym typeface="Trebuchet MS"/>
            </a:endParaRPr>
          </a:p>
        </p:txBody>
      </p:sp>
      <p:sp>
        <p:nvSpPr>
          <p:cNvPr id="128" name="Google Shape;128;p14"/>
          <p:cNvSpPr/>
          <p:nvPr/>
        </p:nvSpPr>
        <p:spPr>
          <a:xfrm>
            <a:off x="1028700" y="1916056"/>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4"/>
          <p:cNvSpPr txBox="1"/>
          <p:nvPr>
            <p:ph type="title"/>
          </p:nvPr>
        </p:nvSpPr>
        <p:spPr>
          <a:xfrm>
            <a:off x="1016000" y="769542"/>
            <a:ext cx="5751300" cy="905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800"/>
              <a:t>User Insights II </a:t>
            </a:r>
            <a:endParaRPr sz="5800"/>
          </a:p>
        </p:txBody>
      </p:sp>
      <p:sp>
        <p:nvSpPr>
          <p:cNvPr id="130" name="Google Shape;130;p14"/>
          <p:cNvSpPr txBox="1"/>
          <p:nvPr/>
        </p:nvSpPr>
        <p:spPr>
          <a:xfrm>
            <a:off x="863050" y="4361400"/>
            <a:ext cx="6568800" cy="4275300"/>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Clr>
                <a:schemeClr val="dk1"/>
              </a:buClr>
              <a:buSzPts val="1100"/>
              <a:buFont typeface="Arial"/>
              <a:buNone/>
            </a:pPr>
            <a:r>
              <a:rPr b="1" lang="en-US" sz="2700">
                <a:solidFill>
                  <a:schemeClr val="dk1"/>
                </a:solidFill>
                <a:latin typeface="Trebuchet MS"/>
                <a:ea typeface="Trebuchet MS"/>
                <a:cs typeface="Trebuchet MS"/>
                <a:sym typeface="Trebuchet MS"/>
              </a:rPr>
              <a:t>Some of the possible reasons could be:</a:t>
            </a:r>
            <a:endParaRPr sz="2700">
              <a:latin typeface="Trebuchet MS"/>
              <a:ea typeface="Trebuchet MS"/>
              <a:cs typeface="Trebuchet MS"/>
              <a:sym typeface="Trebuchet MS"/>
            </a:endParaRPr>
          </a:p>
          <a:p>
            <a:pPr indent="0" lvl="0" marL="457200" marR="546735" rtl="0" algn="l">
              <a:lnSpc>
                <a:spcPct val="115700"/>
              </a:lnSpc>
              <a:spcBef>
                <a:spcPts val="0"/>
              </a:spcBef>
              <a:spcAft>
                <a:spcPts val="0"/>
              </a:spcAft>
              <a:buNone/>
            </a:pPr>
            <a:r>
              <a:t/>
            </a:r>
            <a:endParaRPr sz="2700">
              <a:latin typeface="Trebuchet MS"/>
              <a:ea typeface="Trebuchet MS"/>
              <a:cs typeface="Trebuchet MS"/>
              <a:sym typeface="Trebuchet MS"/>
            </a:endParaRPr>
          </a:p>
          <a:p>
            <a:pPr indent="-400050" lvl="0" marL="457200" marR="546735"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Could be under trial period</a:t>
            </a:r>
            <a:endParaRPr sz="2700">
              <a:latin typeface="Trebuchet MS"/>
              <a:ea typeface="Trebuchet MS"/>
              <a:cs typeface="Trebuchet MS"/>
              <a:sym typeface="Trebuchet MS"/>
            </a:endParaRPr>
          </a:p>
          <a:p>
            <a:pPr indent="-400050" lvl="0" marL="457200" marR="546735"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Impulse purchase / Limited-time offer / Promotional deal</a:t>
            </a:r>
            <a:endParaRPr sz="2700">
              <a:latin typeface="Trebuchet MS"/>
              <a:ea typeface="Trebuchet MS"/>
              <a:cs typeface="Trebuchet MS"/>
              <a:sym typeface="Trebuchet MS"/>
            </a:endParaRPr>
          </a:p>
          <a:p>
            <a:pPr indent="-400050" lvl="0" marL="457200" marR="546735"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Platform exploration and whether they should get the subscription renewed</a:t>
            </a:r>
            <a:endParaRPr sz="2700">
              <a:latin typeface="Trebuchet MS"/>
              <a:ea typeface="Trebuchet MS"/>
              <a:cs typeface="Trebuchet MS"/>
              <a:sym typeface="Trebuchet MS"/>
            </a:endParaRPr>
          </a:p>
          <a:p>
            <a:pPr indent="-400050" lvl="0" marL="457200" marR="546735" rtl="0" algn="l">
              <a:lnSpc>
                <a:spcPct val="115700"/>
              </a:lnSpc>
              <a:spcBef>
                <a:spcPts val="0"/>
              </a:spcBef>
              <a:spcAft>
                <a:spcPts val="0"/>
              </a:spcAft>
              <a:buSzPts val="2700"/>
              <a:buFont typeface="Trebuchet MS"/>
              <a:buChar char="●"/>
            </a:pPr>
            <a:r>
              <a:rPr lang="en-US" sz="2700">
                <a:latin typeface="Trebuchet MS"/>
                <a:ea typeface="Trebuchet MS"/>
                <a:cs typeface="Trebuchet MS"/>
                <a:sym typeface="Trebuchet MS"/>
              </a:rPr>
              <a:t>Limited content of interest</a:t>
            </a:r>
            <a:endParaRPr sz="2700">
              <a:latin typeface="Trebuchet MS"/>
              <a:ea typeface="Trebuchet MS"/>
              <a:cs typeface="Trebuchet MS"/>
              <a:sym typeface="Trebuchet MS"/>
            </a:endParaRPr>
          </a:p>
        </p:txBody>
      </p:sp>
      <p:pic>
        <p:nvPicPr>
          <p:cNvPr id="131" name="Google Shape;131;p14"/>
          <p:cNvPicPr preferRelativeResize="0"/>
          <p:nvPr/>
        </p:nvPicPr>
        <p:blipFill rotWithShape="1">
          <a:blip r:embed="rId3">
            <a:alphaModFix/>
          </a:blip>
          <a:srcRect b="8123" l="0" r="0" t="16936"/>
          <a:stretch/>
        </p:blipFill>
        <p:spPr>
          <a:xfrm>
            <a:off x="7431850" y="4075500"/>
            <a:ext cx="9760200" cy="484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5"/>
          <p:cNvSpPr/>
          <p:nvPr/>
        </p:nvSpPr>
        <p:spPr>
          <a:xfrm>
            <a:off x="0" y="0"/>
            <a:ext cx="18291572" cy="2650403"/>
          </a:xfrm>
          <a:custGeom>
            <a:rect b="b" l="l" r="r" t="t"/>
            <a:pathLst>
              <a:path extrusionOk="0" h="4257675" w="10839450">
                <a:moveTo>
                  <a:pt x="0" y="4257674"/>
                </a:moveTo>
                <a:lnTo>
                  <a:pt x="0" y="0"/>
                </a:lnTo>
                <a:lnTo>
                  <a:pt x="10839449" y="0"/>
                </a:lnTo>
                <a:lnTo>
                  <a:pt x="10839449" y="4257674"/>
                </a:lnTo>
                <a:lnTo>
                  <a:pt x="0" y="4257674"/>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5"/>
          <p:cNvSpPr txBox="1"/>
          <p:nvPr>
            <p:ph idx="1" type="body"/>
          </p:nvPr>
        </p:nvSpPr>
        <p:spPr>
          <a:xfrm>
            <a:off x="8205425" y="4572000"/>
            <a:ext cx="8676000" cy="2922000"/>
          </a:xfrm>
          <a:prstGeom prst="rect">
            <a:avLst/>
          </a:prstGeom>
          <a:noFill/>
          <a:ln>
            <a:noFill/>
          </a:ln>
        </p:spPr>
        <p:txBody>
          <a:bodyPr anchorCtr="0" anchor="t" bIns="0" lIns="0" spcFirstLastPara="1" rIns="0" wrap="square" tIns="12700">
            <a:spAutoFit/>
          </a:bodyPr>
          <a:lstStyle/>
          <a:p>
            <a:pPr indent="-317500" lvl="0" marL="457200" rtl="0" algn="just">
              <a:spcBef>
                <a:spcPts val="0"/>
              </a:spcBef>
              <a:spcAft>
                <a:spcPts val="0"/>
              </a:spcAft>
              <a:buSzPts val="1400"/>
              <a:buChar char="●"/>
            </a:pPr>
            <a:r>
              <a:rPr lang="en-US"/>
              <a:t>Users may have limited time available for consuming content, leading to lower completion rate but variations in engagement durations as they might be opening the app randomly when they are free.</a:t>
            </a:r>
            <a:endParaRPr/>
          </a:p>
          <a:p>
            <a:pPr indent="-317500" lvl="0" marL="457200" rtl="0" algn="just">
              <a:spcBef>
                <a:spcPts val="0"/>
              </a:spcBef>
              <a:spcAft>
                <a:spcPts val="0"/>
              </a:spcAft>
              <a:buSzPts val="1400"/>
              <a:buChar char="●"/>
            </a:pPr>
            <a:r>
              <a:rPr lang="en-US"/>
              <a:t>Lack of personalization can diminish the overall engagement time</a:t>
            </a:r>
            <a:endParaRPr/>
          </a:p>
          <a:p>
            <a:pPr indent="0" lvl="0" marL="12700" rtl="0" algn="just">
              <a:lnSpc>
                <a:spcPct val="100000"/>
              </a:lnSpc>
              <a:spcBef>
                <a:spcPts val="0"/>
              </a:spcBef>
              <a:spcAft>
                <a:spcPts val="0"/>
              </a:spcAft>
              <a:buNone/>
            </a:pPr>
            <a:r>
              <a:t/>
            </a:r>
            <a:endParaRPr/>
          </a:p>
        </p:txBody>
      </p:sp>
      <p:sp>
        <p:nvSpPr>
          <p:cNvPr id="138" name="Google Shape;138;p15"/>
          <p:cNvSpPr/>
          <p:nvPr/>
        </p:nvSpPr>
        <p:spPr>
          <a:xfrm>
            <a:off x="8205425" y="3200943"/>
            <a:ext cx="5848350" cy="0"/>
          </a:xfrm>
          <a:custGeom>
            <a:rect b="b" l="l" r="r" t="t"/>
            <a:pathLst>
              <a:path extrusionOk="0" h="120000" w="5848350">
                <a:moveTo>
                  <a:pt x="0" y="0"/>
                </a:moveTo>
                <a:lnTo>
                  <a:pt x="5848005" y="0"/>
                </a:lnTo>
              </a:path>
            </a:pathLst>
          </a:custGeom>
          <a:noFill/>
          <a:ln cap="flat" cmpd="sng" w="19025">
            <a:solidFill>
              <a:srgbClr val="FA643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5"/>
          <p:cNvSpPr txBox="1"/>
          <p:nvPr>
            <p:ph type="title"/>
          </p:nvPr>
        </p:nvSpPr>
        <p:spPr>
          <a:xfrm>
            <a:off x="8205425" y="1038975"/>
            <a:ext cx="6590700" cy="1988100"/>
          </a:xfrm>
          <a:prstGeom prst="rect">
            <a:avLst/>
          </a:prstGeom>
          <a:noFill/>
          <a:ln>
            <a:noFill/>
          </a:ln>
        </p:spPr>
        <p:txBody>
          <a:bodyPr anchorCtr="0" anchor="t" bIns="0" lIns="0" spcFirstLastPara="1" rIns="0" wrap="square" tIns="33000">
            <a:spAutoFit/>
          </a:bodyPr>
          <a:lstStyle/>
          <a:p>
            <a:pPr indent="0" lvl="0" marL="12700" marR="5080" rtl="0" algn="l">
              <a:lnSpc>
                <a:spcPct val="118965"/>
              </a:lnSpc>
              <a:spcBef>
                <a:spcPts val="0"/>
              </a:spcBef>
              <a:spcAft>
                <a:spcPts val="0"/>
              </a:spcAft>
              <a:buNone/>
            </a:pPr>
            <a:r>
              <a:rPr lang="en-US" sz="5800"/>
              <a:t>Distribution of Conversion</a:t>
            </a:r>
            <a:r>
              <a:rPr lang="en-US" sz="5800"/>
              <a:t> Types</a:t>
            </a:r>
            <a:endParaRPr sz="5800"/>
          </a:p>
        </p:txBody>
      </p:sp>
      <p:pic>
        <p:nvPicPr>
          <p:cNvPr id="140" name="Google Shape;140;p15"/>
          <p:cNvPicPr preferRelativeResize="0"/>
          <p:nvPr/>
        </p:nvPicPr>
        <p:blipFill rotWithShape="1">
          <a:blip r:embed="rId3">
            <a:alphaModFix/>
          </a:blip>
          <a:srcRect b="10362" l="20687" r="28232" t="12536"/>
          <a:stretch/>
        </p:blipFill>
        <p:spPr>
          <a:xfrm>
            <a:off x="1393025" y="2797388"/>
            <a:ext cx="6501825" cy="55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