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95" r:id="rId2"/>
    <p:sldId id="283" r:id="rId3"/>
    <p:sldId id="296" r:id="rId4"/>
    <p:sldId id="267" r:id="rId5"/>
    <p:sldId id="276" r:id="rId6"/>
    <p:sldId id="257" r:id="rId7"/>
    <p:sldId id="288" r:id="rId8"/>
    <p:sldId id="289" r:id="rId9"/>
    <p:sldId id="285" r:id="rId10"/>
    <p:sldId id="290" r:id="rId11"/>
    <p:sldId id="297" r:id="rId12"/>
    <p:sldId id="271" r:id="rId13"/>
    <p:sldId id="274" r:id="rId14"/>
    <p:sldId id="291" r:id="rId15"/>
    <p:sldId id="294" r:id="rId16"/>
    <p:sldId id="292" r:id="rId17"/>
    <p:sldId id="273" r:id="rId18"/>
    <p:sldId id="286" r:id="rId19"/>
    <p:sldId id="264" r:id="rId20"/>
    <p:sldId id="275" r:id="rId21"/>
    <p:sldId id="2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9472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67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38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80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288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90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631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1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23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6/1/2020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34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6/1/2020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20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6/1/2020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4594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open?id=11Q92YzIMwwv8cd0Pw1tOw5Aoc3FMB8ap" TargetMode="External"/><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Project/data%20files/ngramhr.py"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Project/data%20files/lda.py"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open?id=1BvVymF2guE-Z-UT22c6rPJhudh90mbd9" TargetMode="External"/><Relationship Id="rId7" Type="http://schemas.openxmlformats.org/officeDocument/2006/relationships/hyperlink" Target="https://drive.google.com/open?id=1D_nOvJ8ebGKv7QpBMV1GdeFiAyH-Qgmo" TargetMode="External"/><Relationship Id="rId2" Type="http://schemas.openxmlformats.org/officeDocument/2006/relationships/hyperlink" Target="https://www.kaggle.com/jiashenliu/515k-hotel-reviews-data-in-europe" TargetMode="External"/><Relationship Id="rId1" Type="http://schemas.openxmlformats.org/officeDocument/2006/relationships/slideLayout" Target="../slideLayouts/slideLayout2.xml"/><Relationship Id="rId6" Type="http://schemas.openxmlformats.org/officeDocument/2006/relationships/hyperlink" Target="Project/data%20files/hotel_review.py" TargetMode="External"/><Relationship Id="rId5" Type="http://schemas.openxmlformats.org/officeDocument/2006/relationships/hyperlink" Target="Project/data%20files/hotel_review_script.py" TargetMode="External"/><Relationship Id="rId4" Type="http://schemas.openxmlformats.org/officeDocument/2006/relationships/hyperlink" Target="https://drive.google.com/open?id=1iIUtxWoeoKbXGF3VfKvcdNQXGL0rQVg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open?id=1NDs2TpCQlTK1YZnlw9ljvYJl2Qj_mSQ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4861-6279-4159-B3D4-FD480B43FE5D}"/>
              </a:ext>
            </a:extLst>
          </p:cNvPr>
          <p:cNvSpPr>
            <a:spLocks noGrp="1"/>
          </p:cNvSpPr>
          <p:nvPr>
            <p:ph type="title"/>
          </p:nvPr>
        </p:nvSpPr>
        <p:spPr>
          <a:xfrm>
            <a:off x="1600199" y="300614"/>
            <a:ext cx="8991600" cy="867733"/>
          </a:xfrm>
          <a:solidFill>
            <a:srgbClr val="FFFFFF"/>
          </a:solidFill>
          <a:ln>
            <a:noFill/>
          </a:ln>
        </p:spPr>
        <p:txBody>
          <a:bodyPr>
            <a:noAutofit/>
          </a:bodyPr>
          <a:lstStyle/>
          <a:p>
            <a:r>
              <a:rPr lang="en-US" sz="4000" b="1" dirty="0">
                <a:solidFill>
                  <a:srgbClr val="C00000"/>
                </a:solidFill>
              </a:rPr>
              <a:t>Medicaps university</a:t>
            </a:r>
          </a:p>
        </p:txBody>
      </p:sp>
      <p:pic>
        <p:nvPicPr>
          <p:cNvPr id="1026" name="Picture 2" descr="MediCaps University - Admission 2020, Fees, Placements, Ranking ...">
            <a:extLst>
              <a:ext uri="{FF2B5EF4-FFF2-40B4-BE49-F238E27FC236}">
                <a16:creationId xmlns:a16="http://schemas.microsoft.com/office/drawing/2014/main" id="{E7BD91B1-B971-4088-AF79-2111CDC47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447" y="1092112"/>
            <a:ext cx="1507101" cy="1472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D59F01-EAE4-43E8-A521-342E17CA892D}"/>
              </a:ext>
            </a:extLst>
          </p:cNvPr>
          <p:cNvSpPr txBox="1"/>
          <p:nvPr/>
        </p:nvSpPr>
        <p:spPr>
          <a:xfrm>
            <a:off x="8191165" y="4777538"/>
            <a:ext cx="3027442" cy="193899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1"/>
                </a:solidFill>
              </a:rPr>
              <a:t>Internal Guide : </a:t>
            </a:r>
          </a:p>
          <a:p>
            <a:r>
              <a:rPr lang="en-US" sz="2000" b="1" dirty="0">
                <a:solidFill>
                  <a:schemeClr val="bg1"/>
                </a:solidFill>
              </a:rPr>
              <a:t>	</a:t>
            </a:r>
            <a:r>
              <a:rPr lang="en-US" sz="2000" dirty="0">
                <a:solidFill>
                  <a:schemeClr val="bg1"/>
                </a:solidFill>
              </a:rPr>
              <a:t>Prof. (Dr.) Ruchi Patel</a:t>
            </a:r>
            <a:endParaRPr lang="en-US" sz="2000" b="1" dirty="0">
              <a:solidFill>
                <a:schemeClr val="bg1"/>
              </a:solidFill>
            </a:endParaRPr>
          </a:p>
          <a:p>
            <a:r>
              <a:rPr lang="en-US" sz="2000" dirty="0">
                <a:solidFill>
                  <a:schemeClr val="bg1"/>
                </a:solidFill>
              </a:rPr>
              <a:t>	Prof. Sachin Solanki</a:t>
            </a:r>
          </a:p>
          <a:p>
            <a:endParaRPr lang="en-US" sz="2000" dirty="0">
              <a:solidFill>
                <a:schemeClr val="bg1"/>
              </a:solidFill>
            </a:endParaRPr>
          </a:p>
          <a:p>
            <a:r>
              <a:rPr lang="en-US" sz="2000" b="1" dirty="0">
                <a:solidFill>
                  <a:schemeClr val="bg1"/>
                </a:solidFill>
              </a:rPr>
              <a:t>External Guide:</a:t>
            </a:r>
          </a:p>
          <a:p>
            <a:r>
              <a:rPr lang="en-US" sz="2000" dirty="0">
                <a:solidFill>
                  <a:schemeClr val="bg1"/>
                </a:solidFill>
              </a:rPr>
              <a:t>	Dr. Ravi Changle</a:t>
            </a:r>
          </a:p>
        </p:txBody>
      </p:sp>
      <p:sp>
        <p:nvSpPr>
          <p:cNvPr id="7" name="TextBox 6">
            <a:extLst>
              <a:ext uri="{FF2B5EF4-FFF2-40B4-BE49-F238E27FC236}">
                <a16:creationId xmlns:a16="http://schemas.microsoft.com/office/drawing/2014/main" id="{72C5B9BE-8729-4B43-B175-C156EEDA32C3}"/>
              </a:ext>
            </a:extLst>
          </p:cNvPr>
          <p:cNvSpPr txBox="1"/>
          <p:nvPr/>
        </p:nvSpPr>
        <p:spPr>
          <a:xfrm>
            <a:off x="973393" y="4777538"/>
            <a:ext cx="4630994"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bg1"/>
                </a:solidFill>
              </a:rPr>
              <a:t>Presented By:</a:t>
            </a:r>
          </a:p>
          <a:p>
            <a:r>
              <a:rPr lang="en-US" sz="2000" dirty="0">
                <a:solidFill>
                  <a:schemeClr val="bg1"/>
                </a:solidFill>
              </a:rPr>
              <a:t>	</a:t>
            </a:r>
            <a:r>
              <a:rPr lang="en-US" sz="2000" dirty="0" err="1">
                <a:solidFill>
                  <a:schemeClr val="bg1"/>
                </a:solidFill>
              </a:rPr>
              <a:t>Siddhesh</a:t>
            </a:r>
            <a:r>
              <a:rPr lang="en-US" sz="2000" dirty="0">
                <a:solidFill>
                  <a:schemeClr val="bg1"/>
                </a:solidFill>
              </a:rPr>
              <a:t> Gupta (EN16CS301262)</a:t>
            </a:r>
          </a:p>
          <a:p>
            <a:r>
              <a:rPr lang="en-US" sz="2000" dirty="0">
                <a:solidFill>
                  <a:schemeClr val="bg1"/>
                </a:solidFill>
              </a:rPr>
              <a:t>	Shruti Mundi (EN16CS301252)</a:t>
            </a:r>
          </a:p>
          <a:p>
            <a:r>
              <a:rPr lang="en-US" sz="2000" dirty="0">
                <a:solidFill>
                  <a:schemeClr val="bg1"/>
                </a:solidFill>
              </a:rPr>
              <a:t>	Vaishnavi Meharwal (EN16CS301282)</a:t>
            </a:r>
          </a:p>
          <a:p>
            <a:r>
              <a:rPr lang="en-US" sz="2000" dirty="0">
                <a:solidFill>
                  <a:schemeClr val="bg1"/>
                </a:solidFill>
              </a:rPr>
              <a:t>	Varun Gokhale (EN16CS301283)</a:t>
            </a:r>
          </a:p>
        </p:txBody>
      </p:sp>
      <p:sp>
        <p:nvSpPr>
          <p:cNvPr id="8" name="TextBox 7">
            <a:extLst>
              <a:ext uri="{FF2B5EF4-FFF2-40B4-BE49-F238E27FC236}">
                <a16:creationId xmlns:a16="http://schemas.microsoft.com/office/drawing/2014/main" id="{CF55E6F8-6C10-48DE-BC81-382D6F95B022}"/>
              </a:ext>
            </a:extLst>
          </p:cNvPr>
          <p:cNvSpPr txBox="1"/>
          <p:nvPr/>
        </p:nvSpPr>
        <p:spPr>
          <a:xfrm>
            <a:off x="3318386" y="2779267"/>
            <a:ext cx="5555224" cy="1569660"/>
          </a:xfrm>
          <a:prstGeom prst="rect">
            <a:avLst/>
          </a:prstGeom>
          <a:noFill/>
        </p:spPr>
        <p:txBody>
          <a:bodyPr wrap="square" rtlCol="0">
            <a:spAutoFit/>
          </a:bodyPr>
          <a:lstStyle/>
          <a:p>
            <a:pPr algn="ctr"/>
            <a:r>
              <a:rPr lang="en-US" sz="2800" b="1" dirty="0">
                <a:solidFill>
                  <a:schemeClr val="bg1"/>
                </a:solidFill>
                <a:latin typeface="Agency FB" panose="020B0503020202020204" pitchFamily="34" charset="0"/>
              </a:rPr>
              <a:t>PROJECT PRESENTATION</a:t>
            </a:r>
          </a:p>
          <a:p>
            <a:pPr algn="ctr"/>
            <a:r>
              <a:rPr lang="en-US" sz="1200" b="1" dirty="0">
                <a:solidFill>
                  <a:schemeClr val="bg1"/>
                </a:solidFill>
                <a:latin typeface="Agency FB" panose="020B0503020202020204" pitchFamily="34" charset="0"/>
              </a:rPr>
              <a:t>ON</a:t>
            </a:r>
          </a:p>
          <a:p>
            <a:pPr algn="ctr"/>
            <a:r>
              <a:rPr lang="en-US" sz="2800" b="1" dirty="0">
                <a:solidFill>
                  <a:schemeClr val="bg1"/>
                </a:solidFill>
                <a:latin typeface="Agency FB" panose="020B0503020202020204" pitchFamily="34" charset="0"/>
              </a:rPr>
              <a:t>SENTIMENT ANANLYSIS OF REVIEWS USING NATURAL LANGUAGE PROCESSING</a:t>
            </a:r>
          </a:p>
        </p:txBody>
      </p:sp>
    </p:spTree>
    <p:extLst>
      <p:ext uri="{BB962C8B-B14F-4D97-AF65-F5344CB8AC3E}">
        <p14:creationId xmlns:p14="http://schemas.microsoft.com/office/powerpoint/2010/main" val="221767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B2E4FC70-6BF9-4221-B306-7738E4AC417D}"/>
              </a:ext>
            </a:extLst>
          </p:cNvPr>
          <p:cNvPicPr>
            <a:picLocks noChangeAspect="1"/>
          </p:cNvPicPr>
          <p:nvPr/>
        </p:nvPicPr>
        <p:blipFill rotWithShape="1">
          <a:blip r:embed="rId2"/>
          <a:srcRect r="6605"/>
          <a:stretch/>
        </p:blipFill>
        <p:spPr>
          <a:xfrm>
            <a:off x="1351579" y="2631855"/>
            <a:ext cx="4263287" cy="1805863"/>
          </a:xfrm>
          <a:prstGeom prst="rect">
            <a:avLst/>
          </a:prstGeom>
          <a:ln>
            <a:solidFill>
              <a:schemeClr val="tx1"/>
            </a:solidFill>
          </a:ln>
        </p:spPr>
      </p:pic>
      <p:pic>
        <p:nvPicPr>
          <p:cNvPr id="21" name="Content Placeholder 20">
            <a:extLst>
              <a:ext uri="{FF2B5EF4-FFF2-40B4-BE49-F238E27FC236}">
                <a16:creationId xmlns:a16="http://schemas.microsoft.com/office/drawing/2014/main" id="{FCFCE500-EADD-4FA8-937F-F95A27B57CE0}"/>
              </a:ext>
            </a:extLst>
          </p:cNvPr>
          <p:cNvPicPr>
            <a:picLocks noGrp="1" noChangeAspect="1"/>
          </p:cNvPicPr>
          <p:nvPr>
            <p:ph sz="half" idx="2"/>
          </p:nvPr>
        </p:nvPicPr>
        <p:blipFill>
          <a:blip r:embed="rId3"/>
          <a:stretch>
            <a:fillRect/>
          </a:stretch>
        </p:blipFill>
        <p:spPr>
          <a:xfrm>
            <a:off x="1344491" y="564917"/>
            <a:ext cx="4270375" cy="1894436"/>
          </a:xfrm>
          <a:prstGeom prst="rect">
            <a:avLst/>
          </a:prstGeom>
          <a:ln>
            <a:solidFill>
              <a:schemeClr val="tx1"/>
            </a:solidFill>
          </a:ln>
        </p:spPr>
      </p:pic>
      <p:pic>
        <p:nvPicPr>
          <p:cNvPr id="25" name="Content Placeholder 24">
            <a:extLst>
              <a:ext uri="{FF2B5EF4-FFF2-40B4-BE49-F238E27FC236}">
                <a16:creationId xmlns:a16="http://schemas.microsoft.com/office/drawing/2014/main" id="{56F81BD6-3455-4359-96E2-805B247591DC}"/>
              </a:ext>
            </a:extLst>
          </p:cNvPr>
          <p:cNvPicPr>
            <a:picLocks noGrp="1" noChangeAspect="1"/>
          </p:cNvPicPr>
          <p:nvPr>
            <p:ph sz="quarter" idx="4"/>
          </p:nvPr>
        </p:nvPicPr>
        <p:blipFill>
          <a:blip r:embed="rId4"/>
          <a:stretch>
            <a:fillRect/>
          </a:stretch>
        </p:blipFill>
        <p:spPr>
          <a:xfrm>
            <a:off x="6577135" y="564917"/>
            <a:ext cx="4339394" cy="1894436"/>
          </a:xfrm>
          <a:prstGeom prst="rect">
            <a:avLst/>
          </a:prstGeom>
          <a:ln>
            <a:solidFill>
              <a:schemeClr val="tx1"/>
            </a:solidFill>
          </a:ln>
        </p:spPr>
      </p:pic>
      <p:pic>
        <p:nvPicPr>
          <p:cNvPr id="27" name="Picture 26">
            <a:extLst>
              <a:ext uri="{FF2B5EF4-FFF2-40B4-BE49-F238E27FC236}">
                <a16:creationId xmlns:a16="http://schemas.microsoft.com/office/drawing/2014/main" id="{89F3D6E5-5A17-4266-B4C3-38C5BE9C8241}"/>
              </a:ext>
            </a:extLst>
          </p:cNvPr>
          <p:cNvPicPr>
            <a:picLocks noChangeAspect="1"/>
          </p:cNvPicPr>
          <p:nvPr/>
        </p:nvPicPr>
        <p:blipFill>
          <a:blip r:embed="rId5"/>
          <a:stretch>
            <a:fillRect/>
          </a:stretch>
        </p:blipFill>
        <p:spPr>
          <a:xfrm>
            <a:off x="6577135" y="2597004"/>
            <a:ext cx="4339394" cy="1876054"/>
          </a:xfrm>
          <a:prstGeom prst="rect">
            <a:avLst/>
          </a:prstGeom>
          <a:ln>
            <a:solidFill>
              <a:schemeClr val="tx1"/>
            </a:solidFill>
          </a:ln>
        </p:spPr>
      </p:pic>
      <p:pic>
        <p:nvPicPr>
          <p:cNvPr id="29" name="Picture 28">
            <a:extLst>
              <a:ext uri="{FF2B5EF4-FFF2-40B4-BE49-F238E27FC236}">
                <a16:creationId xmlns:a16="http://schemas.microsoft.com/office/drawing/2014/main" id="{502302FD-7714-45FE-A169-191608858CAF}"/>
              </a:ext>
            </a:extLst>
          </p:cNvPr>
          <p:cNvPicPr>
            <a:picLocks noChangeAspect="1"/>
          </p:cNvPicPr>
          <p:nvPr/>
        </p:nvPicPr>
        <p:blipFill>
          <a:blip r:embed="rId6"/>
          <a:stretch>
            <a:fillRect/>
          </a:stretch>
        </p:blipFill>
        <p:spPr>
          <a:xfrm>
            <a:off x="1344491" y="4629092"/>
            <a:ext cx="4263287" cy="1860198"/>
          </a:xfrm>
          <a:prstGeom prst="rect">
            <a:avLst/>
          </a:prstGeom>
          <a:ln>
            <a:solidFill>
              <a:schemeClr val="tx1"/>
            </a:solidFill>
          </a:ln>
        </p:spPr>
      </p:pic>
      <p:sp>
        <p:nvSpPr>
          <p:cNvPr id="36" name="Rectangle: Single Corner Rounded 35">
            <a:extLst>
              <a:ext uri="{FF2B5EF4-FFF2-40B4-BE49-F238E27FC236}">
                <a16:creationId xmlns:a16="http://schemas.microsoft.com/office/drawing/2014/main" id="{C565EA6D-2D7E-4EB0-80CB-F48F3046CCDA}"/>
              </a:ext>
            </a:extLst>
          </p:cNvPr>
          <p:cNvSpPr/>
          <p:nvPr/>
        </p:nvSpPr>
        <p:spPr>
          <a:xfrm>
            <a:off x="2576052" y="737419"/>
            <a:ext cx="717754" cy="226142"/>
          </a:xfrm>
          <a:prstGeom prst="round1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Single Corner Rounded 36">
            <a:extLst>
              <a:ext uri="{FF2B5EF4-FFF2-40B4-BE49-F238E27FC236}">
                <a16:creationId xmlns:a16="http://schemas.microsoft.com/office/drawing/2014/main" id="{54515B1C-E897-44DC-A7E7-108D83AD939F}"/>
              </a:ext>
            </a:extLst>
          </p:cNvPr>
          <p:cNvSpPr/>
          <p:nvPr/>
        </p:nvSpPr>
        <p:spPr>
          <a:xfrm>
            <a:off x="7870723" y="776748"/>
            <a:ext cx="717754" cy="226142"/>
          </a:xfrm>
          <a:prstGeom prst="round1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Single Corner Rounded 38">
            <a:extLst>
              <a:ext uri="{FF2B5EF4-FFF2-40B4-BE49-F238E27FC236}">
                <a16:creationId xmlns:a16="http://schemas.microsoft.com/office/drawing/2014/main" id="{39AF18F2-2489-4194-8393-838ED91D0A9E}"/>
              </a:ext>
            </a:extLst>
          </p:cNvPr>
          <p:cNvSpPr/>
          <p:nvPr/>
        </p:nvSpPr>
        <p:spPr>
          <a:xfrm>
            <a:off x="1344492" y="2777612"/>
            <a:ext cx="1629618" cy="235974"/>
          </a:xfrm>
          <a:prstGeom prst="round1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Single Corner Rounded 39">
            <a:extLst>
              <a:ext uri="{FF2B5EF4-FFF2-40B4-BE49-F238E27FC236}">
                <a16:creationId xmlns:a16="http://schemas.microsoft.com/office/drawing/2014/main" id="{B20ED928-3EC5-42DE-AC24-C292D91B515F}"/>
              </a:ext>
            </a:extLst>
          </p:cNvPr>
          <p:cNvSpPr/>
          <p:nvPr/>
        </p:nvSpPr>
        <p:spPr>
          <a:xfrm>
            <a:off x="7870723" y="2787444"/>
            <a:ext cx="717754" cy="226142"/>
          </a:xfrm>
          <a:prstGeom prst="round1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1" name="Rectangle: Single Corner Rounded 40">
            <a:extLst>
              <a:ext uri="{FF2B5EF4-FFF2-40B4-BE49-F238E27FC236}">
                <a16:creationId xmlns:a16="http://schemas.microsoft.com/office/drawing/2014/main" id="{A83C7188-28B8-4FE7-AB03-9504468FC972}"/>
              </a:ext>
            </a:extLst>
          </p:cNvPr>
          <p:cNvSpPr/>
          <p:nvPr/>
        </p:nvSpPr>
        <p:spPr>
          <a:xfrm>
            <a:off x="2576052" y="4793225"/>
            <a:ext cx="717754" cy="226142"/>
          </a:xfrm>
          <a:prstGeom prst="round1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2" name="Picture 41">
            <a:extLst>
              <a:ext uri="{FF2B5EF4-FFF2-40B4-BE49-F238E27FC236}">
                <a16:creationId xmlns:a16="http://schemas.microsoft.com/office/drawing/2014/main" id="{4CA583C5-CBBC-491C-BAA4-499E2F1E827D}"/>
              </a:ext>
            </a:extLst>
          </p:cNvPr>
          <p:cNvPicPr>
            <a:picLocks noChangeAspect="1"/>
          </p:cNvPicPr>
          <p:nvPr/>
        </p:nvPicPr>
        <p:blipFill>
          <a:blip r:embed="rId7"/>
          <a:stretch>
            <a:fillRect/>
          </a:stretch>
        </p:blipFill>
        <p:spPr>
          <a:xfrm>
            <a:off x="6584223" y="4610709"/>
            <a:ext cx="4367090" cy="1878581"/>
          </a:xfrm>
          <a:prstGeom prst="rect">
            <a:avLst/>
          </a:prstGeom>
          <a:ln>
            <a:solidFill>
              <a:schemeClr val="tx1"/>
            </a:solidFill>
          </a:ln>
        </p:spPr>
      </p:pic>
      <p:sp>
        <p:nvSpPr>
          <p:cNvPr id="43" name="Rectangle: Single Corner Rounded 42">
            <a:extLst>
              <a:ext uri="{FF2B5EF4-FFF2-40B4-BE49-F238E27FC236}">
                <a16:creationId xmlns:a16="http://schemas.microsoft.com/office/drawing/2014/main" id="{41F6A00A-12A1-41D5-B4F9-38E142A4C92D}"/>
              </a:ext>
            </a:extLst>
          </p:cNvPr>
          <p:cNvSpPr/>
          <p:nvPr/>
        </p:nvSpPr>
        <p:spPr>
          <a:xfrm>
            <a:off x="7905135" y="4793225"/>
            <a:ext cx="717754" cy="226142"/>
          </a:xfrm>
          <a:prstGeom prst="round1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467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2BEF97-5A99-42DA-AD18-0836466ABA48}"/>
              </a:ext>
            </a:extLst>
          </p:cNvPr>
          <p:cNvPicPr>
            <a:picLocks noChangeAspect="1"/>
          </p:cNvPicPr>
          <p:nvPr/>
        </p:nvPicPr>
        <p:blipFill rotWithShape="1">
          <a:blip r:embed="rId2"/>
          <a:srcRect l="9925" t="63588" r="45152" b="20363"/>
          <a:stretch/>
        </p:blipFill>
        <p:spPr>
          <a:xfrm>
            <a:off x="624590" y="1517074"/>
            <a:ext cx="10942820" cy="2195945"/>
          </a:xfrm>
          <a:prstGeom prst="rect">
            <a:avLst/>
          </a:prstGeom>
          <a:ln>
            <a:solidFill>
              <a:schemeClr val="tx1"/>
            </a:solidFill>
          </a:ln>
        </p:spPr>
      </p:pic>
      <p:sp>
        <p:nvSpPr>
          <p:cNvPr id="9" name="Rectangle 8">
            <a:extLst>
              <a:ext uri="{FF2B5EF4-FFF2-40B4-BE49-F238E27FC236}">
                <a16:creationId xmlns:a16="http://schemas.microsoft.com/office/drawing/2014/main" id="{13FBD647-F4D7-4567-929B-AD36B669658D}"/>
              </a:ext>
            </a:extLst>
          </p:cNvPr>
          <p:cNvSpPr/>
          <p:nvPr/>
        </p:nvSpPr>
        <p:spPr>
          <a:xfrm>
            <a:off x="2332183" y="3066473"/>
            <a:ext cx="2253672" cy="517236"/>
          </a:xfrm>
          <a:prstGeom prst="rect">
            <a:avLst/>
          </a:prstGeom>
          <a:noFill/>
          <a:ln w="5715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0B8E443-2091-4FDC-AE76-84C2993E9E61}"/>
              </a:ext>
            </a:extLst>
          </p:cNvPr>
          <p:cNvSpPr txBox="1"/>
          <p:nvPr/>
        </p:nvSpPr>
        <p:spPr>
          <a:xfrm>
            <a:off x="3459019" y="4507345"/>
            <a:ext cx="5273963" cy="369332"/>
          </a:xfrm>
          <a:prstGeom prst="rect">
            <a:avLst/>
          </a:prstGeom>
          <a:noFill/>
        </p:spPr>
        <p:txBody>
          <a:bodyPr wrap="square" rtlCol="0">
            <a:spAutoFit/>
          </a:bodyPr>
          <a:lstStyle/>
          <a:p>
            <a:pPr algn="ctr"/>
            <a:r>
              <a:rPr lang="en-US" dirty="0"/>
              <a:t>Accuracy of the Artificial Neural Network model</a:t>
            </a:r>
          </a:p>
        </p:txBody>
      </p:sp>
    </p:spTree>
    <p:extLst>
      <p:ext uri="{BB962C8B-B14F-4D97-AF65-F5344CB8AC3E}">
        <p14:creationId xmlns:p14="http://schemas.microsoft.com/office/powerpoint/2010/main" val="260037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7DBE-BFF2-47F1-B3E9-4C0B2A0609C1}"/>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974A8EC4-C4E7-4E62-AA52-0AFD5DB0CDB7}"/>
              </a:ext>
            </a:extLst>
          </p:cNvPr>
          <p:cNvGraphicFramePr>
            <a:graphicFrameLocks noGrp="1"/>
          </p:cNvGraphicFramePr>
          <p:nvPr>
            <p:ph idx="1"/>
            <p:extLst>
              <p:ext uri="{D42A27DB-BD31-4B8C-83A1-F6EECF244321}">
                <p14:modId xmlns:p14="http://schemas.microsoft.com/office/powerpoint/2010/main" val="376308313"/>
              </p:ext>
            </p:extLst>
          </p:nvPr>
        </p:nvGraphicFramePr>
        <p:xfrm>
          <a:off x="2230438" y="2638425"/>
          <a:ext cx="7731126" cy="2966720"/>
        </p:xfrm>
        <a:graphic>
          <a:graphicData uri="http://schemas.openxmlformats.org/drawingml/2006/table">
            <a:tbl>
              <a:tblPr firstRow="1" bandRow="1">
                <a:tableStyleId>{21E4AEA4-8DFA-4A89-87EB-49C32662AFE0}</a:tableStyleId>
              </a:tblPr>
              <a:tblGrid>
                <a:gridCol w="3865563">
                  <a:extLst>
                    <a:ext uri="{9D8B030D-6E8A-4147-A177-3AD203B41FA5}">
                      <a16:colId xmlns:a16="http://schemas.microsoft.com/office/drawing/2014/main" val="3485295077"/>
                    </a:ext>
                  </a:extLst>
                </a:gridCol>
                <a:gridCol w="3865563">
                  <a:extLst>
                    <a:ext uri="{9D8B030D-6E8A-4147-A177-3AD203B41FA5}">
                      <a16:colId xmlns:a16="http://schemas.microsoft.com/office/drawing/2014/main" val="1626645325"/>
                    </a:ext>
                  </a:extLst>
                </a:gridCol>
              </a:tblGrid>
              <a:tr h="370840">
                <a:tc>
                  <a:txBody>
                    <a:bodyPr/>
                    <a:lstStyle/>
                    <a:p>
                      <a:r>
                        <a:rPr lang="en-US" dirty="0"/>
                        <a:t>Model</a:t>
                      </a:r>
                    </a:p>
                  </a:txBody>
                  <a:tcPr marL="67227" marR="67227"/>
                </a:tc>
                <a:tc>
                  <a:txBody>
                    <a:bodyPr/>
                    <a:lstStyle/>
                    <a:p>
                      <a:r>
                        <a:rPr lang="en-US" dirty="0"/>
                        <a:t>Accuracy</a:t>
                      </a:r>
                    </a:p>
                  </a:txBody>
                  <a:tcPr marL="67227" marR="67227"/>
                </a:tc>
                <a:extLst>
                  <a:ext uri="{0D108BD9-81ED-4DB2-BD59-A6C34878D82A}">
                    <a16:rowId xmlns:a16="http://schemas.microsoft.com/office/drawing/2014/main" val="3993182327"/>
                  </a:ext>
                </a:extLst>
              </a:tr>
              <a:tr h="370840">
                <a:tc>
                  <a:txBody>
                    <a:bodyPr/>
                    <a:lstStyle/>
                    <a:p>
                      <a:r>
                        <a:rPr lang="en-US" dirty="0"/>
                        <a:t>RBF SVC</a:t>
                      </a:r>
                    </a:p>
                  </a:txBody>
                  <a:tcPr marL="67227" marR="67227"/>
                </a:tc>
                <a:tc>
                  <a:txBody>
                    <a:bodyPr/>
                    <a:lstStyle/>
                    <a:p>
                      <a:r>
                        <a:rPr lang="en-US" dirty="0"/>
                        <a:t>67</a:t>
                      </a:r>
                    </a:p>
                  </a:txBody>
                  <a:tcPr marL="67227" marR="67227"/>
                </a:tc>
                <a:extLst>
                  <a:ext uri="{0D108BD9-81ED-4DB2-BD59-A6C34878D82A}">
                    <a16:rowId xmlns:a16="http://schemas.microsoft.com/office/drawing/2014/main" val="438402916"/>
                  </a:ext>
                </a:extLst>
              </a:tr>
              <a:tr h="370840">
                <a:tc>
                  <a:txBody>
                    <a:bodyPr/>
                    <a:lstStyle/>
                    <a:p>
                      <a:r>
                        <a:rPr lang="en-US" dirty="0"/>
                        <a:t>Decision Tree</a:t>
                      </a:r>
                    </a:p>
                  </a:txBody>
                  <a:tcPr marL="67227" marR="67227"/>
                </a:tc>
                <a:tc>
                  <a:txBody>
                    <a:bodyPr/>
                    <a:lstStyle/>
                    <a:p>
                      <a:r>
                        <a:rPr lang="en-US" dirty="0"/>
                        <a:t>75</a:t>
                      </a:r>
                    </a:p>
                  </a:txBody>
                  <a:tcPr marL="67227" marR="67227"/>
                </a:tc>
                <a:extLst>
                  <a:ext uri="{0D108BD9-81ED-4DB2-BD59-A6C34878D82A}">
                    <a16:rowId xmlns:a16="http://schemas.microsoft.com/office/drawing/2014/main" val="739160796"/>
                  </a:ext>
                </a:extLst>
              </a:tr>
              <a:tr h="370840">
                <a:tc>
                  <a:txBody>
                    <a:bodyPr/>
                    <a:lstStyle/>
                    <a:p>
                      <a:r>
                        <a:rPr lang="en-US" dirty="0"/>
                        <a:t>Naïve Bayes</a:t>
                      </a:r>
                    </a:p>
                  </a:txBody>
                  <a:tcPr marL="67227" marR="67227"/>
                </a:tc>
                <a:tc>
                  <a:txBody>
                    <a:bodyPr/>
                    <a:lstStyle/>
                    <a:p>
                      <a:r>
                        <a:rPr lang="en-US" dirty="0"/>
                        <a:t>78</a:t>
                      </a:r>
                    </a:p>
                  </a:txBody>
                  <a:tcPr marL="67227" marR="67227"/>
                </a:tc>
                <a:extLst>
                  <a:ext uri="{0D108BD9-81ED-4DB2-BD59-A6C34878D82A}">
                    <a16:rowId xmlns:a16="http://schemas.microsoft.com/office/drawing/2014/main" val="2443145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Boosting</a:t>
                      </a:r>
                    </a:p>
                  </a:txBody>
                  <a:tcPr marL="67227" marR="67227"/>
                </a:tc>
                <a:tc>
                  <a:txBody>
                    <a:bodyPr/>
                    <a:lstStyle/>
                    <a:p>
                      <a:r>
                        <a:rPr lang="en-US" dirty="0"/>
                        <a:t>81</a:t>
                      </a:r>
                    </a:p>
                  </a:txBody>
                  <a:tcPr marL="67227" marR="67227"/>
                </a:tc>
                <a:extLst>
                  <a:ext uri="{0D108BD9-81ED-4DB2-BD59-A6C34878D82A}">
                    <a16:rowId xmlns:a16="http://schemas.microsoft.com/office/drawing/2014/main" val="851426115"/>
                  </a:ext>
                </a:extLst>
              </a:tr>
              <a:tr h="370840">
                <a:tc>
                  <a:txBody>
                    <a:bodyPr/>
                    <a:lstStyle/>
                    <a:p>
                      <a:r>
                        <a:rPr lang="en-US" dirty="0"/>
                        <a:t>Random Forest</a:t>
                      </a:r>
                    </a:p>
                  </a:txBody>
                  <a:tcPr marL="67227" marR="67227"/>
                </a:tc>
                <a:tc>
                  <a:txBody>
                    <a:bodyPr/>
                    <a:lstStyle/>
                    <a:p>
                      <a:r>
                        <a:rPr lang="en-US" dirty="0"/>
                        <a:t>83</a:t>
                      </a:r>
                    </a:p>
                  </a:txBody>
                  <a:tcPr marL="67227" marR="67227"/>
                </a:tc>
                <a:extLst>
                  <a:ext uri="{0D108BD9-81ED-4DB2-BD59-A6C34878D82A}">
                    <a16:rowId xmlns:a16="http://schemas.microsoft.com/office/drawing/2014/main" val="976461494"/>
                  </a:ext>
                </a:extLst>
              </a:tr>
              <a:tr h="370840">
                <a:tc>
                  <a:txBody>
                    <a:bodyPr/>
                    <a:lstStyle/>
                    <a:p>
                      <a:r>
                        <a:rPr lang="en-US" dirty="0"/>
                        <a:t>Logistic Regression</a:t>
                      </a:r>
                    </a:p>
                  </a:txBody>
                  <a:tcPr marL="67227" marR="67227"/>
                </a:tc>
                <a:tc>
                  <a:txBody>
                    <a:bodyPr/>
                    <a:lstStyle/>
                    <a:p>
                      <a:r>
                        <a:rPr lang="en-US" dirty="0"/>
                        <a:t>84</a:t>
                      </a:r>
                    </a:p>
                  </a:txBody>
                  <a:tcPr marL="67227" marR="67227"/>
                </a:tc>
                <a:extLst>
                  <a:ext uri="{0D108BD9-81ED-4DB2-BD59-A6C34878D82A}">
                    <a16:rowId xmlns:a16="http://schemas.microsoft.com/office/drawing/2014/main" val="3598427233"/>
                  </a:ext>
                </a:extLst>
              </a:tr>
              <a:tr h="370840">
                <a:tc>
                  <a:txBody>
                    <a:bodyPr/>
                    <a:lstStyle/>
                    <a:p>
                      <a:r>
                        <a:rPr lang="en-US" dirty="0"/>
                        <a:t>Artificial Neural Network</a:t>
                      </a:r>
                    </a:p>
                  </a:txBody>
                  <a:tcPr marL="67227" marR="67227"/>
                </a:tc>
                <a:tc>
                  <a:txBody>
                    <a:bodyPr/>
                    <a:lstStyle/>
                    <a:p>
                      <a:r>
                        <a:rPr lang="en-US" dirty="0"/>
                        <a:t>89</a:t>
                      </a:r>
                    </a:p>
                  </a:txBody>
                  <a:tcPr marL="67227" marR="67227"/>
                </a:tc>
                <a:extLst>
                  <a:ext uri="{0D108BD9-81ED-4DB2-BD59-A6C34878D82A}">
                    <a16:rowId xmlns:a16="http://schemas.microsoft.com/office/drawing/2014/main" val="11071425"/>
                  </a:ext>
                </a:extLst>
              </a:tr>
            </a:tbl>
          </a:graphicData>
        </a:graphic>
      </p:graphicFrame>
      <p:sp>
        <p:nvSpPr>
          <p:cNvPr id="3" name="Rectangle 2">
            <a:extLst>
              <a:ext uri="{FF2B5EF4-FFF2-40B4-BE49-F238E27FC236}">
                <a16:creationId xmlns:a16="http://schemas.microsoft.com/office/drawing/2014/main" id="{50C3314F-D770-4C5D-A986-C48A1CADED08}"/>
              </a:ext>
            </a:extLst>
          </p:cNvPr>
          <p:cNvSpPr/>
          <p:nvPr/>
        </p:nvSpPr>
        <p:spPr>
          <a:xfrm>
            <a:off x="2182368" y="5226454"/>
            <a:ext cx="7827264" cy="377363"/>
          </a:xfrm>
          <a:prstGeom prst="rect">
            <a:avLst/>
          </a:prstGeom>
          <a:noFill/>
          <a:ln w="5715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4853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582B-E52B-46B0-86C2-1C4C23FF6363}"/>
              </a:ext>
            </a:extLst>
          </p:cNvPr>
          <p:cNvSpPr>
            <a:spLocks noGrp="1"/>
          </p:cNvSpPr>
          <p:nvPr>
            <p:ph type="title"/>
          </p:nvPr>
        </p:nvSpPr>
        <p:spPr>
          <a:xfrm>
            <a:off x="2231136" y="410510"/>
            <a:ext cx="7729728" cy="1188720"/>
          </a:xfrm>
        </p:spPr>
        <p:txBody>
          <a:bodyPr/>
          <a:lstStyle/>
          <a:p>
            <a:r>
              <a:rPr lang="en-US" dirty="0"/>
              <a:t>Web App</a:t>
            </a:r>
          </a:p>
        </p:txBody>
      </p:sp>
      <p:pic>
        <p:nvPicPr>
          <p:cNvPr id="4" name="Picture 3">
            <a:extLst>
              <a:ext uri="{FF2B5EF4-FFF2-40B4-BE49-F238E27FC236}">
                <a16:creationId xmlns:a16="http://schemas.microsoft.com/office/drawing/2014/main" id="{4556ED80-D86B-46E4-8137-56D3F1D50696}"/>
              </a:ext>
            </a:extLst>
          </p:cNvPr>
          <p:cNvPicPr>
            <a:picLocks noChangeAspect="1"/>
          </p:cNvPicPr>
          <p:nvPr/>
        </p:nvPicPr>
        <p:blipFill rotWithShape="1">
          <a:blip r:embed="rId2"/>
          <a:srcRect b="4511"/>
          <a:stretch/>
        </p:blipFill>
        <p:spPr>
          <a:xfrm>
            <a:off x="1594934" y="1810328"/>
            <a:ext cx="9002132" cy="4835236"/>
          </a:xfrm>
          <a:prstGeom prst="rect">
            <a:avLst/>
          </a:prstGeom>
        </p:spPr>
      </p:pic>
    </p:spTree>
    <p:extLst>
      <p:ext uri="{BB962C8B-B14F-4D97-AF65-F5344CB8AC3E}">
        <p14:creationId xmlns:p14="http://schemas.microsoft.com/office/powerpoint/2010/main" val="376164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5BFB4A4-E083-4AA1-AC97-5325807CA15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5342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F2ED4A-9776-42FD-B9AB-8E862B765D6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9449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84982D1-2250-4328-9142-C459EAE0E359}"/>
              </a:ext>
            </a:extLst>
          </p:cNvPr>
          <p:cNvPicPr>
            <a:picLocks noGrp="1" noChangeAspect="1"/>
          </p:cNvPicPr>
          <p:nvPr>
            <p:ph type="pic" idx="4294967295"/>
          </p:nvPr>
        </p:nvPicPr>
        <p:blipFill rotWithShape="1">
          <a:blip r:embed="rId2"/>
          <a:srcRect l="30709" t="25662" r="25943" b="20717"/>
          <a:stretch/>
        </p:blipFill>
        <p:spPr>
          <a:xfrm>
            <a:off x="2481356" y="306182"/>
            <a:ext cx="8983056" cy="6245636"/>
          </a:xfrm>
          <a:prstGeom prst="rect">
            <a:avLst/>
          </a:prstGeom>
        </p:spPr>
      </p:pic>
      <p:sp>
        <p:nvSpPr>
          <p:cNvPr id="2" name="Title 1">
            <a:extLst>
              <a:ext uri="{FF2B5EF4-FFF2-40B4-BE49-F238E27FC236}">
                <a16:creationId xmlns:a16="http://schemas.microsoft.com/office/drawing/2014/main" id="{3B029EC1-68C2-4B13-A6AB-FEE980907ED5}"/>
              </a:ext>
            </a:extLst>
          </p:cNvPr>
          <p:cNvSpPr>
            <a:spLocks noGrp="1"/>
          </p:cNvSpPr>
          <p:nvPr>
            <p:ph type="title" idx="4294967295"/>
          </p:nvPr>
        </p:nvSpPr>
        <p:spPr>
          <a:xfrm>
            <a:off x="560439" y="640479"/>
            <a:ext cx="4495800" cy="1135062"/>
          </a:xfrm>
        </p:spPr>
        <p:txBody>
          <a:bodyPr/>
          <a:lstStyle/>
          <a:p>
            <a:r>
              <a:rPr lang="en-US" dirty="0"/>
              <a:t>Web service</a:t>
            </a:r>
          </a:p>
        </p:txBody>
      </p:sp>
      <p:sp>
        <p:nvSpPr>
          <p:cNvPr id="9" name="Rectangle: Single Corner Rounded 8">
            <a:extLst>
              <a:ext uri="{FF2B5EF4-FFF2-40B4-BE49-F238E27FC236}">
                <a16:creationId xmlns:a16="http://schemas.microsoft.com/office/drawing/2014/main" id="{5070EE32-9ECD-4319-85B7-F7034389FFE7}"/>
              </a:ext>
            </a:extLst>
          </p:cNvPr>
          <p:cNvSpPr/>
          <p:nvPr/>
        </p:nvSpPr>
        <p:spPr>
          <a:xfrm>
            <a:off x="9228862" y="6301095"/>
            <a:ext cx="2884479" cy="501445"/>
          </a:xfrm>
          <a:prstGeom prst="round1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linkClick r:id="rId3"/>
              </a:rPr>
              <a:t>Azure workouts</a:t>
            </a:r>
            <a:endParaRPr lang="en-US" dirty="0"/>
          </a:p>
        </p:txBody>
      </p:sp>
    </p:spTree>
    <p:extLst>
      <p:ext uri="{BB962C8B-B14F-4D97-AF65-F5344CB8AC3E}">
        <p14:creationId xmlns:p14="http://schemas.microsoft.com/office/powerpoint/2010/main" val="273024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CE92-2D35-429E-B143-F38D51F03E95}"/>
              </a:ext>
            </a:extLst>
          </p:cNvPr>
          <p:cNvSpPr>
            <a:spLocks noGrp="1"/>
          </p:cNvSpPr>
          <p:nvPr>
            <p:ph type="title" idx="4294967295"/>
          </p:nvPr>
        </p:nvSpPr>
        <p:spPr>
          <a:xfrm>
            <a:off x="840509" y="894629"/>
            <a:ext cx="4495800" cy="1135062"/>
          </a:xfrm>
        </p:spPr>
        <p:txBody>
          <a:bodyPr>
            <a:normAutofit fontScale="90000"/>
          </a:bodyPr>
          <a:lstStyle/>
          <a:p>
            <a:r>
              <a:rPr lang="en-US" dirty="0"/>
              <a:t>DETERMINING THE negative ASPECTS OF THE HOTELS</a:t>
            </a:r>
          </a:p>
        </p:txBody>
      </p:sp>
      <p:sp>
        <p:nvSpPr>
          <p:cNvPr id="3" name="Content Placeholder 2">
            <a:extLst>
              <a:ext uri="{FF2B5EF4-FFF2-40B4-BE49-F238E27FC236}">
                <a16:creationId xmlns:a16="http://schemas.microsoft.com/office/drawing/2014/main" id="{0D2F522E-096B-4ED7-8437-A2786D952EC4}"/>
              </a:ext>
            </a:extLst>
          </p:cNvPr>
          <p:cNvSpPr>
            <a:spLocks noGrp="1"/>
          </p:cNvSpPr>
          <p:nvPr>
            <p:ph type="body" sz="half" idx="4294967295"/>
          </p:nvPr>
        </p:nvSpPr>
        <p:spPr>
          <a:xfrm>
            <a:off x="905164" y="2634385"/>
            <a:ext cx="3794125" cy="2193925"/>
          </a:xfrm>
        </p:spPr>
        <p:txBody>
          <a:bodyPr/>
          <a:lstStyle/>
          <a:p>
            <a:r>
              <a:rPr lang="en-US" dirty="0"/>
              <a:t>We have made an N-gram model to predict the top 10 negative qualities  of a hotel.</a:t>
            </a:r>
          </a:p>
          <a:p>
            <a:endParaRPr lang="en-US" dirty="0"/>
          </a:p>
        </p:txBody>
      </p:sp>
      <p:pic>
        <p:nvPicPr>
          <p:cNvPr id="5" name="Picture 4">
            <a:extLst>
              <a:ext uri="{FF2B5EF4-FFF2-40B4-BE49-F238E27FC236}">
                <a16:creationId xmlns:a16="http://schemas.microsoft.com/office/drawing/2014/main" id="{8DDC2CEF-E077-42CF-9C6D-B221E087CA48}"/>
              </a:ext>
            </a:extLst>
          </p:cNvPr>
          <p:cNvPicPr>
            <a:picLocks noChangeAspect="1"/>
          </p:cNvPicPr>
          <p:nvPr/>
        </p:nvPicPr>
        <p:blipFill>
          <a:blip r:embed="rId2"/>
          <a:stretch>
            <a:fillRect/>
          </a:stretch>
        </p:blipFill>
        <p:spPr>
          <a:xfrm>
            <a:off x="7132783" y="894629"/>
            <a:ext cx="3599871" cy="5348380"/>
          </a:xfrm>
          <a:prstGeom prst="rect">
            <a:avLst/>
          </a:prstGeom>
        </p:spPr>
      </p:pic>
      <p:sp>
        <p:nvSpPr>
          <p:cNvPr id="8" name="Rectangle 7">
            <a:extLst>
              <a:ext uri="{FF2B5EF4-FFF2-40B4-BE49-F238E27FC236}">
                <a16:creationId xmlns:a16="http://schemas.microsoft.com/office/drawing/2014/main" id="{AC341604-182E-497B-9C03-4787C5DD9D32}"/>
              </a:ext>
            </a:extLst>
          </p:cNvPr>
          <p:cNvSpPr/>
          <p:nvPr/>
        </p:nvSpPr>
        <p:spPr>
          <a:xfrm>
            <a:off x="7132783" y="1219200"/>
            <a:ext cx="3461326" cy="258618"/>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54A501B-E131-4D6B-A5D1-E18D2CBEE6BA}"/>
              </a:ext>
            </a:extLst>
          </p:cNvPr>
          <p:cNvCxnSpPr/>
          <p:nvPr/>
        </p:nvCxnSpPr>
        <p:spPr>
          <a:xfrm flipH="1">
            <a:off x="5708073" y="1477818"/>
            <a:ext cx="1424710" cy="2807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DF8E0A7-76BD-4E8F-AF3A-428AA082875A}"/>
              </a:ext>
            </a:extLst>
          </p:cNvPr>
          <p:cNvSpPr/>
          <p:nvPr/>
        </p:nvSpPr>
        <p:spPr>
          <a:xfrm>
            <a:off x="4513264" y="4285673"/>
            <a:ext cx="2115127" cy="988291"/>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Tells us that the Breakfast queue is long</a:t>
            </a:r>
          </a:p>
        </p:txBody>
      </p:sp>
      <p:sp>
        <p:nvSpPr>
          <p:cNvPr id="13" name="TextBox 12">
            <a:extLst>
              <a:ext uri="{FF2B5EF4-FFF2-40B4-BE49-F238E27FC236}">
                <a16:creationId xmlns:a16="http://schemas.microsoft.com/office/drawing/2014/main" id="{61245058-7B91-4754-9B66-BB34B0A920A8}"/>
              </a:ext>
            </a:extLst>
          </p:cNvPr>
          <p:cNvSpPr txBox="1"/>
          <p:nvPr/>
        </p:nvSpPr>
        <p:spPr>
          <a:xfrm>
            <a:off x="9124336" y="6382914"/>
            <a:ext cx="2359742" cy="369332"/>
          </a:xfrm>
          <a:prstGeom prst="rect">
            <a:avLst/>
          </a:prstGeom>
          <a:noFill/>
        </p:spPr>
        <p:txBody>
          <a:bodyPr wrap="square" rtlCol="0">
            <a:spAutoFit/>
          </a:bodyPr>
          <a:lstStyle/>
          <a:p>
            <a:r>
              <a:rPr lang="en-US" dirty="0">
                <a:hlinkClick r:id="rId3" action="ppaction://hlinkfile"/>
              </a:rPr>
              <a:t>Python-workout</a:t>
            </a:r>
            <a:endParaRPr lang="en-US" dirty="0"/>
          </a:p>
        </p:txBody>
      </p:sp>
    </p:spTree>
    <p:extLst>
      <p:ext uri="{BB962C8B-B14F-4D97-AF65-F5344CB8AC3E}">
        <p14:creationId xmlns:p14="http://schemas.microsoft.com/office/powerpoint/2010/main" val="125083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219B0-37C3-473A-BDFF-A303D7EF9AD1}"/>
              </a:ext>
            </a:extLst>
          </p:cNvPr>
          <p:cNvSpPr>
            <a:spLocks noGrp="1"/>
          </p:cNvSpPr>
          <p:nvPr>
            <p:ph type="title" idx="4294967295"/>
          </p:nvPr>
        </p:nvSpPr>
        <p:spPr>
          <a:xfrm>
            <a:off x="580104" y="797796"/>
            <a:ext cx="4495800" cy="1135062"/>
          </a:xfrm>
        </p:spPr>
        <p:txBody>
          <a:bodyPr/>
          <a:lstStyle/>
          <a:p>
            <a:r>
              <a:rPr lang="en-US" dirty="0"/>
              <a:t>Topic modelling</a:t>
            </a:r>
          </a:p>
        </p:txBody>
      </p:sp>
      <p:sp>
        <p:nvSpPr>
          <p:cNvPr id="8" name="Text Placeholder 7">
            <a:extLst>
              <a:ext uri="{FF2B5EF4-FFF2-40B4-BE49-F238E27FC236}">
                <a16:creationId xmlns:a16="http://schemas.microsoft.com/office/drawing/2014/main" id="{BBC535C3-9579-4FAF-8846-1778962EBD13}"/>
              </a:ext>
            </a:extLst>
          </p:cNvPr>
          <p:cNvSpPr>
            <a:spLocks noGrp="1"/>
          </p:cNvSpPr>
          <p:nvPr>
            <p:ph type="body" sz="half" idx="4294967295"/>
          </p:nvPr>
        </p:nvSpPr>
        <p:spPr>
          <a:xfrm>
            <a:off x="580104" y="2515557"/>
            <a:ext cx="4495800" cy="2959304"/>
          </a:xfrm>
        </p:spPr>
        <p:txBody>
          <a:bodyPr/>
          <a:lstStyle/>
          <a:p>
            <a:r>
              <a:rPr lang="en-US" dirty="0"/>
              <a:t>We have used LDA (Latent Dirichlet Allocation) model to predict the topics of the review.</a:t>
            </a:r>
          </a:p>
          <a:p>
            <a:r>
              <a:rPr lang="en-US" dirty="0"/>
              <a:t>The topic thus generated can than be used to recommend hotels to a user based on his previous reviews.</a:t>
            </a:r>
          </a:p>
          <a:p>
            <a:endParaRPr lang="en-US" dirty="0"/>
          </a:p>
        </p:txBody>
      </p:sp>
      <p:pic>
        <p:nvPicPr>
          <p:cNvPr id="11" name="Picture 10">
            <a:extLst>
              <a:ext uri="{FF2B5EF4-FFF2-40B4-BE49-F238E27FC236}">
                <a16:creationId xmlns:a16="http://schemas.microsoft.com/office/drawing/2014/main" id="{9D934F35-D796-4771-990A-AD4AAF6226F9}"/>
              </a:ext>
            </a:extLst>
          </p:cNvPr>
          <p:cNvPicPr>
            <a:picLocks noChangeAspect="1"/>
          </p:cNvPicPr>
          <p:nvPr/>
        </p:nvPicPr>
        <p:blipFill rotWithShape="1">
          <a:blip r:embed="rId2"/>
          <a:srcRect t="921" r="39334"/>
          <a:stretch/>
        </p:blipFill>
        <p:spPr>
          <a:xfrm>
            <a:off x="6096000" y="1435509"/>
            <a:ext cx="5036006" cy="4526791"/>
          </a:xfrm>
          <a:prstGeom prst="rect">
            <a:avLst/>
          </a:prstGeom>
        </p:spPr>
      </p:pic>
      <p:sp>
        <p:nvSpPr>
          <p:cNvPr id="12" name="Rectangle: Single Corner Rounded 11">
            <a:extLst>
              <a:ext uri="{FF2B5EF4-FFF2-40B4-BE49-F238E27FC236}">
                <a16:creationId xmlns:a16="http://schemas.microsoft.com/office/drawing/2014/main" id="{800682A4-6224-406C-B47E-7D79264390A3}"/>
              </a:ext>
            </a:extLst>
          </p:cNvPr>
          <p:cNvSpPr/>
          <p:nvPr/>
        </p:nvSpPr>
        <p:spPr>
          <a:xfrm>
            <a:off x="6440130" y="3106994"/>
            <a:ext cx="4503173" cy="245806"/>
          </a:xfrm>
          <a:prstGeom prst="round1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8FDF1541-D08C-4251-8235-2148FC0367AE}"/>
              </a:ext>
            </a:extLst>
          </p:cNvPr>
          <p:cNvCxnSpPr/>
          <p:nvPr/>
        </p:nvCxnSpPr>
        <p:spPr>
          <a:xfrm flipH="1">
            <a:off x="5348748" y="3352800"/>
            <a:ext cx="1091382" cy="1425677"/>
          </a:xfrm>
          <a:prstGeom prst="straightConnector1">
            <a:avLst/>
          </a:prstGeom>
          <a:ln w="28575">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16" name="Rectangle 15">
            <a:extLst>
              <a:ext uri="{FF2B5EF4-FFF2-40B4-BE49-F238E27FC236}">
                <a16:creationId xmlns:a16="http://schemas.microsoft.com/office/drawing/2014/main" id="{8A121851-0622-4611-A2DA-A0A73949B30A}"/>
              </a:ext>
            </a:extLst>
          </p:cNvPr>
          <p:cNvSpPr/>
          <p:nvPr/>
        </p:nvSpPr>
        <p:spPr>
          <a:xfrm>
            <a:off x="3522407" y="4816988"/>
            <a:ext cx="2300749" cy="483487"/>
          </a:xfrm>
          <a:prstGeom prst="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TOPIC </a:t>
            </a:r>
            <a:r>
              <a:rPr lang="en-US" b="1" dirty="0">
                <a:solidFill>
                  <a:srgbClr val="FF0000"/>
                </a:solidFill>
                <a:sym typeface="Wingdings" panose="05000000000000000000" pitchFamily="2" charset="2"/>
              </a:rPr>
              <a:t></a:t>
            </a:r>
            <a:r>
              <a:rPr lang="en-US" b="1" dirty="0">
                <a:solidFill>
                  <a:srgbClr val="FF0000"/>
                </a:solidFill>
              </a:rPr>
              <a:t> STAFF</a:t>
            </a:r>
          </a:p>
        </p:txBody>
      </p:sp>
      <p:sp>
        <p:nvSpPr>
          <p:cNvPr id="17" name="TextBox 16">
            <a:extLst>
              <a:ext uri="{FF2B5EF4-FFF2-40B4-BE49-F238E27FC236}">
                <a16:creationId xmlns:a16="http://schemas.microsoft.com/office/drawing/2014/main" id="{C6EBDA81-4928-4B21-BE16-98B30DD22F93}"/>
              </a:ext>
            </a:extLst>
          </p:cNvPr>
          <p:cNvSpPr txBox="1"/>
          <p:nvPr/>
        </p:nvSpPr>
        <p:spPr>
          <a:xfrm>
            <a:off x="9763432" y="6243484"/>
            <a:ext cx="2015613" cy="369332"/>
          </a:xfrm>
          <a:prstGeom prst="rect">
            <a:avLst/>
          </a:prstGeom>
          <a:noFill/>
        </p:spPr>
        <p:txBody>
          <a:bodyPr wrap="square" rtlCol="0">
            <a:spAutoFit/>
          </a:bodyPr>
          <a:lstStyle/>
          <a:p>
            <a:r>
              <a:rPr lang="en-US" dirty="0">
                <a:hlinkClick r:id="rId3" action="ppaction://hlinkfile"/>
              </a:rPr>
              <a:t>Python-workout</a:t>
            </a:r>
            <a:endParaRPr lang="en-US" dirty="0"/>
          </a:p>
        </p:txBody>
      </p:sp>
    </p:spTree>
    <p:extLst>
      <p:ext uri="{BB962C8B-B14F-4D97-AF65-F5344CB8AC3E}">
        <p14:creationId xmlns:p14="http://schemas.microsoft.com/office/powerpoint/2010/main" val="179803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3E89A6-6F04-422A-92E3-87573CE24E5E}"/>
              </a:ext>
            </a:extLst>
          </p:cNvPr>
          <p:cNvSpPr>
            <a:spLocks noGrp="1"/>
          </p:cNvSpPr>
          <p:nvPr>
            <p:ph type="title"/>
          </p:nvPr>
        </p:nvSpPr>
        <p:spPr/>
        <p:txBody>
          <a:bodyPr/>
          <a:lstStyle/>
          <a:p>
            <a:r>
              <a:rPr lang="en-US" dirty="0"/>
              <a:t>FUTURE SCOPE</a:t>
            </a:r>
          </a:p>
        </p:txBody>
      </p:sp>
      <p:sp>
        <p:nvSpPr>
          <p:cNvPr id="6" name="Content Placeholder 5">
            <a:extLst>
              <a:ext uri="{FF2B5EF4-FFF2-40B4-BE49-F238E27FC236}">
                <a16:creationId xmlns:a16="http://schemas.microsoft.com/office/drawing/2014/main" id="{CA910A4E-69AA-4810-80CE-DBA6FEBC73A9}"/>
              </a:ext>
            </a:extLst>
          </p:cNvPr>
          <p:cNvSpPr>
            <a:spLocks noGrp="1"/>
          </p:cNvSpPr>
          <p:nvPr>
            <p:ph idx="1"/>
          </p:nvPr>
        </p:nvSpPr>
        <p:spPr/>
        <p:txBody>
          <a:bodyPr/>
          <a:lstStyle/>
          <a:p>
            <a:r>
              <a:rPr lang="en-US" dirty="0"/>
              <a:t>Using the approach of LDA we can apply topic modelling on the hotels to recommend hotels to the users based on certain characteristics.</a:t>
            </a:r>
          </a:p>
          <a:p>
            <a:r>
              <a:rPr lang="en-US" dirty="0"/>
              <a:t>On the basis of the opinions of the customer we can make a rating system to rate the hotel making the rating universal rather than customer based.</a:t>
            </a:r>
          </a:p>
          <a:p>
            <a:pPr marL="0" indent="0">
              <a:buNone/>
            </a:pPr>
            <a:endParaRPr lang="en-US" dirty="0"/>
          </a:p>
        </p:txBody>
      </p:sp>
    </p:spTree>
    <p:extLst>
      <p:ext uri="{BB962C8B-B14F-4D97-AF65-F5344CB8AC3E}">
        <p14:creationId xmlns:p14="http://schemas.microsoft.com/office/powerpoint/2010/main" val="238002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9305CC-0ED7-4545-91A0-8104D8AA9C17}"/>
              </a:ext>
            </a:extLst>
          </p:cNvPr>
          <p:cNvSpPr>
            <a:spLocks noGrp="1"/>
          </p:cNvSpPr>
          <p:nvPr>
            <p:ph type="title"/>
          </p:nvPr>
        </p:nvSpPr>
        <p:spPr>
          <a:xfrm>
            <a:off x="413476" y="4768645"/>
            <a:ext cx="11365048" cy="2166909"/>
          </a:xfrm>
          <a:noFill/>
          <a:ln>
            <a:noFill/>
          </a:ln>
        </p:spPr>
        <p:txBody>
          <a:bodyPr>
            <a:normAutofit fontScale="90000"/>
          </a:bodyPr>
          <a:lstStyle/>
          <a:p>
            <a:r>
              <a:rPr lang="en-US" sz="6000" dirty="0">
                <a:solidFill>
                  <a:schemeClr val="tx1"/>
                </a:solidFill>
                <a:latin typeface="Bernard MT Condensed" panose="02050806060905020404" pitchFamily="18" charset="0"/>
              </a:rPr>
              <a:t>SENTIMENT ANALYSIS OF REVIEWS USING NATURAL LANGUAGE PROCESSING</a:t>
            </a:r>
          </a:p>
        </p:txBody>
      </p:sp>
      <p:pic>
        <p:nvPicPr>
          <p:cNvPr id="1028" name="Picture 4" descr="Hotel Digital Marketing &amp; Review Management Software | Revinate">
            <a:extLst>
              <a:ext uri="{FF2B5EF4-FFF2-40B4-BE49-F238E27FC236}">
                <a16:creationId xmlns:a16="http://schemas.microsoft.com/office/drawing/2014/main" id="{02BB91C2-A63D-4A4C-AB17-1573F938B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978" y="256743"/>
            <a:ext cx="9314044" cy="451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5D5C-67F5-4C8A-856B-BD1087D7B4ED}"/>
              </a:ext>
            </a:extLst>
          </p:cNvPr>
          <p:cNvSpPr>
            <a:spLocks noGrp="1"/>
          </p:cNvSpPr>
          <p:nvPr>
            <p:ph type="title"/>
          </p:nvPr>
        </p:nvSpPr>
        <p:spPr/>
        <p:txBody>
          <a:bodyPr/>
          <a:lstStyle/>
          <a:p>
            <a:r>
              <a:rPr lang="en-US" dirty="0"/>
              <a:t>MANAGERIAL IMPLEMENTATION</a:t>
            </a:r>
          </a:p>
        </p:txBody>
      </p:sp>
      <p:sp>
        <p:nvSpPr>
          <p:cNvPr id="3" name="Content Placeholder 2">
            <a:extLst>
              <a:ext uri="{FF2B5EF4-FFF2-40B4-BE49-F238E27FC236}">
                <a16:creationId xmlns:a16="http://schemas.microsoft.com/office/drawing/2014/main" id="{B0DE9EB3-997F-4EF7-B7ED-77681676B8C5}"/>
              </a:ext>
            </a:extLst>
          </p:cNvPr>
          <p:cNvSpPr>
            <a:spLocks noGrp="1"/>
          </p:cNvSpPr>
          <p:nvPr>
            <p:ph idx="1"/>
          </p:nvPr>
        </p:nvSpPr>
        <p:spPr/>
        <p:txBody>
          <a:bodyPr/>
          <a:lstStyle/>
          <a:p>
            <a:r>
              <a:rPr lang="en-US" dirty="0"/>
              <a:t>It can be used as a hotel recommendation system to recommend hotel’s to customers based on customer reviews.</a:t>
            </a:r>
          </a:p>
          <a:p>
            <a:r>
              <a:rPr lang="en-US" dirty="0"/>
              <a:t>The hotel management can use the system to find out the negative and positive services of the hotel based on reviews and thus improve the said services. </a:t>
            </a:r>
          </a:p>
        </p:txBody>
      </p:sp>
    </p:spTree>
    <p:extLst>
      <p:ext uri="{BB962C8B-B14F-4D97-AF65-F5344CB8AC3E}">
        <p14:creationId xmlns:p14="http://schemas.microsoft.com/office/powerpoint/2010/main" val="162211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776B8-55C0-43FE-96B1-31608F1F15F8}"/>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362730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4D79E-5C08-4262-9E31-DB02355CB13D}"/>
              </a:ext>
            </a:extLst>
          </p:cNvPr>
          <p:cNvSpPr>
            <a:spLocks noGrp="1"/>
          </p:cNvSpPr>
          <p:nvPr>
            <p:ph type="title"/>
          </p:nvPr>
        </p:nvSpPr>
        <p:spPr>
          <a:xfrm>
            <a:off x="2231136" y="1456843"/>
            <a:ext cx="7729728" cy="1188720"/>
          </a:xfrm>
        </p:spPr>
        <p:txBody>
          <a:bodyPr/>
          <a:lstStyle/>
          <a:p>
            <a:r>
              <a:rPr lang="en-US" dirty="0"/>
              <a:t>            Tata consultancy services </a:t>
            </a:r>
          </a:p>
        </p:txBody>
      </p:sp>
      <p:sp>
        <p:nvSpPr>
          <p:cNvPr id="5" name="Content Placeholder 4">
            <a:extLst>
              <a:ext uri="{FF2B5EF4-FFF2-40B4-BE49-F238E27FC236}">
                <a16:creationId xmlns:a16="http://schemas.microsoft.com/office/drawing/2014/main" id="{F11DC238-34E5-43E1-B6CF-B1B3D97D49A1}"/>
              </a:ext>
            </a:extLst>
          </p:cNvPr>
          <p:cNvSpPr>
            <a:spLocks noGrp="1"/>
          </p:cNvSpPr>
          <p:nvPr>
            <p:ph idx="1"/>
          </p:nvPr>
        </p:nvSpPr>
        <p:spPr>
          <a:xfrm>
            <a:off x="2231136" y="3021502"/>
            <a:ext cx="7729728" cy="3101983"/>
          </a:xfrm>
        </p:spPr>
        <p:txBody>
          <a:bodyPr>
            <a:normAutofit fontScale="92500" lnSpcReduction="10000"/>
          </a:bodyPr>
          <a:lstStyle/>
          <a:p>
            <a:r>
              <a:rPr lang="en-US" dirty="0"/>
              <a:t>Tata Consultancy Services Ltd is a leading global IT services, consulting and business solutions organization. The company offers a range of IT services, outsourcing and business solutions. They also offer IT infrastructure services, business process outsourcing services, engineering and industrial services, global consulting and asset leveraged solutions. Their segments include banking, financial services and insurance; manufacturing; retail and distribution, and telecom.</a:t>
            </a:r>
          </a:p>
          <a:p>
            <a:r>
              <a:rPr lang="en-US" dirty="0"/>
              <a:t>The company is a part of Tata Group, one of India's most respected business conglomerates and most respected brands. They are headquartered in Mumbai. They are having 142 offices in 42 countries as well as 105 delivery centers in 20 countries. The company shares are listed on the National Stock Exchange and Bombay Stock Exchange of India.</a:t>
            </a:r>
            <a:br>
              <a:rPr lang="en-US" dirty="0"/>
            </a:br>
            <a:endParaRPr lang="en-US" dirty="0"/>
          </a:p>
        </p:txBody>
      </p:sp>
      <p:pic>
        <p:nvPicPr>
          <p:cNvPr id="2052" name="Picture 4" descr="Tata Consultancy Services and Cloudera Announce Certification of ...">
            <a:extLst>
              <a:ext uri="{FF2B5EF4-FFF2-40B4-BE49-F238E27FC236}">
                <a16:creationId xmlns:a16="http://schemas.microsoft.com/office/drawing/2014/main" id="{5026DC11-DD74-4B5A-BA08-264EE123F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575" y="1498641"/>
            <a:ext cx="1514167" cy="110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64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65EAF5DE-A919-476C-8271-7982119D55AC}"/>
              </a:ext>
            </a:extLst>
          </p:cNvPr>
          <p:cNvSpPr/>
          <p:nvPr/>
        </p:nvSpPr>
        <p:spPr>
          <a:xfrm>
            <a:off x="1180462" y="1154250"/>
            <a:ext cx="2101343" cy="19673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600" dirty="0"/>
              <a:t>S</a:t>
            </a:r>
          </a:p>
        </p:txBody>
      </p:sp>
      <p:sp>
        <p:nvSpPr>
          <p:cNvPr id="7" name="Oval 6">
            <a:extLst>
              <a:ext uri="{FF2B5EF4-FFF2-40B4-BE49-F238E27FC236}">
                <a16:creationId xmlns:a16="http://schemas.microsoft.com/office/drawing/2014/main" id="{FF9CB9B5-04FF-43A8-BC3C-6D412916D83E}"/>
              </a:ext>
            </a:extLst>
          </p:cNvPr>
          <p:cNvSpPr/>
          <p:nvPr/>
        </p:nvSpPr>
        <p:spPr>
          <a:xfrm>
            <a:off x="8910191" y="1154250"/>
            <a:ext cx="2101343" cy="19673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600" dirty="0"/>
          </a:p>
        </p:txBody>
      </p:sp>
      <p:sp>
        <p:nvSpPr>
          <p:cNvPr id="8" name="Oval 7">
            <a:extLst>
              <a:ext uri="{FF2B5EF4-FFF2-40B4-BE49-F238E27FC236}">
                <a16:creationId xmlns:a16="http://schemas.microsoft.com/office/drawing/2014/main" id="{BA4EDA51-E171-4EF2-B4AD-3CAAFA76E734}"/>
              </a:ext>
            </a:extLst>
          </p:cNvPr>
          <p:cNvSpPr/>
          <p:nvPr/>
        </p:nvSpPr>
        <p:spPr>
          <a:xfrm>
            <a:off x="6376851" y="1154250"/>
            <a:ext cx="2101343" cy="19673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600" dirty="0"/>
              <a:t>V</a:t>
            </a:r>
          </a:p>
        </p:txBody>
      </p:sp>
      <p:sp>
        <p:nvSpPr>
          <p:cNvPr id="9" name="Oval 8">
            <a:extLst>
              <a:ext uri="{FF2B5EF4-FFF2-40B4-BE49-F238E27FC236}">
                <a16:creationId xmlns:a16="http://schemas.microsoft.com/office/drawing/2014/main" id="{F63EE693-13B8-48CA-AB67-82DF1DF7A48C}"/>
              </a:ext>
            </a:extLst>
          </p:cNvPr>
          <p:cNvSpPr/>
          <p:nvPr/>
        </p:nvSpPr>
        <p:spPr>
          <a:xfrm>
            <a:off x="3713802" y="1154250"/>
            <a:ext cx="2101343" cy="19673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600" dirty="0"/>
              <a:t>S</a:t>
            </a:r>
          </a:p>
        </p:txBody>
      </p:sp>
      <p:sp>
        <p:nvSpPr>
          <p:cNvPr id="10" name="TextBox 9">
            <a:extLst>
              <a:ext uri="{FF2B5EF4-FFF2-40B4-BE49-F238E27FC236}">
                <a16:creationId xmlns:a16="http://schemas.microsoft.com/office/drawing/2014/main" id="{68216058-948D-49C9-B956-7B3DCE069BCC}"/>
              </a:ext>
            </a:extLst>
          </p:cNvPr>
          <p:cNvSpPr txBox="1"/>
          <p:nvPr/>
        </p:nvSpPr>
        <p:spPr>
          <a:xfrm>
            <a:off x="1180461" y="4088366"/>
            <a:ext cx="2101343"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Workdone</a:t>
            </a:r>
          </a:p>
          <a:p>
            <a:pPr algn="ctr"/>
            <a:r>
              <a:rPr lang="en-US" dirty="0"/>
              <a:t>Flask development and deployment, Data Preprocessing, model building and accuracy improvement</a:t>
            </a:r>
          </a:p>
        </p:txBody>
      </p:sp>
      <p:sp>
        <p:nvSpPr>
          <p:cNvPr id="11" name="TextBox 10">
            <a:extLst>
              <a:ext uri="{FF2B5EF4-FFF2-40B4-BE49-F238E27FC236}">
                <a16:creationId xmlns:a16="http://schemas.microsoft.com/office/drawing/2014/main" id="{FFA31022-B157-468A-9201-97C3CAE8FF84}"/>
              </a:ext>
            </a:extLst>
          </p:cNvPr>
          <p:cNvSpPr txBox="1"/>
          <p:nvPr/>
        </p:nvSpPr>
        <p:spPr>
          <a:xfrm>
            <a:off x="3713801" y="4105737"/>
            <a:ext cx="2101343"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Workdone</a:t>
            </a:r>
          </a:p>
          <a:p>
            <a:pPr algn="ctr"/>
            <a:r>
              <a:rPr lang="en-US" dirty="0"/>
              <a:t>N-Gram Model Generation,</a:t>
            </a:r>
            <a:endParaRPr lang="en-US" b="1" dirty="0"/>
          </a:p>
          <a:p>
            <a:pPr algn="ctr"/>
            <a:r>
              <a:rPr lang="en-US" dirty="0"/>
              <a:t>Model Building and accuracy improvement </a:t>
            </a:r>
          </a:p>
        </p:txBody>
      </p:sp>
      <p:sp>
        <p:nvSpPr>
          <p:cNvPr id="12" name="TextBox 11">
            <a:extLst>
              <a:ext uri="{FF2B5EF4-FFF2-40B4-BE49-F238E27FC236}">
                <a16:creationId xmlns:a16="http://schemas.microsoft.com/office/drawing/2014/main" id="{A75C1B6C-4983-45BD-923F-DF59FA5A6717}"/>
              </a:ext>
            </a:extLst>
          </p:cNvPr>
          <p:cNvSpPr txBox="1"/>
          <p:nvPr/>
        </p:nvSpPr>
        <p:spPr>
          <a:xfrm>
            <a:off x="6261073" y="4116009"/>
            <a:ext cx="2305033"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Workdone</a:t>
            </a:r>
          </a:p>
          <a:p>
            <a:pPr algn="ctr"/>
            <a:r>
              <a:rPr lang="en-US" dirty="0"/>
              <a:t>LDA Model Generation, research paper study, documentation, Model Building and accuracy improvement</a:t>
            </a:r>
          </a:p>
        </p:txBody>
      </p:sp>
      <p:sp>
        <p:nvSpPr>
          <p:cNvPr id="13" name="TextBox 12">
            <a:extLst>
              <a:ext uri="{FF2B5EF4-FFF2-40B4-BE49-F238E27FC236}">
                <a16:creationId xmlns:a16="http://schemas.microsoft.com/office/drawing/2014/main" id="{AF5EBC87-A9C8-4B86-B72B-7CE5278DE144}"/>
              </a:ext>
            </a:extLst>
          </p:cNvPr>
          <p:cNvSpPr txBox="1"/>
          <p:nvPr/>
        </p:nvSpPr>
        <p:spPr>
          <a:xfrm>
            <a:off x="8909596" y="4088366"/>
            <a:ext cx="2101343"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Workdone</a:t>
            </a:r>
          </a:p>
          <a:p>
            <a:pPr algn="ctr"/>
            <a:r>
              <a:rPr lang="en-US" dirty="0"/>
              <a:t>Balancing of data, Data Preprocessing and Visualizations, Deep learning model implementation</a:t>
            </a:r>
          </a:p>
          <a:p>
            <a:pPr algn="ctr"/>
            <a:r>
              <a:rPr lang="en-US" dirty="0"/>
              <a:t>Azure development</a:t>
            </a:r>
          </a:p>
        </p:txBody>
      </p:sp>
      <p:sp>
        <p:nvSpPr>
          <p:cNvPr id="20" name="Rectangle 19">
            <a:extLst>
              <a:ext uri="{FF2B5EF4-FFF2-40B4-BE49-F238E27FC236}">
                <a16:creationId xmlns:a16="http://schemas.microsoft.com/office/drawing/2014/main" id="{2B1F0135-27F2-436A-9B16-8318E80FC79D}"/>
              </a:ext>
            </a:extLst>
          </p:cNvPr>
          <p:cNvSpPr/>
          <p:nvPr/>
        </p:nvSpPr>
        <p:spPr>
          <a:xfrm>
            <a:off x="1180462" y="3336667"/>
            <a:ext cx="2101342" cy="4301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tx1"/>
                </a:solidFill>
              </a:rPr>
              <a:t>Siddhesh Gupta</a:t>
            </a:r>
          </a:p>
        </p:txBody>
      </p:sp>
      <p:sp>
        <p:nvSpPr>
          <p:cNvPr id="21" name="Rectangle 20">
            <a:extLst>
              <a:ext uri="{FF2B5EF4-FFF2-40B4-BE49-F238E27FC236}">
                <a16:creationId xmlns:a16="http://schemas.microsoft.com/office/drawing/2014/main" id="{EBF6A80B-974C-4348-B91A-8D219660F505}"/>
              </a:ext>
            </a:extLst>
          </p:cNvPr>
          <p:cNvSpPr/>
          <p:nvPr/>
        </p:nvSpPr>
        <p:spPr>
          <a:xfrm>
            <a:off x="3727733" y="3336666"/>
            <a:ext cx="2101342" cy="4301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tx1"/>
                </a:solidFill>
              </a:rPr>
              <a:t>Shruti Mundi</a:t>
            </a:r>
          </a:p>
        </p:txBody>
      </p:sp>
      <p:sp>
        <p:nvSpPr>
          <p:cNvPr id="22" name="Rectangle 21">
            <a:extLst>
              <a:ext uri="{FF2B5EF4-FFF2-40B4-BE49-F238E27FC236}">
                <a16:creationId xmlns:a16="http://schemas.microsoft.com/office/drawing/2014/main" id="{4436893A-FDD3-4656-84C6-C2BD56F1CA5A}"/>
              </a:ext>
            </a:extLst>
          </p:cNvPr>
          <p:cNvSpPr/>
          <p:nvPr/>
        </p:nvSpPr>
        <p:spPr>
          <a:xfrm>
            <a:off x="6275004" y="3336666"/>
            <a:ext cx="2291102" cy="4301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tx1"/>
                </a:solidFill>
              </a:rPr>
              <a:t>Vaishnavi Meharwal</a:t>
            </a:r>
          </a:p>
        </p:txBody>
      </p:sp>
      <p:sp>
        <p:nvSpPr>
          <p:cNvPr id="23" name="Rectangle 22">
            <a:extLst>
              <a:ext uri="{FF2B5EF4-FFF2-40B4-BE49-F238E27FC236}">
                <a16:creationId xmlns:a16="http://schemas.microsoft.com/office/drawing/2014/main" id="{63A79D60-0516-4B95-BD00-70FDF09E63E6}"/>
              </a:ext>
            </a:extLst>
          </p:cNvPr>
          <p:cNvSpPr/>
          <p:nvPr/>
        </p:nvSpPr>
        <p:spPr>
          <a:xfrm>
            <a:off x="8910192" y="3329456"/>
            <a:ext cx="2101342" cy="4301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tx1"/>
                </a:solidFill>
              </a:rPr>
              <a:t>Varun Gokhale</a:t>
            </a:r>
          </a:p>
        </p:txBody>
      </p:sp>
      <p:pic>
        <p:nvPicPr>
          <p:cNvPr id="16" name="Picture 15">
            <a:extLst>
              <a:ext uri="{FF2B5EF4-FFF2-40B4-BE49-F238E27FC236}">
                <a16:creationId xmlns:a16="http://schemas.microsoft.com/office/drawing/2014/main" id="{0F764136-F506-4C8D-BEB7-D5B246E2298C}"/>
              </a:ext>
            </a:extLst>
          </p:cNvPr>
          <p:cNvPicPr>
            <a:picLocks noChangeAspect="1"/>
          </p:cNvPicPr>
          <p:nvPr/>
        </p:nvPicPr>
        <p:blipFill rotWithShape="1">
          <a:blip r:embed="rId2"/>
          <a:srcRect l="2572" t="4239" r="3040" b="2783"/>
          <a:stretch/>
        </p:blipFill>
        <p:spPr>
          <a:xfrm>
            <a:off x="8742862" y="950325"/>
            <a:ext cx="2420123" cy="2384002"/>
          </a:xfrm>
          <a:prstGeom prst="ellipse">
            <a:avLst/>
          </a:prstGeom>
          <a:ln>
            <a:noFill/>
          </a:ln>
          <a:effectLst>
            <a:softEdge rad="112500"/>
          </a:effectLst>
        </p:spPr>
      </p:pic>
      <p:pic>
        <p:nvPicPr>
          <p:cNvPr id="5" name="Picture 4">
            <a:extLst>
              <a:ext uri="{FF2B5EF4-FFF2-40B4-BE49-F238E27FC236}">
                <a16:creationId xmlns:a16="http://schemas.microsoft.com/office/drawing/2014/main" id="{91A106DF-2217-4905-9381-8136B659596A}"/>
              </a:ext>
            </a:extLst>
          </p:cNvPr>
          <p:cNvPicPr>
            <a:picLocks noChangeAspect="1"/>
          </p:cNvPicPr>
          <p:nvPr/>
        </p:nvPicPr>
        <p:blipFill rotWithShape="1">
          <a:blip r:embed="rId3"/>
          <a:srcRect l="20596" t="8889" r="23640" b="54483"/>
          <a:stretch/>
        </p:blipFill>
        <p:spPr>
          <a:xfrm>
            <a:off x="1108365" y="1015308"/>
            <a:ext cx="2287792" cy="2285698"/>
          </a:xfrm>
          <a:prstGeom prst="ellipse">
            <a:avLst/>
          </a:prstGeom>
          <a:ln>
            <a:noFill/>
          </a:ln>
          <a:effectLst>
            <a:softEdge rad="112500"/>
          </a:effectLst>
        </p:spPr>
      </p:pic>
      <p:pic>
        <p:nvPicPr>
          <p:cNvPr id="15" name="Picture 14">
            <a:extLst>
              <a:ext uri="{FF2B5EF4-FFF2-40B4-BE49-F238E27FC236}">
                <a16:creationId xmlns:a16="http://schemas.microsoft.com/office/drawing/2014/main" id="{9432AE47-2C38-4C79-8976-B28AA45E2315}"/>
              </a:ext>
            </a:extLst>
          </p:cNvPr>
          <p:cNvPicPr>
            <a:picLocks noChangeAspect="1"/>
          </p:cNvPicPr>
          <p:nvPr/>
        </p:nvPicPr>
        <p:blipFill>
          <a:blip r:embed="rId4"/>
          <a:stretch>
            <a:fillRect/>
          </a:stretch>
        </p:blipFill>
        <p:spPr>
          <a:xfrm>
            <a:off x="6249374" y="917004"/>
            <a:ext cx="2379136" cy="2384002"/>
          </a:xfrm>
          <a:prstGeom prst="ellipse">
            <a:avLst/>
          </a:prstGeom>
          <a:ln>
            <a:noFill/>
          </a:ln>
          <a:effectLst>
            <a:softEdge rad="112500"/>
          </a:effectLst>
        </p:spPr>
      </p:pic>
      <p:pic>
        <p:nvPicPr>
          <p:cNvPr id="18" name="Picture 17">
            <a:extLst>
              <a:ext uri="{FF2B5EF4-FFF2-40B4-BE49-F238E27FC236}">
                <a16:creationId xmlns:a16="http://schemas.microsoft.com/office/drawing/2014/main" id="{77C4439C-9D38-4ED2-B670-1CD2D80FC33A}"/>
              </a:ext>
            </a:extLst>
          </p:cNvPr>
          <p:cNvPicPr>
            <a:picLocks noChangeAspect="1"/>
          </p:cNvPicPr>
          <p:nvPr/>
        </p:nvPicPr>
        <p:blipFill>
          <a:blip r:embed="rId5"/>
          <a:stretch>
            <a:fillRect/>
          </a:stretch>
        </p:blipFill>
        <p:spPr>
          <a:xfrm>
            <a:off x="3587459" y="917004"/>
            <a:ext cx="2381890" cy="2346814"/>
          </a:xfrm>
          <a:prstGeom prst="ellipse">
            <a:avLst/>
          </a:prstGeom>
          <a:ln>
            <a:noFill/>
          </a:ln>
          <a:effectLst>
            <a:softEdge rad="112500"/>
          </a:effectLst>
        </p:spPr>
      </p:pic>
    </p:spTree>
    <p:extLst>
      <p:ext uri="{BB962C8B-B14F-4D97-AF65-F5344CB8AC3E}">
        <p14:creationId xmlns:p14="http://schemas.microsoft.com/office/powerpoint/2010/main" val="328448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1241-F74C-4692-AB40-D91A1D766F2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BD7C528-EF5C-4F18-A873-2DAD466DA50C}"/>
              </a:ext>
            </a:extLst>
          </p:cNvPr>
          <p:cNvSpPr>
            <a:spLocks noGrp="1"/>
          </p:cNvSpPr>
          <p:nvPr>
            <p:ph idx="1"/>
          </p:nvPr>
        </p:nvSpPr>
        <p:spPr/>
        <p:txBody>
          <a:bodyPr>
            <a:normAutofit fontScale="92500" lnSpcReduction="10000"/>
          </a:bodyPr>
          <a:lstStyle/>
          <a:p>
            <a:r>
              <a:rPr lang="en-US" dirty="0">
                <a:latin typeface="Gill Sans MT" panose="020B0502020104020203" pitchFamily="34" charset="0"/>
                <a:cs typeface="Times New Roman" panose="02020603050405020304" pitchFamily="18" charset="0"/>
              </a:rPr>
              <a:t>Travel planning and hotel booking on website has become one of an important commercial use. Sharing reviews on web has become a major tool in expressing customer thoughts about a particular product or Service. Recent years have seen rapid growth in collecting customer reviews through the internet. </a:t>
            </a:r>
          </a:p>
          <a:p>
            <a:r>
              <a:rPr lang="en-US" dirty="0">
                <a:latin typeface="Gill Sans MT" panose="020B0502020104020203" pitchFamily="34" charset="0"/>
                <a:cs typeface="Times New Roman" panose="02020603050405020304" pitchFamily="18" charset="0"/>
              </a:rPr>
              <a:t>A crucial characteristic of a customer’s review is their sentiment or overall opinion — for example if the review contains words like ‘great’, ‘best’, ‘nice’, ‘good’, ‘awesome’ is probably a positive comment. Whereas if reviews contains words like ‘bad’, ‘poor’, ‘awful’, ‘worse’ is probably a negative review. </a:t>
            </a:r>
          </a:p>
          <a:p>
            <a:r>
              <a:rPr lang="en-US" dirty="0">
                <a:latin typeface="Gill Sans MT" panose="020B0502020104020203" pitchFamily="34" charset="0"/>
                <a:cs typeface="Times New Roman" panose="02020603050405020304" pitchFamily="18" charset="0"/>
              </a:rPr>
              <a:t>We seek to turn words and reviews into quantitative measurements. We extend this model with a supervised sentiment component that is capable of classifying a review as positive or negative with accuracy </a:t>
            </a:r>
          </a:p>
        </p:txBody>
      </p:sp>
    </p:spTree>
    <p:extLst>
      <p:ext uri="{BB962C8B-B14F-4D97-AF65-F5344CB8AC3E}">
        <p14:creationId xmlns:p14="http://schemas.microsoft.com/office/powerpoint/2010/main" val="161746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4AA38-EDCF-403F-8848-7A0FB95D9F5E}"/>
              </a:ext>
            </a:extLst>
          </p:cNvPr>
          <p:cNvSpPr>
            <a:spLocks noGrp="1"/>
          </p:cNvSpPr>
          <p:nvPr>
            <p:ph type="title"/>
          </p:nvPr>
        </p:nvSpPr>
        <p:spPr/>
        <p:txBody>
          <a:bodyPr/>
          <a:lstStyle/>
          <a:p>
            <a:r>
              <a:rPr lang="en-US" dirty="0"/>
              <a:t>OBJECTIVE</a:t>
            </a:r>
          </a:p>
        </p:txBody>
      </p:sp>
      <p:sp>
        <p:nvSpPr>
          <p:cNvPr id="5" name="Content Placeholder 4">
            <a:extLst>
              <a:ext uri="{FF2B5EF4-FFF2-40B4-BE49-F238E27FC236}">
                <a16:creationId xmlns:a16="http://schemas.microsoft.com/office/drawing/2014/main" id="{C8E0B9B9-A3DA-4C60-B340-B4F3688C1CF7}"/>
              </a:ext>
            </a:extLst>
          </p:cNvPr>
          <p:cNvSpPr>
            <a:spLocks noGrp="1"/>
          </p:cNvSpPr>
          <p:nvPr>
            <p:ph idx="1"/>
          </p:nvPr>
        </p:nvSpPr>
        <p:spPr/>
        <p:txBody>
          <a:bodyPr/>
          <a:lstStyle/>
          <a:p>
            <a:r>
              <a:rPr lang="en-US" dirty="0"/>
              <a:t>We consider the problem of classifying a hotel review as positive or negative and thereby analyzing the sentiment of a customer. In this project, we build a system which is able to perform sentiment analysis of the review and use it to the customer satisfaction.</a:t>
            </a:r>
          </a:p>
          <a:p>
            <a:r>
              <a:rPr lang="en-US" dirty="0"/>
              <a:t>Customer reviews on social media websites reflect the customer's opinions concerning various aspects of the hotel’s place or service (e.g., “comfortable room” and “terrible service”). In this project, we determine the positive and negative aspects of the hotel services from the text reviews.</a:t>
            </a:r>
          </a:p>
        </p:txBody>
      </p:sp>
    </p:spTree>
    <p:extLst>
      <p:ext uri="{BB962C8B-B14F-4D97-AF65-F5344CB8AC3E}">
        <p14:creationId xmlns:p14="http://schemas.microsoft.com/office/powerpoint/2010/main" val="351500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DB06-4946-4F4B-9767-4B708B6F85CE}"/>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789C2CDA-F0D0-417B-A726-50594309D6C0}"/>
              </a:ext>
            </a:extLst>
          </p:cNvPr>
          <p:cNvSpPr>
            <a:spLocks noGrp="1"/>
          </p:cNvSpPr>
          <p:nvPr>
            <p:ph idx="1"/>
          </p:nvPr>
        </p:nvSpPr>
        <p:spPr/>
        <p:txBody>
          <a:bodyPr/>
          <a:lstStyle/>
          <a:p>
            <a:r>
              <a:rPr lang="en-US" dirty="0"/>
              <a:t>Data Gathering (data taken from Kaggle)</a:t>
            </a:r>
          </a:p>
          <a:p>
            <a:r>
              <a:rPr lang="en-US" dirty="0"/>
              <a:t>Data Analysis</a:t>
            </a:r>
          </a:p>
          <a:p>
            <a:r>
              <a:rPr lang="en-US" dirty="0"/>
              <a:t>Data Preprocessing and Data Visualization</a:t>
            </a:r>
          </a:p>
          <a:p>
            <a:r>
              <a:rPr lang="en-US" dirty="0"/>
              <a:t>Model Selection</a:t>
            </a:r>
          </a:p>
          <a:p>
            <a:r>
              <a:rPr lang="en-US" dirty="0"/>
              <a:t>Model Refining</a:t>
            </a:r>
          </a:p>
          <a:p>
            <a:r>
              <a:rPr lang="en-US" dirty="0"/>
              <a:t>Results</a:t>
            </a:r>
          </a:p>
          <a:p>
            <a:endParaRPr lang="en-US" dirty="0"/>
          </a:p>
          <a:p>
            <a:endParaRPr lang="en-US" dirty="0"/>
          </a:p>
          <a:p>
            <a:endParaRPr lang="en-US" dirty="0"/>
          </a:p>
        </p:txBody>
      </p:sp>
      <p:sp>
        <p:nvSpPr>
          <p:cNvPr id="4" name="TextBox 3">
            <a:extLst>
              <a:ext uri="{FF2B5EF4-FFF2-40B4-BE49-F238E27FC236}">
                <a16:creationId xmlns:a16="http://schemas.microsoft.com/office/drawing/2014/main" id="{889C3996-6033-4E1C-ACE8-FDA478610618}"/>
              </a:ext>
            </a:extLst>
          </p:cNvPr>
          <p:cNvSpPr txBox="1"/>
          <p:nvPr/>
        </p:nvSpPr>
        <p:spPr>
          <a:xfrm>
            <a:off x="2057400" y="5067001"/>
            <a:ext cx="8077200" cy="2031325"/>
          </a:xfrm>
          <a:prstGeom prst="rect">
            <a:avLst/>
          </a:prstGeom>
          <a:noFill/>
        </p:spPr>
        <p:txBody>
          <a:bodyPr wrap="square" rtlCol="0">
            <a:spAutoFit/>
          </a:bodyPr>
          <a:lstStyle/>
          <a:p>
            <a:r>
              <a:rPr lang="en-US" dirty="0"/>
              <a:t>[1] </a:t>
            </a:r>
            <a:r>
              <a:rPr lang="en-US" dirty="0" err="1">
                <a:hlinkClick r:id="rId2"/>
              </a:rPr>
              <a:t>kaggle</a:t>
            </a:r>
            <a:r>
              <a:rPr lang="en-US" dirty="0">
                <a:hlinkClick r:id="rId2"/>
              </a:rPr>
              <a:t> 515k-hotel-reviews-data-in-Europe</a:t>
            </a:r>
            <a:endParaRPr lang="en-US" dirty="0"/>
          </a:p>
          <a:p>
            <a:r>
              <a:rPr lang="en-US" dirty="0"/>
              <a:t>[2] </a:t>
            </a:r>
            <a:r>
              <a:rPr lang="en-US" dirty="0">
                <a:hlinkClick r:id="rId3"/>
              </a:rPr>
              <a:t>Research paper</a:t>
            </a:r>
            <a:endParaRPr lang="en-US" dirty="0"/>
          </a:p>
          <a:p>
            <a:r>
              <a:rPr lang="en-US" dirty="0"/>
              <a:t>[3] </a:t>
            </a:r>
            <a:r>
              <a:rPr lang="en-US" dirty="0">
                <a:hlinkClick r:id="rId4"/>
              </a:rPr>
              <a:t>Visualizations</a:t>
            </a:r>
            <a:endParaRPr lang="en-US" dirty="0"/>
          </a:p>
          <a:p>
            <a:r>
              <a:rPr lang="en-US" dirty="0"/>
              <a:t>[4] </a:t>
            </a:r>
            <a:r>
              <a:rPr lang="en-US" dirty="0">
                <a:hlinkClick r:id="rId5" action="ppaction://hlinkfile"/>
              </a:rPr>
              <a:t>Preprocessing</a:t>
            </a:r>
            <a:endParaRPr lang="en-US" dirty="0"/>
          </a:p>
          <a:p>
            <a:r>
              <a:rPr lang="en-US" dirty="0"/>
              <a:t>[5] </a:t>
            </a:r>
            <a:r>
              <a:rPr lang="en-US" dirty="0">
                <a:hlinkClick r:id="rId6" action="ppaction://hlinkfile"/>
              </a:rPr>
              <a:t>Model Selection</a:t>
            </a:r>
            <a:endParaRPr lang="en-US" dirty="0"/>
          </a:p>
          <a:p>
            <a:r>
              <a:rPr lang="en-US" dirty="0"/>
              <a:t>[6] </a:t>
            </a:r>
            <a:r>
              <a:rPr lang="en-US" dirty="0">
                <a:hlinkClick r:id="rId7"/>
              </a:rPr>
              <a:t>Model Refining</a:t>
            </a:r>
            <a:endParaRPr lang="en-US" dirty="0"/>
          </a:p>
          <a:p>
            <a:endParaRPr lang="en-US" dirty="0"/>
          </a:p>
        </p:txBody>
      </p:sp>
    </p:spTree>
    <p:extLst>
      <p:ext uri="{BB962C8B-B14F-4D97-AF65-F5344CB8AC3E}">
        <p14:creationId xmlns:p14="http://schemas.microsoft.com/office/powerpoint/2010/main" val="294297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684B-EE40-4409-B363-0E7FE78E483E}"/>
              </a:ext>
            </a:extLst>
          </p:cNvPr>
          <p:cNvSpPr>
            <a:spLocks noGrp="1"/>
          </p:cNvSpPr>
          <p:nvPr>
            <p:ph type="title"/>
          </p:nvPr>
        </p:nvSpPr>
        <p:spPr/>
        <p:txBody>
          <a:bodyPr/>
          <a:lstStyle/>
          <a:p>
            <a:r>
              <a:rPr lang="en-US" dirty="0"/>
              <a:t>Data set</a:t>
            </a:r>
          </a:p>
        </p:txBody>
      </p:sp>
      <p:sp>
        <p:nvSpPr>
          <p:cNvPr id="4" name="TextBox 3">
            <a:extLst>
              <a:ext uri="{FF2B5EF4-FFF2-40B4-BE49-F238E27FC236}">
                <a16:creationId xmlns:a16="http://schemas.microsoft.com/office/drawing/2014/main" id="{0C607752-52F5-437F-A223-275912A29A7E}"/>
              </a:ext>
            </a:extLst>
          </p:cNvPr>
          <p:cNvSpPr txBox="1"/>
          <p:nvPr/>
        </p:nvSpPr>
        <p:spPr>
          <a:xfrm>
            <a:off x="717994" y="4058258"/>
            <a:ext cx="445208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25425" indent="-225425"/>
            <a:r>
              <a:rPr lang="en-US" dirty="0"/>
              <a:t>Reviewer_Score &gt; 5  </a:t>
            </a:r>
            <a:r>
              <a:rPr lang="en-US" dirty="0">
                <a:sym typeface="Wingdings" panose="05000000000000000000" pitchFamily="2" charset="2"/>
              </a:rPr>
              <a:t> Positive Review (0)</a:t>
            </a:r>
          </a:p>
          <a:p>
            <a:pPr marL="225425" indent="-225425"/>
            <a:r>
              <a:rPr lang="en-US" dirty="0">
                <a:sym typeface="Wingdings" panose="05000000000000000000" pitchFamily="2" charset="2"/>
              </a:rPr>
              <a:t>Reviewer_Score &lt; 5   Negative Review (1)</a:t>
            </a:r>
            <a:endParaRPr lang="en-US" dirty="0"/>
          </a:p>
        </p:txBody>
      </p:sp>
      <p:sp>
        <p:nvSpPr>
          <p:cNvPr id="5" name="Arrow: Right 4">
            <a:extLst>
              <a:ext uri="{FF2B5EF4-FFF2-40B4-BE49-F238E27FC236}">
                <a16:creationId xmlns:a16="http://schemas.microsoft.com/office/drawing/2014/main" id="{DE84D203-3CF0-447F-8415-F67B3D96CCB9}"/>
              </a:ext>
            </a:extLst>
          </p:cNvPr>
          <p:cNvSpPr/>
          <p:nvPr/>
        </p:nvSpPr>
        <p:spPr>
          <a:xfrm>
            <a:off x="5440859" y="4145448"/>
            <a:ext cx="1061884" cy="4719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CEBEA42-ADFA-4AF1-9BDC-5810CFBDC1A2}"/>
              </a:ext>
            </a:extLst>
          </p:cNvPr>
          <p:cNvPicPr>
            <a:picLocks noChangeAspect="1"/>
          </p:cNvPicPr>
          <p:nvPr/>
        </p:nvPicPr>
        <p:blipFill>
          <a:blip r:embed="rId2"/>
          <a:stretch>
            <a:fillRect/>
          </a:stretch>
        </p:blipFill>
        <p:spPr>
          <a:xfrm>
            <a:off x="6773521" y="3495597"/>
            <a:ext cx="4772025" cy="1771650"/>
          </a:xfrm>
          <a:prstGeom prst="rect">
            <a:avLst/>
          </a:prstGeom>
        </p:spPr>
      </p:pic>
      <p:sp>
        <p:nvSpPr>
          <p:cNvPr id="7" name="Rectangle 6">
            <a:extLst>
              <a:ext uri="{FF2B5EF4-FFF2-40B4-BE49-F238E27FC236}">
                <a16:creationId xmlns:a16="http://schemas.microsoft.com/office/drawing/2014/main" id="{51708A86-C6DD-451A-BAEE-293456723B8C}"/>
              </a:ext>
            </a:extLst>
          </p:cNvPr>
          <p:cNvSpPr/>
          <p:nvPr/>
        </p:nvSpPr>
        <p:spPr>
          <a:xfrm>
            <a:off x="2944037" y="6139114"/>
            <a:ext cx="6096000" cy="369332"/>
          </a:xfrm>
          <a:prstGeom prst="rect">
            <a:avLst/>
          </a:prstGeom>
        </p:spPr>
        <p:txBody>
          <a:bodyPr>
            <a:spAutoFit/>
          </a:bodyPr>
          <a:lstStyle/>
          <a:p>
            <a:pPr algn="ctr"/>
            <a:r>
              <a:rPr lang="en-US" dirty="0">
                <a:solidFill>
                  <a:srgbClr val="00B0F0"/>
                </a:solidFill>
                <a:hlinkClick r:id="rId3"/>
              </a:rPr>
              <a:t>dataset</a:t>
            </a:r>
            <a:endParaRPr lang="en-US" dirty="0">
              <a:solidFill>
                <a:srgbClr val="00B0F0"/>
              </a:solidFill>
            </a:endParaRPr>
          </a:p>
        </p:txBody>
      </p:sp>
    </p:spTree>
    <p:extLst>
      <p:ext uri="{BB962C8B-B14F-4D97-AF65-F5344CB8AC3E}">
        <p14:creationId xmlns:p14="http://schemas.microsoft.com/office/powerpoint/2010/main" val="252189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D31303-16FB-4899-96C4-4E1E53DD3A52}"/>
              </a:ext>
            </a:extLst>
          </p:cNvPr>
          <p:cNvSpPr txBox="1"/>
          <p:nvPr/>
        </p:nvSpPr>
        <p:spPr>
          <a:xfrm>
            <a:off x="948813" y="356770"/>
            <a:ext cx="265471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Data</a:t>
            </a:r>
            <a:r>
              <a:rPr lang="en-US" dirty="0"/>
              <a:t> set taken from Kaggle</a:t>
            </a:r>
          </a:p>
          <a:p>
            <a:pPr algn="ctr"/>
            <a:r>
              <a:rPr lang="en-US" dirty="0"/>
              <a:t>(515K Hotel Reviews)</a:t>
            </a:r>
          </a:p>
        </p:txBody>
      </p:sp>
      <p:sp>
        <p:nvSpPr>
          <p:cNvPr id="9" name="TextBox 8">
            <a:extLst>
              <a:ext uri="{FF2B5EF4-FFF2-40B4-BE49-F238E27FC236}">
                <a16:creationId xmlns:a16="http://schemas.microsoft.com/office/drawing/2014/main" id="{A01F2C6D-C8E9-4E6F-8C3D-85E9415BD670}"/>
              </a:ext>
            </a:extLst>
          </p:cNvPr>
          <p:cNvSpPr txBox="1"/>
          <p:nvPr/>
        </p:nvSpPr>
        <p:spPr>
          <a:xfrm>
            <a:off x="948813" y="1586400"/>
            <a:ext cx="265471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Transforming</a:t>
            </a:r>
            <a:r>
              <a:rPr lang="en-US" dirty="0"/>
              <a:t> the dataset to balanced dataset containing 20K Hotel Reviews</a:t>
            </a:r>
          </a:p>
        </p:txBody>
      </p:sp>
      <p:sp>
        <p:nvSpPr>
          <p:cNvPr id="14" name="TextBox 13">
            <a:extLst>
              <a:ext uri="{FF2B5EF4-FFF2-40B4-BE49-F238E27FC236}">
                <a16:creationId xmlns:a16="http://schemas.microsoft.com/office/drawing/2014/main" id="{4D4D5B10-C69F-482B-932B-A865BF1387A0}"/>
              </a:ext>
            </a:extLst>
          </p:cNvPr>
          <p:cNvSpPr txBox="1"/>
          <p:nvPr/>
        </p:nvSpPr>
        <p:spPr>
          <a:xfrm>
            <a:off x="948813" y="2956826"/>
            <a:ext cx="265471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Selecting Features </a:t>
            </a:r>
            <a:r>
              <a:rPr lang="en-US" dirty="0"/>
              <a:t>and adding features based on requirements</a:t>
            </a:r>
          </a:p>
          <a:p>
            <a:pPr algn="ctr"/>
            <a:r>
              <a:rPr lang="en-US" dirty="0"/>
              <a:t>(review </a:t>
            </a:r>
            <a:r>
              <a:rPr lang="en-US" dirty="0">
                <a:sym typeface="Wingdings" panose="05000000000000000000" pitchFamily="2" charset="2"/>
              </a:rPr>
              <a:t> pos+neg)</a:t>
            </a:r>
          </a:p>
          <a:p>
            <a:pPr algn="ctr"/>
            <a:r>
              <a:rPr lang="en-US" dirty="0">
                <a:sym typeface="Wingdings" panose="05000000000000000000" pitchFamily="2" charset="2"/>
              </a:rPr>
              <a:t>(is_bad_review  0 if review_score&gt;5 else 1)</a:t>
            </a:r>
            <a:endParaRPr lang="en-US" dirty="0"/>
          </a:p>
        </p:txBody>
      </p:sp>
      <p:cxnSp>
        <p:nvCxnSpPr>
          <p:cNvPr id="26" name="Straight Arrow Connector 25">
            <a:extLst>
              <a:ext uri="{FF2B5EF4-FFF2-40B4-BE49-F238E27FC236}">
                <a16:creationId xmlns:a16="http://schemas.microsoft.com/office/drawing/2014/main" id="{87AB8FBA-8B95-4CE2-9F68-C533DD734E32}"/>
              </a:ext>
            </a:extLst>
          </p:cNvPr>
          <p:cNvCxnSpPr>
            <a:stCxn id="6" idx="2"/>
            <a:endCxn id="9" idx="0"/>
          </p:cNvCxnSpPr>
          <p:nvPr/>
        </p:nvCxnSpPr>
        <p:spPr>
          <a:xfrm>
            <a:off x="2276168" y="1280100"/>
            <a:ext cx="0" cy="306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D9B2B3D-B67B-4AFC-873E-5D9C75AD1B60}"/>
              </a:ext>
            </a:extLst>
          </p:cNvPr>
          <p:cNvCxnSpPr>
            <a:stCxn id="9" idx="2"/>
            <a:endCxn id="14" idx="0"/>
          </p:cNvCxnSpPr>
          <p:nvPr/>
        </p:nvCxnSpPr>
        <p:spPr>
          <a:xfrm>
            <a:off x="2276168" y="2786729"/>
            <a:ext cx="0" cy="170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8A22F572-31CB-41E1-8CD6-326D950EFCFB}"/>
              </a:ext>
            </a:extLst>
          </p:cNvPr>
          <p:cNvSpPr txBox="1"/>
          <p:nvPr/>
        </p:nvSpPr>
        <p:spPr>
          <a:xfrm>
            <a:off x="5021827" y="4329031"/>
            <a:ext cx="265471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Applying </a:t>
            </a:r>
            <a:r>
              <a:rPr lang="en-US" b="1" dirty="0"/>
              <a:t>TF-IDF</a:t>
            </a:r>
            <a:r>
              <a:rPr lang="en-US" dirty="0"/>
              <a:t> model to the data</a:t>
            </a:r>
          </a:p>
        </p:txBody>
      </p:sp>
      <p:sp>
        <p:nvSpPr>
          <p:cNvPr id="38" name="TextBox 37">
            <a:extLst>
              <a:ext uri="{FF2B5EF4-FFF2-40B4-BE49-F238E27FC236}">
                <a16:creationId xmlns:a16="http://schemas.microsoft.com/office/drawing/2014/main" id="{2089F375-90A1-4425-BE07-BFBD1E3B7991}"/>
              </a:ext>
            </a:extLst>
          </p:cNvPr>
          <p:cNvSpPr txBox="1"/>
          <p:nvPr/>
        </p:nvSpPr>
        <p:spPr>
          <a:xfrm>
            <a:off x="5024285" y="3187658"/>
            <a:ext cx="265471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Applying </a:t>
            </a:r>
            <a:r>
              <a:rPr lang="en-US" b="1" dirty="0"/>
              <a:t>Sentiment Vader </a:t>
            </a:r>
            <a:r>
              <a:rPr lang="en-US" dirty="0"/>
              <a:t>to the data</a:t>
            </a:r>
          </a:p>
        </p:txBody>
      </p:sp>
      <p:sp>
        <p:nvSpPr>
          <p:cNvPr id="41" name="TextBox 40">
            <a:extLst>
              <a:ext uri="{FF2B5EF4-FFF2-40B4-BE49-F238E27FC236}">
                <a16:creationId xmlns:a16="http://schemas.microsoft.com/office/drawing/2014/main" id="{564AF622-98EC-4E15-9A9B-16FB6CC267F0}"/>
              </a:ext>
            </a:extLst>
          </p:cNvPr>
          <p:cNvSpPr txBox="1"/>
          <p:nvPr/>
        </p:nvSpPr>
        <p:spPr>
          <a:xfrm>
            <a:off x="5021827" y="432238"/>
            <a:ext cx="265471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Preprocessing data</a:t>
            </a:r>
            <a:r>
              <a:rPr lang="en-US" dirty="0"/>
              <a:t>:</a:t>
            </a:r>
          </a:p>
          <a:p>
            <a:pPr algn="ctr"/>
            <a:r>
              <a:rPr lang="en-US" dirty="0"/>
              <a:t>removing punctuations, removing digits, </a:t>
            </a:r>
          </a:p>
          <a:p>
            <a:pPr algn="ctr"/>
            <a:r>
              <a:rPr lang="en-US" dirty="0"/>
              <a:t>removing empty tokens, removing stop words, removing one letter words, POS tagging and lemmatization</a:t>
            </a:r>
          </a:p>
        </p:txBody>
      </p:sp>
      <p:sp>
        <p:nvSpPr>
          <p:cNvPr id="42" name="TextBox 41">
            <a:extLst>
              <a:ext uri="{FF2B5EF4-FFF2-40B4-BE49-F238E27FC236}">
                <a16:creationId xmlns:a16="http://schemas.microsoft.com/office/drawing/2014/main" id="{01B591B8-E572-49A5-A2DC-AF3AAFAAD23E}"/>
              </a:ext>
            </a:extLst>
          </p:cNvPr>
          <p:cNvSpPr txBox="1"/>
          <p:nvPr/>
        </p:nvSpPr>
        <p:spPr>
          <a:xfrm>
            <a:off x="948813" y="4904303"/>
            <a:ext cx="265471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Visualizing</a:t>
            </a:r>
            <a:r>
              <a:rPr lang="en-US" dirty="0"/>
              <a:t> the data for understanding</a:t>
            </a:r>
          </a:p>
          <a:p>
            <a:pPr algn="ctr"/>
            <a:r>
              <a:rPr lang="en-US" dirty="0"/>
              <a:t>(made countplots, barcharts and piecharts for understanding feature dependencies)</a:t>
            </a:r>
          </a:p>
        </p:txBody>
      </p:sp>
      <p:cxnSp>
        <p:nvCxnSpPr>
          <p:cNvPr id="50" name="Straight Arrow Connector 49">
            <a:extLst>
              <a:ext uri="{FF2B5EF4-FFF2-40B4-BE49-F238E27FC236}">
                <a16:creationId xmlns:a16="http://schemas.microsoft.com/office/drawing/2014/main" id="{78188638-FF7D-4383-B3DC-84C09B6B5CA2}"/>
              </a:ext>
            </a:extLst>
          </p:cNvPr>
          <p:cNvCxnSpPr>
            <a:stCxn id="14" idx="2"/>
            <a:endCxn id="42" idx="0"/>
          </p:cNvCxnSpPr>
          <p:nvPr/>
        </p:nvCxnSpPr>
        <p:spPr>
          <a:xfrm>
            <a:off x="2276168" y="4711152"/>
            <a:ext cx="0" cy="193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or: Elbow 52">
            <a:extLst>
              <a:ext uri="{FF2B5EF4-FFF2-40B4-BE49-F238E27FC236}">
                <a16:creationId xmlns:a16="http://schemas.microsoft.com/office/drawing/2014/main" id="{28AAC81B-AC07-416B-98B7-BF32C754AEC6}"/>
              </a:ext>
            </a:extLst>
          </p:cNvPr>
          <p:cNvCxnSpPr>
            <a:stCxn id="42" idx="3"/>
            <a:endCxn id="41" idx="1"/>
          </p:cNvCxnSpPr>
          <p:nvPr/>
        </p:nvCxnSpPr>
        <p:spPr>
          <a:xfrm flipV="1">
            <a:off x="3603523" y="1586400"/>
            <a:ext cx="1418304" cy="41950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222969D-5AC3-4226-9650-2461D0912C5B}"/>
              </a:ext>
            </a:extLst>
          </p:cNvPr>
          <p:cNvCxnSpPr>
            <a:stCxn id="41" idx="2"/>
            <a:endCxn id="38" idx="0"/>
          </p:cNvCxnSpPr>
          <p:nvPr/>
        </p:nvCxnSpPr>
        <p:spPr>
          <a:xfrm>
            <a:off x="6349182" y="2740562"/>
            <a:ext cx="2458" cy="447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2D8E1B-9D04-4F2B-A0C8-D5CE69692F5D}"/>
              </a:ext>
            </a:extLst>
          </p:cNvPr>
          <p:cNvCxnSpPr>
            <a:stCxn id="38" idx="2"/>
            <a:endCxn id="37" idx="0"/>
          </p:cNvCxnSpPr>
          <p:nvPr/>
        </p:nvCxnSpPr>
        <p:spPr>
          <a:xfrm flipH="1">
            <a:off x="6349182" y="3833989"/>
            <a:ext cx="2458" cy="495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76AD3573-78C1-4463-A1C7-8C5249F15CB4}"/>
              </a:ext>
            </a:extLst>
          </p:cNvPr>
          <p:cNvSpPr txBox="1"/>
          <p:nvPr/>
        </p:nvSpPr>
        <p:spPr>
          <a:xfrm>
            <a:off x="5021827" y="5367642"/>
            <a:ext cx="265471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Applying different machine learning </a:t>
            </a:r>
            <a:r>
              <a:rPr lang="en-US" b="1" dirty="0"/>
              <a:t>models</a:t>
            </a:r>
            <a:r>
              <a:rPr lang="en-US" dirty="0"/>
              <a:t> for checking accuracy</a:t>
            </a:r>
          </a:p>
        </p:txBody>
      </p:sp>
      <p:cxnSp>
        <p:nvCxnSpPr>
          <p:cNvPr id="62" name="Straight Arrow Connector 61">
            <a:extLst>
              <a:ext uri="{FF2B5EF4-FFF2-40B4-BE49-F238E27FC236}">
                <a16:creationId xmlns:a16="http://schemas.microsoft.com/office/drawing/2014/main" id="{E7CF137B-400D-487F-AED1-C19D2D4A9B8B}"/>
              </a:ext>
            </a:extLst>
          </p:cNvPr>
          <p:cNvCxnSpPr>
            <a:stCxn id="37" idx="2"/>
            <a:endCxn id="60" idx="0"/>
          </p:cNvCxnSpPr>
          <p:nvPr/>
        </p:nvCxnSpPr>
        <p:spPr>
          <a:xfrm>
            <a:off x="6349182" y="4975362"/>
            <a:ext cx="0" cy="392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595E083F-72DC-497C-BE25-F56885188C11}"/>
              </a:ext>
            </a:extLst>
          </p:cNvPr>
          <p:cNvSpPr txBox="1"/>
          <p:nvPr/>
        </p:nvSpPr>
        <p:spPr>
          <a:xfrm>
            <a:off x="8937524" y="871033"/>
            <a:ext cx="265471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Selecting the Model</a:t>
            </a:r>
          </a:p>
          <a:p>
            <a:pPr algn="ctr"/>
            <a:r>
              <a:rPr lang="en-US" dirty="0"/>
              <a:t>(Logistic Regression)</a:t>
            </a:r>
          </a:p>
        </p:txBody>
      </p:sp>
      <p:sp>
        <p:nvSpPr>
          <p:cNvPr id="64" name="TextBox 63">
            <a:extLst>
              <a:ext uri="{FF2B5EF4-FFF2-40B4-BE49-F238E27FC236}">
                <a16:creationId xmlns:a16="http://schemas.microsoft.com/office/drawing/2014/main" id="{B9415A41-6010-4451-B20F-CA103B660509}"/>
              </a:ext>
            </a:extLst>
          </p:cNvPr>
          <p:cNvSpPr txBox="1"/>
          <p:nvPr/>
        </p:nvSpPr>
        <p:spPr>
          <a:xfrm>
            <a:off x="8937524" y="2042044"/>
            <a:ext cx="265471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Improving the Accuracy of the Model</a:t>
            </a:r>
          </a:p>
          <a:p>
            <a:pPr algn="ctr"/>
            <a:r>
              <a:rPr lang="en-US" dirty="0"/>
              <a:t>By applying Hyperparametric Tuning</a:t>
            </a:r>
          </a:p>
        </p:txBody>
      </p:sp>
      <p:sp>
        <p:nvSpPr>
          <p:cNvPr id="65" name="TextBox 64">
            <a:extLst>
              <a:ext uri="{FF2B5EF4-FFF2-40B4-BE49-F238E27FC236}">
                <a16:creationId xmlns:a16="http://schemas.microsoft.com/office/drawing/2014/main" id="{274040AF-7313-4EF8-974F-E77CA25FA02D}"/>
              </a:ext>
            </a:extLst>
          </p:cNvPr>
          <p:cNvSpPr txBox="1"/>
          <p:nvPr/>
        </p:nvSpPr>
        <p:spPr>
          <a:xfrm>
            <a:off x="8932608" y="3734773"/>
            <a:ext cx="265471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Applying the </a:t>
            </a:r>
            <a:r>
              <a:rPr lang="en-US" b="1" dirty="0"/>
              <a:t>PCA</a:t>
            </a:r>
            <a:r>
              <a:rPr lang="en-US" dirty="0"/>
              <a:t> Model to TF-IDF matrix for increasing accuracy</a:t>
            </a:r>
          </a:p>
        </p:txBody>
      </p:sp>
      <p:sp>
        <p:nvSpPr>
          <p:cNvPr id="67" name="TextBox 66">
            <a:extLst>
              <a:ext uri="{FF2B5EF4-FFF2-40B4-BE49-F238E27FC236}">
                <a16:creationId xmlns:a16="http://schemas.microsoft.com/office/drawing/2014/main" id="{DC743F49-5BAB-4DB5-93F8-5EF5B4621E83}"/>
              </a:ext>
            </a:extLst>
          </p:cNvPr>
          <p:cNvSpPr txBox="1"/>
          <p:nvPr/>
        </p:nvSpPr>
        <p:spPr>
          <a:xfrm>
            <a:off x="8927694" y="5150503"/>
            <a:ext cx="265471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Using </a:t>
            </a:r>
            <a:r>
              <a:rPr lang="en-US" b="1" dirty="0"/>
              <a:t>Deep Learning, </a:t>
            </a:r>
            <a:r>
              <a:rPr lang="en-US" dirty="0"/>
              <a:t>Artificial Neural Network (ANN) to increase the accuracy</a:t>
            </a:r>
          </a:p>
        </p:txBody>
      </p:sp>
      <p:cxnSp>
        <p:nvCxnSpPr>
          <p:cNvPr id="71" name="Connector: Elbow 70">
            <a:extLst>
              <a:ext uri="{FF2B5EF4-FFF2-40B4-BE49-F238E27FC236}">
                <a16:creationId xmlns:a16="http://schemas.microsoft.com/office/drawing/2014/main" id="{42FBA86F-3FC6-4A26-A11E-C44FDA9F7D74}"/>
              </a:ext>
            </a:extLst>
          </p:cNvPr>
          <p:cNvCxnSpPr>
            <a:stCxn id="60" idx="3"/>
            <a:endCxn id="63" idx="1"/>
          </p:cNvCxnSpPr>
          <p:nvPr/>
        </p:nvCxnSpPr>
        <p:spPr>
          <a:xfrm flipV="1">
            <a:off x="7676537" y="1194199"/>
            <a:ext cx="1260987" cy="463510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A194036F-EB89-4336-B73C-B82A905C5D2F}"/>
              </a:ext>
            </a:extLst>
          </p:cNvPr>
          <p:cNvCxnSpPr>
            <a:stCxn id="63" idx="2"/>
            <a:endCxn id="64" idx="0"/>
          </p:cNvCxnSpPr>
          <p:nvPr/>
        </p:nvCxnSpPr>
        <p:spPr>
          <a:xfrm>
            <a:off x="10264879" y="1517364"/>
            <a:ext cx="0" cy="524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E2F4043F-D7D5-46DE-8516-64AD46AFA93E}"/>
              </a:ext>
            </a:extLst>
          </p:cNvPr>
          <p:cNvCxnSpPr>
            <a:stCxn id="64" idx="2"/>
            <a:endCxn id="65" idx="0"/>
          </p:cNvCxnSpPr>
          <p:nvPr/>
        </p:nvCxnSpPr>
        <p:spPr>
          <a:xfrm flipH="1">
            <a:off x="10259963" y="3242373"/>
            <a:ext cx="4916" cy="4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A8BDDF8-E286-4C8B-A28F-E911EB643F41}"/>
              </a:ext>
            </a:extLst>
          </p:cNvPr>
          <p:cNvCxnSpPr>
            <a:stCxn id="65" idx="2"/>
            <a:endCxn id="67" idx="0"/>
          </p:cNvCxnSpPr>
          <p:nvPr/>
        </p:nvCxnSpPr>
        <p:spPr>
          <a:xfrm flipH="1">
            <a:off x="10255049" y="4658103"/>
            <a:ext cx="4914" cy="4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99695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1673</TotalTime>
  <Words>984</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Agency FB</vt:lpstr>
      <vt:lpstr>Arial</vt:lpstr>
      <vt:lpstr>Bernard MT Condensed</vt:lpstr>
      <vt:lpstr>Gill Sans MT</vt:lpstr>
      <vt:lpstr>Parcel</vt:lpstr>
      <vt:lpstr>Medicaps university</vt:lpstr>
      <vt:lpstr>SENTIMENT ANALYSIS OF REVIEWS USING NATURAL LANGUAGE PROCESSING</vt:lpstr>
      <vt:lpstr>            Tata consultancy services </vt:lpstr>
      <vt:lpstr>PowerPoint Presentation</vt:lpstr>
      <vt:lpstr>Problem statement</vt:lpstr>
      <vt:lpstr>OBJECTIVE</vt:lpstr>
      <vt:lpstr>workflow</vt:lpstr>
      <vt:lpstr>Data set</vt:lpstr>
      <vt:lpstr>PowerPoint Presentation</vt:lpstr>
      <vt:lpstr>PowerPoint Presentation</vt:lpstr>
      <vt:lpstr>PowerPoint Presentation</vt:lpstr>
      <vt:lpstr>RESULTS</vt:lpstr>
      <vt:lpstr>Web App</vt:lpstr>
      <vt:lpstr>PowerPoint Presentation</vt:lpstr>
      <vt:lpstr>PowerPoint Presentation</vt:lpstr>
      <vt:lpstr>Web service</vt:lpstr>
      <vt:lpstr>DETERMINING THE negative ASPECTS OF THE HOTELS</vt:lpstr>
      <vt:lpstr>Topic modelling</vt:lpstr>
      <vt:lpstr>FUTURE SCOPE</vt:lpstr>
      <vt:lpstr>MANAGERIAL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 PREDICTION</dc:title>
  <dc:creator>Vaishnavi Meharwal</dc:creator>
  <cp:lastModifiedBy>Vaishnavi Meharwal</cp:lastModifiedBy>
  <cp:revision>87</cp:revision>
  <dcterms:created xsi:type="dcterms:W3CDTF">2020-04-27T12:51:00Z</dcterms:created>
  <dcterms:modified xsi:type="dcterms:W3CDTF">2020-06-01T13:45:27Z</dcterms:modified>
</cp:coreProperties>
</file>