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8" r:id="rId3"/>
    <p:sldId id="290" r:id="rId4"/>
    <p:sldId id="260" r:id="rId5"/>
    <p:sldId id="261" r:id="rId6"/>
    <p:sldId id="262" r:id="rId7"/>
  </p:sldIdLst>
  <p:sldSz cx="18288000" cy="10287000"/>
  <p:notesSz cx="6858000" cy="9144000"/>
  <p:embeddedFontLst>
    <p:embeddedFont>
      <p:font typeface="ＭＳ Ｐゴシック" panose="020B0600070205080204" pitchFamily="34" charset="-128"/>
      <p:regular r:id="rId9"/>
    </p:embeddedFont>
    <p:embeddedFont>
      <p:font typeface="Arial Bold" panose="020B0704020202020204" pitchFamily="34" charset="0"/>
      <p:regular r:id="rId10"/>
      <p:bold r:id="rId11"/>
    </p:embeddedFont>
    <p:embeddedFont>
      <p:font typeface="Arimo" panose="020B0604020202020204" charset="0"/>
      <p:regular r:id="rId12"/>
    </p:embeddedFont>
    <p:embeddedFont>
      <p:font typeface="Arimo Bold" panose="020B0604020202020204" charset="0"/>
      <p:regular r:id="rId13"/>
    </p:embeddedFont>
    <p:embeddedFont>
      <p:font typeface="Canva Sans" panose="020B0604020202020204" charset="0"/>
      <p:regular r:id="rId14"/>
    </p:embeddedFont>
    <p:embeddedFont>
      <p:font typeface="TT Rounds Condense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1032"/>
        <p:guide pos="600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Tiwari" userId="0cc202fa2149ea05" providerId="LiveId" clId="{2D72AEA8-0DC8-4938-BBF3-0965FBBCD80D}"/>
    <pc:docChg chg="modSld">
      <pc:chgData name="Shruti Tiwari" userId="0cc202fa2149ea05" providerId="LiveId" clId="{2D72AEA8-0DC8-4938-BBF3-0965FBBCD80D}" dt="2025-04-25T15:58:44.043" v="0"/>
      <pc:docMkLst>
        <pc:docMk/>
      </pc:docMkLst>
      <pc:sldChg chg="modSp mod">
        <pc:chgData name="Shruti Tiwari" userId="0cc202fa2149ea05" providerId="LiveId" clId="{2D72AEA8-0DC8-4938-BBF3-0965FBBCD80D}" dt="2025-04-25T15:58:44.043" v="0"/>
        <pc:sldMkLst>
          <pc:docMk/>
          <pc:sldMk cId="0" sldId="262"/>
        </pc:sldMkLst>
        <pc:spChg chg="mod">
          <ac:chgData name="Shruti Tiwari" userId="0cc202fa2149ea05" providerId="LiveId" clId="{2D72AEA8-0DC8-4938-BBF3-0965FBBCD80D}" dt="2025-04-25T15:58:44.043" v="0"/>
          <ac:spMkLst>
            <pc:docMk/>
            <pc:sldMk cId="0" sldId="262"/>
            <ac:spMk id="14" creationId="{00000000-0000-0000-0000-000000000000}"/>
          </ac:spMkLst>
        </pc:spChg>
      </pc:sldChg>
    </pc:docChg>
  </pc:docChgLst>
  <pc:docChgLst>
    <pc:chgData name="Shruti Tiwari" userId="0cc202fa2149ea05" providerId="LiveId" clId="{094B4ECF-DDDE-4E5B-8CD8-BF4B19AA931B}"/>
    <pc:docChg chg="modSld">
      <pc:chgData name="Shruti Tiwari" userId="0cc202fa2149ea05" providerId="LiveId" clId="{094B4ECF-DDDE-4E5B-8CD8-BF4B19AA931B}" dt="2025-03-19T15:15:39.070" v="54" actId="14100"/>
      <pc:docMkLst>
        <pc:docMk/>
      </pc:docMkLst>
      <pc:sldChg chg="modSp mod">
        <pc:chgData name="Shruti Tiwari" userId="0cc202fa2149ea05" providerId="LiveId" clId="{094B4ECF-DDDE-4E5B-8CD8-BF4B19AA931B}" dt="2025-03-19T15:15:39.070" v="54" actId="14100"/>
        <pc:sldMkLst>
          <pc:docMk/>
          <pc:sldMk cId="0" sldId="258"/>
        </pc:sldMkLst>
        <pc:spChg chg="mod">
          <ac:chgData name="Shruti Tiwari" userId="0cc202fa2149ea05" providerId="LiveId" clId="{094B4ECF-DDDE-4E5B-8CD8-BF4B19AA931B}" dt="2025-03-19T15:15:13.290" v="51" actId="14100"/>
          <ac:spMkLst>
            <pc:docMk/>
            <pc:sldMk cId="0" sldId="258"/>
            <ac:spMk id="8" creationId="{00000000-0000-0000-0000-000000000000}"/>
          </ac:spMkLst>
        </pc:spChg>
        <pc:spChg chg="mod">
          <ac:chgData name="Shruti Tiwari" userId="0cc202fa2149ea05" providerId="LiveId" clId="{094B4ECF-DDDE-4E5B-8CD8-BF4B19AA931B}" dt="2025-03-19T15:14:38.650" v="48" actId="1076"/>
          <ac:spMkLst>
            <pc:docMk/>
            <pc:sldMk cId="0" sldId="258"/>
            <ac:spMk id="13" creationId="{00000000-0000-0000-0000-000000000000}"/>
          </ac:spMkLst>
        </pc:spChg>
        <pc:spChg chg="mod">
          <ac:chgData name="Shruti Tiwari" userId="0cc202fa2149ea05" providerId="LiveId" clId="{094B4ECF-DDDE-4E5B-8CD8-BF4B19AA931B}" dt="2025-03-19T15:15:39.070" v="54" actId="14100"/>
          <ac:spMkLst>
            <pc:docMk/>
            <pc:sldMk cId="0" sldId="258"/>
            <ac:spMk id="32" creationId="{16A337D4-A641-066D-FEA7-DCB015686CF7}"/>
          </ac:spMkLst>
        </pc:spChg>
        <pc:spChg chg="mod">
          <ac:chgData name="Shruti Tiwari" userId="0cc202fa2149ea05" providerId="LiveId" clId="{094B4ECF-DDDE-4E5B-8CD8-BF4B19AA931B}" dt="2025-03-19T15:10:34.483" v="47" actId="20577"/>
          <ac:spMkLst>
            <pc:docMk/>
            <pc:sldMk cId="0" sldId="258"/>
            <ac:spMk id="37" creationId="{45B33B19-52FE-CECA-97FB-FC528EE67E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25.04.2025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r>
              <a:rPr lang="en-US"/>
              <a:t>1.7.2013</a:t>
            </a:r>
          </a:p>
          <a:p>
            <a:endParaRPr lang="en-US"/>
          </a:p>
          <a:p>
            <a:r>
              <a:rPr lang="en-US"/>
              <a:t>1.7.2013</a:t>
            </a:r>
          </a:p>
          <a:p>
            <a:endParaRPr lang="en-US"/>
          </a:p>
          <a:p>
            <a:r>
              <a:rPr lang="en-US"/>
              <a:t>2</a:t>
            </a:r>
          </a:p>
          <a:p>
            <a:endParaRPr lang="en-US"/>
          </a:p>
          <a:p>
            <a:r>
              <a:rPr lang="en-US"/>
              <a:t>‹#›</a:t>
            </a:r>
          </a:p>
          <a:p>
            <a:endParaRPr lang="en-US"/>
          </a:p>
          <a:p>
            <a:r>
              <a:rPr lang="en-US"/>
              <a:t>‹#›</a:t>
            </a:r>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r>
              <a:rPr lang="en-US"/>
              <a:t>1.7.2013</a:t>
            </a:r>
          </a:p>
          <a:p>
            <a:endParaRPr lang="en-US"/>
          </a:p>
          <a:p>
            <a:r>
              <a:rPr lang="en-US"/>
              <a:t>1.7.2013</a:t>
            </a:r>
          </a:p>
          <a:p>
            <a:endParaRPr lang="en-US"/>
          </a:p>
          <a:p>
            <a:r>
              <a:rPr lang="en-US"/>
              <a:t>4</a:t>
            </a:r>
          </a:p>
          <a:p>
            <a:endParaRPr lang="en-US"/>
          </a:p>
          <a:p>
            <a:r>
              <a:rPr lang="en-US"/>
              <a:t>‹#›</a:t>
            </a:r>
          </a:p>
          <a:p>
            <a:endParaRPr lang="en-US"/>
          </a:p>
          <a:p>
            <a:r>
              <a:rPr lang="en-US"/>
              <a:t>‹#›</a:t>
            </a:r>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r>
              <a:rPr lang="en-US"/>
              <a:t>1.7.2013</a:t>
            </a:r>
          </a:p>
          <a:p>
            <a:endParaRPr lang="en-US"/>
          </a:p>
          <a:p>
            <a:r>
              <a:rPr lang="en-US"/>
              <a:t>1.7.2013</a:t>
            </a:r>
          </a:p>
          <a:p>
            <a:endParaRPr lang="en-US"/>
          </a:p>
          <a:p>
            <a:r>
              <a:rPr lang="en-US"/>
              <a:t>5</a:t>
            </a:r>
          </a:p>
          <a:p>
            <a:endParaRPr lang="en-US"/>
          </a:p>
          <a:p>
            <a:r>
              <a:rPr lang="en-US"/>
              <a:t>‹#›</a:t>
            </a:r>
          </a:p>
          <a:p>
            <a:endParaRPr lang="en-US"/>
          </a:p>
          <a:p>
            <a:r>
              <a:rPr lang="en-US"/>
              <a:t>‹#›</a:t>
            </a:r>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r>
              <a:rPr lang="en-US"/>
              <a:t>1.7.2013</a:t>
            </a:r>
          </a:p>
          <a:p>
            <a:endParaRPr lang="en-US"/>
          </a:p>
          <a:p>
            <a:r>
              <a:rPr lang="en-US"/>
              <a:t>1.7.2013</a:t>
            </a:r>
          </a:p>
          <a:p>
            <a:endParaRPr lang="en-US"/>
          </a:p>
          <a:p>
            <a:r>
              <a:rPr lang="en-US"/>
              <a:t>6</a:t>
            </a:r>
          </a:p>
          <a:p>
            <a:endParaRPr lang="en-US"/>
          </a:p>
          <a:p>
            <a:r>
              <a:rPr lang="en-US"/>
              <a:t>‹#›</a:t>
            </a:r>
          </a:p>
          <a:p>
            <a:endParaRPr lang="en-US"/>
          </a:p>
          <a:p>
            <a:r>
              <a:rPr lang="en-US"/>
              <a:t>‹#›</a:t>
            </a:r>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4DB66E-A844-40E8-900E-96EF68769500}" type="datetime1">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60795-473B-4A9B-9DB0-5AD2EB8C34DC}" type="datetime1">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22A9E-9F65-4AEC-92AD-69258CA22B31}" type="datetime1">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FE711-57AE-4814-89DA-4165C1F18F13}" type="datetime1">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D717E4-0D7F-4C7E-9D4B-60231DFDEF5F}" type="datetime1">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67A1D8-860F-4E95-930B-2EAE667C50AD}" type="datetime1">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660339-F6B6-4160-B453-E3E51FB57804}" type="datetime1">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F6BC02-8DD3-4E13-BF36-D82CCB356C9E}" type="datetime1">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02C5E-6B72-4C5B-B7BB-C56D764E19ED}" type="datetime1">
              <a:rPr lang="en-US" smtClean="0"/>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383381-A0EC-4737-92DD-FA56B9002B4D}" type="datetime1">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11442E-9C5A-4778-8607-B0F30B1ADE52}" type="datetime1">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86255-CE75-4C02-B3CD-B440E8E2799D}" type="datetime1">
              <a:rPr lang="en-US" smtClean="0"/>
              <a:t>4/25/2025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3.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2.sv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sv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6.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4.sv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4.sv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4.sv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485170" y="1277282"/>
            <a:ext cx="6957907" cy="7732451"/>
          </a:xfrm>
          <a:custGeom>
            <a:avLst/>
            <a:gdLst/>
            <a:ahLst/>
            <a:cxnLst/>
            <a:rect l="l" t="t" r="r" b="b"/>
            <a:pathLst>
              <a:path w="6957907" h="7732451">
                <a:moveTo>
                  <a:pt x="0" y="0"/>
                </a:moveTo>
                <a:lnTo>
                  <a:pt x="6957907" y="0"/>
                </a:lnTo>
                <a:lnTo>
                  <a:pt x="6957907" y="7732451"/>
                </a:lnTo>
                <a:lnTo>
                  <a:pt x="0" y="7732451"/>
                </a:lnTo>
                <a:lnTo>
                  <a:pt x="0" y="0"/>
                </a:lnTo>
                <a:close/>
              </a:path>
            </a:pathLst>
          </a:custGeom>
          <a:blipFill>
            <a:blip r:embed="rId2">
              <a:extLst>
                <a:ext uri="{96DAC541-7B7A-43D3-8B79-37D633B846F1}">
                  <asvg:svgBlip xmlns:asvg="http://schemas.microsoft.com/office/drawing/2016/SVG/main" r:embed="rId3"/>
                </a:ext>
              </a:extLst>
            </a:blip>
            <a:stretch>
              <a:fillRect l="-23" r="-23"/>
            </a:stretch>
          </a:blipFill>
        </p:spPr>
        <p:txBody>
          <a:bodyPr/>
          <a:lstStyle/>
          <a:p>
            <a:endParaRPr lang="en-US"/>
          </a:p>
        </p:txBody>
      </p:sp>
      <p:sp>
        <p:nvSpPr>
          <p:cNvPr id="3" name="TextBox 3"/>
          <p:cNvSpPr txBox="1"/>
          <p:nvPr/>
        </p:nvSpPr>
        <p:spPr>
          <a:xfrm>
            <a:off x="1028699" y="258107"/>
            <a:ext cx="14408585" cy="1019175"/>
          </a:xfrm>
          <a:prstGeom prst="rect">
            <a:avLst/>
          </a:prstGeom>
        </p:spPr>
        <p:txBody>
          <a:bodyPr lIns="0" tIns="0" rIns="0" bIns="0" rtlCol="0" anchor="t">
            <a:spAutoFit/>
          </a:bodyPr>
          <a:lstStyle/>
          <a:p>
            <a:pPr algn="ctr">
              <a:lnSpc>
                <a:spcPts val="7200"/>
              </a:lnSpc>
            </a:pPr>
            <a:r>
              <a:rPr lang="en-US" sz="6000" b="1">
                <a:solidFill>
                  <a:srgbClr val="1F497D"/>
                </a:solidFill>
                <a:latin typeface="Arimo Bold"/>
                <a:ea typeface="Arimo Bold"/>
                <a:cs typeface="Arimo Bold"/>
                <a:sym typeface="Arimo Bold"/>
              </a:rPr>
              <a:t>SMART INDIA HACKATHON 2024</a:t>
            </a:r>
          </a:p>
        </p:txBody>
      </p:sp>
      <p:sp>
        <p:nvSpPr>
          <p:cNvPr id="4" name="TextBox 4"/>
          <p:cNvSpPr txBox="1"/>
          <p:nvPr/>
        </p:nvSpPr>
        <p:spPr>
          <a:xfrm>
            <a:off x="722933" y="2266176"/>
            <a:ext cx="9834627" cy="6397585"/>
          </a:xfrm>
          <a:prstGeom prst="rect">
            <a:avLst/>
          </a:prstGeom>
        </p:spPr>
        <p:txBody>
          <a:bodyPr wrap="square" lIns="0" tIns="0" rIns="0" bIns="0" rtlCol="0" anchor="t">
            <a:spAutoFit/>
          </a:bodyPr>
          <a:lstStyle/>
          <a:p>
            <a:pPr algn="l">
              <a:lnSpc>
                <a:spcPts val="4320"/>
              </a:lnSpc>
            </a:pPr>
            <a:endParaRPr dirty="0"/>
          </a:p>
          <a:p>
            <a:pPr algn="just">
              <a:lnSpc>
                <a:spcPts val="5759"/>
              </a:lnSpc>
            </a:pPr>
            <a:r>
              <a:rPr lang="en-US" sz="2800" b="1" dirty="0">
                <a:solidFill>
                  <a:srgbClr val="000000"/>
                </a:solidFill>
                <a:latin typeface="Arimo Bold"/>
                <a:ea typeface="Arimo Bold"/>
                <a:cs typeface="Arimo Bold"/>
                <a:sym typeface="Arimo Bold"/>
              </a:rPr>
              <a:t>Problem Statement ID –  </a:t>
            </a:r>
            <a:r>
              <a:rPr lang="en-US" sz="2800" dirty="0">
                <a:solidFill>
                  <a:srgbClr val="000000"/>
                </a:solidFill>
                <a:latin typeface="Arimo"/>
                <a:ea typeface="Arimo"/>
                <a:cs typeface="Arimo"/>
                <a:sym typeface="Arimo"/>
              </a:rPr>
              <a:t>1716</a:t>
            </a:r>
          </a:p>
          <a:p>
            <a:pPr algn="just">
              <a:lnSpc>
                <a:spcPts val="5759"/>
              </a:lnSpc>
            </a:pPr>
            <a:r>
              <a:rPr lang="en-US" sz="2800" b="1" dirty="0">
                <a:solidFill>
                  <a:srgbClr val="000000"/>
                </a:solidFill>
                <a:latin typeface="Arial Bold"/>
                <a:ea typeface="Arial Bold"/>
                <a:cs typeface="Arial Bold"/>
                <a:sym typeface="Arial Bold"/>
              </a:rPr>
              <a:t>Problem Statement Title- </a:t>
            </a:r>
            <a:r>
              <a:rPr lang="en-US" sz="2800" dirty="0">
                <a:latin typeface="Arial" panose="020B0604020202020204" pitchFamily="34" charset="0"/>
                <a:cs typeface="Arial" panose="020B0604020202020204" pitchFamily="34" charset="0"/>
              </a:rPr>
              <a:t>Indian Sign Language to </a:t>
            </a:r>
          </a:p>
          <a:p>
            <a:pPr algn="just">
              <a:lnSpc>
                <a:spcPts val="5759"/>
              </a:lnSpc>
            </a:pPr>
            <a:r>
              <a:rPr lang="en-US" sz="2800" dirty="0">
                <a:latin typeface="Arial" panose="020B0604020202020204" pitchFamily="34" charset="0"/>
                <a:cs typeface="Arial" panose="020B0604020202020204" pitchFamily="34" charset="0"/>
              </a:rPr>
              <a:t>Text/Speech Translation </a:t>
            </a:r>
          </a:p>
          <a:p>
            <a:pPr algn="just">
              <a:lnSpc>
                <a:spcPts val="5759"/>
              </a:lnSpc>
            </a:pPr>
            <a:r>
              <a:rPr lang="en-US" sz="2800" b="1" dirty="0">
                <a:solidFill>
                  <a:srgbClr val="000000"/>
                </a:solidFill>
                <a:latin typeface="Arial Bold"/>
                <a:ea typeface="Arial Bold"/>
                <a:cs typeface="Arial Bold"/>
                <a:sym typeface="Arial Bold"/>
              </a:rPr>
              <a:t>Theme - </a:t>
            </a:r>
            <a:r>
              <a:rPr lang="en-US" sz="2800" dirty="0">
                <a:latin typeface="Arial" panose="020B0604020202020204" pitchFamily="34" charset="0"/>
                <a:cs typeface="Arial" panose="020B0604020202020204" pitchFamily="34" charset="0"/>
              </a:rPr>
              <a:t>Miscellaneous</a:t>
            </a:r>
            <a:endParaRPr lang="en-US" sz="2800" dirty="0">
              <a:solidFill>
                <a:srgbClr val="000000"/>
              </a:solidFill>
              <a:latin typeface="Arial"/>
              <a:ea typeface="Arial"/>
              <a:cs typeface="Arial"/>
              <a:sym typeface="Arial"/>
            </a:endParaRPr>
          </a:p>
          <a:p>
            <a:pPr algn="just">
              <a:lnSpc>
                <a:spcPts val="5759"/>
              </a:lnSpc>
            </a:pPr>
            <a:r>
              <a:rPr lang="en-US" sz="2800" b="1" dirty="0">
                <a:solidFill>
                  <a:srgbClr val="000000"/>
                </a:solidFill>
                <a:latin typeface="Arimo Bold"/>
                <a:ea typeface="Arimo Bold"/>
                <a:cs typeface="Arimo Bold"/>
                <a:sym typeface="Arimo Bold"/>
              </a:rPr>
              <a:t>PS Category- </a:t>
            </a:r>
            <a:r>
              <a:rPr lang="en-US" sz="2800" dirty="0">
                <a:solidFill>
                  <a:srgbClr val="000000"/>
                </a:solidFill>
                <a:latin typeface="Arimo"/>
                <a:ea typeface="Arimo"/>
                <a:cs typeface="Arimo"/>
                <a:sym typeface="Arimo"/>
              </a:rPr>
              <a:t>Software</a:t>
            </a:r>
          </a:p>
          <a:p>
            <a:pPr algn="just">
              <a:lnSpc>
                <a:spcPts val="5759"/>
              </a:lnSpc>
            </a:pPr>
            <a:r>
              <a:rPr lang="en-US" sz="2800" b="1" dirty="0">
                <a:solidFill>
                  <a:srgbClr val="000000"/>
                </a:solidFill>
                <a:latin typeface="Arimo Bold"/>
                <a:ea typeface="Arimo Bold"/>
                <a:cs typeface="Arimo Bold"/>
                <a:sym typeface="Arimo Bold"/>
              </a:rPr>
              <a:t>Team Name –  </a:t>
            </a:r>
            <a:r>
              <a:rPr lang="en-US" sz="2800" dirty="0">
                <a:latin typeface="Arial" panose="020B0604020202020204" pitchFamily="34" charset="0"/>
                <a:cs typeface="Arial" panose="020B0604020202020204" pitchFamily="34" charset="0"/>
              </a:rPr>
              <a:t>Logicode</a:t>
            </a:r>
          </a:p>
          <a:p>
            <a:pPr algn="just">
              <a:lnSpc>
                <a:spcPts val="5759"/>
              </a:lnSpc>
            </a:pPr>
            <a:r>
              <a:rPr lang="en-US" sz="2800" b="1" dirty="0">
                <a:latin typeface="Arial" panose="020B0604020202020204" pitchFamily="34" charset="0"/>
                <a:cs typeface="Arial" panose="020B0604020202020204" pitchFamily="34" charset="0"/>
              </a:rPr>
              <a:t>Mentor : </a:t>
            </a:r>
            <a:r>
              <a:rPr lang="en-US" sz="2800" dirty="0">
                <a:latin typeface="Arial" panose="020B0604020202020204" pitchFamily="34" charset="0"/>
                <a:cs typeface="Arial" panose="020B0604020202020204" pitchFamily="34" charset="0"/>
              </a:rPr>
              <a:t>Dr. Amit Kumar Mishra</a:t>
            </a:r>
            <a:endParaRPr lang="en-IN" sz="2800" dirty="0">
              <a:latin typeface="Arial" panose="020B0604020202020204" pitchFamily="34" charset="0"/>
              <a:cs typeface="Arial" panose="020B0604020202020204" pitchFamily="34" charset="0"/>
            </a:endParaRPr>
          </a:p>
          <a:p>
            <a:pPr algn="just">
              <a:lnSpc>
                <a:spcPts val="5759"/>
              </a:lnSpc>
            </a:pPr>
            <a:endParaRPr lang="en-US" sz="2800" b="1" dirty="0">
              <a:solidFill>
                <a:srgbClr val="000000"/>
              </a:solidFill>
              <a:latin typeface="Arimo Bold"/>
              <a:ea typeface="Arimo Bold"/>
              <a:cs typeface="Arimo Bold"/>
              <a:sym typeface="Arimo Bold"/>
            </a:endParaRPr>
          </a:p>
        </p:txBody>
      </p:sp>
      <p:grpSp>
        <p:nvGrpSpPr>
          <p:cNvPr id="5" name="Group 5"/>
          <p:cNvGrpSpPr/>
          <p:nvPr/>
        </p:nvGrpSpPr>
        <p:grpSpPr>
          <a:xfrm>
            <a:off x="14918150" y="286682"/>
            <a:ext cx="3369850" cy="1723644"/>
            <a:chOff x="0" y="0"/>
            <a:chExt cx="4493133" cy="2298192"/>
          </a:xfrm>
        </p:grpSpPr>
        <p:sp>
          <p:nvSpPr>
            <p:cNvPr id="6" name="Freeform 6"/>
            <p:cNvSpPr/>
            <p:nvPr/>
          </p:nvSpPr>
          <p:spPr>
            <a:xfrm>
              <a:off x="0" y="0"/>
              <a:ext cx="4493133" cy="2298192"/>
            </a:xfrm>
            <a:custGeom>
              <a:avLst/>
              <a:gdLst/>
              <a:ahLst/>
              <a:cxnLst/>
              <a:rect l="l" t="t" r="r" b="b"/>
              <a:pathLst>
                <a:path w="4493133" h="2298192">
                  <a:moveTo>
                    <a:pt x="0" y="0"/>
                  </a:moveTo>
                  <a:lnTo>
                    <a:pt x="4493133" y="0"/>
                  </a:lnTo>
                  <a:lnTo>
                    <a:pt x="4493133" y="2298192"/>
                  </a:lnTo>
                  <a:lnTo>
                    <a:pt x="0" y="2298192"/>
                  </a:lnTo>
                  <a:lnTo>
                    <a:pt x="0" y="0"/>
                  </a:lnTo>
                  <a:close/>
                </a:path>
              </a:pathLst>
            </a:custGeom>
            <a:blipFill>
              <a:blip r:embed="rId4"/>
              <a:stretch>
                <a:fillRect t="-101" b="-101"/>
              </a:stretch>
            </a:blipFill>
          </p:spPr>
          <p:txBody>
            <a:bodyPr/>
            <a:lstStyle/>
            <a:p>
              <a:endParaRPr lang="en-US"/>
            </a:p>
          </p:txBody>
        </p:sp>
      </p:grpSp>
      <p:grpSp>
        <p:nvGrpSpPr>
          <p:cNvPr id="7" name="Group 7"/>
          <p:cNvGrpSpPr/>
          <p:nvPr/>
        </p:nvGrpSpPr>
        <p:grpSpPr>
          <a:xfrm>
            <a:off x="155092" y="245445"/>
            <a:ext cx="1303401" cy="1377601"/>
            <a:chOff x="0" y="0"/>
            <a:chExt cx="1737868" cy="1836801"/>
          </a:xfrm>
        </p:grpSpPr>
        <p:sp>
          <p:nvSpPr>
            <p:cNvPr id="8" name="Freeform 8" descr="C:\Users\ADMIN\Downloads\sisteclogo.png"/>
            <p:cNvSpPr/>
            <p:nvPr/>
          </p:nvSpPr>
          <p:spPr>
            <a:xfrm>
              <a:off x="0" y="0"/>
              <a:ext cx="1737868" cy="1836801"/>
            </a:xfrm>
            <a:custGeom>
              <a:avLst/>
              <a:gdLst/>
              <a:ahLst/>
              <a:cxnLst/>
              <a:rect l="l" t="t" r="r" b="b"/>
              <a:pathLst>
                <a:path w="1737868" h="1836801">
                  <a:moveTo>
                    <a:pt x="0" y="0"/>
                  </a:moveTo>
                  <a:lnTo>
                    <a:pt x="1737868" y="0"/>
                  </a:lnTo>
                  <a:lnTo>
                    <a:pt x="1737868" y="1836801"/>
                  </a:lnTo>
                  <a:lnTo>
                    <a:pt x="0" y="1836801"/>
                  </a:lnTo>
                  <a:lnTo>
                    <a:pt x="0" y="0"/>
                  </a:lnTo>
                  <a:close/>
                </a:path>
              </a:pathLst>
            </a:custGeom>
            <a:blipFill>
              <a:blip r:embed="rId5"/>
              <a:stretch>
                <a:fillRect t="-3220" b="-3220"/>
              </a:stretch>
            </a:blipFill>
          </p:spPr>
          <p:txBody>
            <a:bodyPr/>
            <a:lstStyle/>
            <a:p>
              <a:endParaRPr lang="en-US"/>
            </a:p>
          </p:txBody>
        </p:sp>
      </p:grpSp>
      <p:grpSp>
        <p:nvGrpSpPr>
          <p:cNvPr id="9" name="Group 9"/>
          <p:cNvGrpSpPr/>
          <p:nvPr/>
        </p:nvGrpSpPr>
        <p:grpSpPr>
          <a:xfrm rot="-5400000">
            <a:off x="8341323" y="2813003"/>
            <a:ext cx="7753224" cy="6147869"/>
            <a:chOff x="0" y="0"/>
            <a:chExt cx="3727452" cy="2955659"/>
          </a:xfrm>
        </p:grpSpPr>
        <p:sp>
          <p:nvSpPr>
            <p:cNvPr id="10" name="Freeform 10"/>
            <p:cNvSpPr/>
            <p:nvPr/>
          </p:nvSpPr>
          <p:spPr>
            <a:xfrm rot="5400000">
              <a:off x="385897" y="-385897"/>
              <a:ext cx="2955659" cy="3727452"/>
            </a:xfrm>
            <a:custGeom>
              <a:avLst/>
              <a:gdLst/>
              <a:ahLst/>
              <a:cxnLst/>
              <a:rect l="l" t="t" r="r" b="b"/>
              <a:pathLst>
                <a:path w="2955659" h="3727452">
                  <a:moveTo>
                    <a:pt x="0" y="3727452"/>
                  </a:moveTo>
                  <a:lnTo>
                    <a:pt x="0" y="0"/>
                  </a:lnTo>
                  <a:lnTo>
                    <a:pt x="2955658" y="0"/>
                  </a:lnTo>
                  <a:lnTo>
                    <a:pt x="2955658" y="3727452"/>
                  </a:lnTo>
                  <a:lnTo>
                    <a:pt x="0" y="3727452"/>
                  </a:lnTo>
                  <a:close/>
                </a:path>
              </a:pathLst>
            </a:custGeom>
            <a:blipFill>
              <a:blip r:embed="rId4"/>
              <a:stretch>
                <a:fillRect l="-356" r="-145702"/>
              </a:stretch>
            </a:blipFill>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94660" y="378369"/>
            <a:ext cx="1877758" cy="1211008"/>
          </a:xfrm>
          <a:custGeom>
            <a:avLst/>
            <a:gdLst/>
            <a:ahLst/>
            <a:cxnLst/>
            <a:rect l="l" t="t" r="r" b="b"/>
            <a:pathLst>
              <a:path w="1877758" h="1211008">
                <a:moveTo>
                  <a:pt x="0" y="0"/>
                </a:moveTo>
                <a:lnTo>
                  <a:pt x="1877758" y="0"/>
                </a:lnTo>
                <a:lnTo>
                  <a:pt x="1877758" y="1211008"/>
                </a:lnTo>
                <a:lnTo>
                  <a:pt x="0" y="1211008"/>
                </a:lnTo>
                <a:lnTo>
                  <a:pt x="0" y="0"/>
                </a:lnTo>
                <a:close/>
              </a:path>
            </a:pathLst>
          </a:custGeom>
          <a:blipFill>
            <a:blip r:embed="rId3">
              <a:extLst>
                <a:ext uri="{96DAC541-7B7A-43D3-8B79-37D633B846F1}">
                  <asvg:svgBlip xmlns:asvg="http://schemas.microsoft.com/office/drawing/2016/SVG/main" r:embed="rId4"/>
                </a:ext>
              </a:extLst>
            </a:blip>
            <a:stretch>
              <a:fillRect t="-119" b="-119"/>
            </a:stretch>
          </a:blipFill>
        </p:spPr>
        <p:txBody>
          <a:bodyPr/>
          <a:lstStyle/>
          <a:p>
            <a:endParaRPr lang="en-US"/>
          </a:p>
        </p:txBody>
      </p:sp>
      <p:sp>
        <p:nvSpPr>
          <p:cNvPr id="4" name="Freeform 4" descr="Your startup LOGO"/>
          <p:cNvSpPr/>
          <p:nvPr/>
        </p:nvSpPr>
        <p:spPr>
          <a:xfrm>
            <a:off x="540265" y="166021"/>
            <a:ext cx="1915859" cy="1249108"/>
          </a:xfrm>
          <a:custGeom>
            <a:avLst/>
            <a:gdLst/>
            <a:ahLst/>
            <a:cxnLst/>
            <a:rect l="l" t="t" r="r" b="b"/>
            <a:pathLst>
              <a:path w="1915859" h="1249108">
                <a:moveTo>
                  <a:pt x="0" y="0"/>
                </a:moveTo>
                <a:lnTo>
                  <a:pt x="1915859" y="0"/>
                </a:lnTo>
                <a:lnTo>
                  <a:pt x="1915859" y="1249108"/>
                </a:lnTo>
                <a:lnTo>
                  <a:pt x="0" y="1249108"/>
                </a:lnTo>
                <a:lnTo>
                  <a:pt x="0" y="0"/>
                </a:lnTo>
                <a:close/>
              </a:path>
            </a:pathLst>
          </a:custGeom>
          <a:blipFill>
            <a:blip r:embed="rId5">
              <a:extLst>
                <a:ext uri="{96DAC541-7B7A-43D3-8B79-37D633B846F1}">
                  <asvg:svgBlip xmlns:asvg="http://schemas.microsoft.com/office/drawing/2016/SVG/main" r:embed="rId6"/>
                </a:ext>
              </a:extLst>
            </a:blip>
            <a:stretch>
              <a:fillRect t="-113" b="-113"/>
            </a:stretch>
          </a:blipFill>
        </p:spPr>
        <p:txBody>
          <a:bodyPr/>
          <a:lstStyle/>
          <a:p>
            <a:endParaRPr lang="en-US"/>
          </a:p>
        </p:txBody>
      </p:sp>
      <p:grpSp>
        <p:nvGrpSpPr>
          <p:cNvPr id="5" name="Group 5"/>
          <p:cNvGrpSpPr/>
          <p:nvPr/>
        </p:nvGrpSpPr>
        <p:grpSpPr>
          <a:xfrm>
            <a:off x="14633542" y="34526"/>
            <a:ext cx="3369850" cy="1723644"/>
            <a:chOff x="0" y="0"/>
            <a:chExt cx="4493133" cy="2298192"/>
          </a:xfrm>
        </p:grpSpPr>
        <p:sp>
          <p:nvSpPr>
            <p:cNvPr id="6" name="Freeform 6"/>
            <p:cNvSpPr/>
            <p:nvPr/>
          </p:nvSpPr>
          <p:spPr>
            <a:xfrm>
              <a:off x="0" y="0"/>
              <a:ext cx="4493133" cy="2298192"/>
            </a:xfrm>
            <a:custGeom>
              <a:avLst/>
              <a:gdLst/>
              <a:ahLst/>
              <a:cxnLst/>
              <a:rect l="l" t="t" r="r" b="b"/>
              <a:pathLst>
                <a:path w="4493133" h="2298192">
                  <a:moveTo>
                    <a:pt x="0" y="0"/>
                  </a:moveTo>
                  <a:lnTo>
                    <a:pt x="4493133" y="0"/>
                  </a:lnTo>
                  <a:lnTo>
                    <a:pt x="4493133" y="2298192"/>
                  </a:lnTo>
                  <a:lnTo>
                    <a:pt x="0" y="2298192"/>
                  </a:lnTo>
                  <a:lnTo>
                    <a:pt x="0" y="0"/>
                  </a:lnTo>
                  <a:close/>
                </a:path>
              </a:pathLst>
            </a:custGeom>
            <a:blipFill>
              <a:blip r:embed="rId7"/>
              <a:stretch>
                <a:fillRect t="-101" b="-101"/>
              </a:stretch>
            </a:blipFill>
          </p:spPr>
          <p:txBody>
            <a:bodyPr/>
            <a:lstStyle/>
            <a:p>
              <a:endParaRPr lang="en-US"/>
            </a:p>
          </p:txBody>
        </p:sp>
      </p:grpSp>
      <p:sp>
        <p:nvSpPr>
          <p:cNvPr id="7" name="Freeform 7"/>
          <p:cNvSpPr/>
          <p:nvPr/>
        </p:nvSpPr>
        <p:spPr>
          <a:xfrm>
            <a:off x="283962" y="1586805"/>
            <a:ext cx="18004038" cy="2351541"/>
          </a:xfrm>
          <a:custGeom>
            <a:avLst/>
            <a:gdLst/>
            <a:ahLst/>
            <a:cxnLst/>
            <a:rect l="l" t="t" r="r" b="b"/>
            <a:pathLst>
              <a:path w="8942012" h="4393685">
                <a:moveTo>
                  <a:pt x="0" y="0"/>
                </a:moveTo>
                <a:lnTo>
                  <a:pt x="8942012" y="0"/>
                </a:lnTo>
                <a:lnTo>
                  <a:pt x="8942012" y="4393685"/>
                </a:lnTo>
                <a:lnTo>
                  <a:pt x="0" y="4393685"/>
                </a:lnTo>
                <a:lnTo>
                  <a:pt x="0" y="0"/>
                </a:lnTo>
                <a:close/>
              </a:path>
            </a:pathLst>
          </a:custGeom>
          <a:blipFill>
            <a:blip r:embed="rId8">
              <a:extLst>
                <a:ext uri="{96DAC541-7B7A-43D3-8B79-37D633B846F1}">
                  <asvg:svgBlip xmlns:asvg="http://schemas.microsoft.com/office/drawing/2016/SVG/main" r:embed="rId9"/>
                </a:ext>
              </a:extLst>
            </a:blip>
            <a:stretch>
              <a:fillRect t="-67" b="-67"/>
            </a:stretch>
          </a:blipFill>
        </p:spPr>
        <p:txBody>
          <a:bodyPr/>
          <a:lstStyle/>
          <a:p>
            <a:endParaRPr lang="en-US"/>
          </a:p>
        </p:txBody>
      </p:sp>
      <p:sp>
        <p:nvSpPr>
          <p:cNvPr id="8" name="Freeform 8"/>
          <p:cNvSpPr/>
          <p:nvPr/>
        </p:nvSpPr>
        <p:spPr>
          <a:xfrm>
            <a:off x="283962" y="3898876"/>
            <a:ext cx="8903948" cy="5764370"/>
          </a:xfrm>
          <a:custGeom>
            <a:avLst/>
            <a:gdLst/>
            <a:ahLst/>
            <a:cxnLst/>
            <a:rect l="l" t="t" r="r" b="b"/>
            <a:pathLst>
              <a:path w="8942012" h="3712333">
                <a:moveTo>
                  <a:pt x="0" y="0"/>
                </a:moveTo>
                <a:lnTo>
                  <a:pt x="8942012" y="0"/>
                </a:lnTo>
                <a:lnTo>
                  <a:pt x="8942012" y="3712333"/>
                </a:lnTo>
                <a:lnTo>
                  <a:pt x="0" y="3712333"/>
                </a:lnTo>
                <a:lnTo>
                  <a:pt x="0" y="0"/>
                </a:lnTo>
                <a:close/>
              </a:path>
            </a:pathLst>
          </a:custGeom>
          <a:blipFill>
            <a:blip r:embed="rId10">
              <a:extLst>
                <a:ext uri="{96DAC541-7B7A-43D3-8B79-37D633B846F1}">
                  <asvg:svgBlip xmlns:asvg="http://schemas.microsoft.com/office/drawing/2016/SVG/main" r:embed="rId11"/>
                </a:ext>
              </a:extLst>
            </a:blip>
            <a:stretch>
              <a:fillRect t="-21" b="-21"/>
            </a:stretch>
          </a:blipFill>
        </p:spPr>
        <p:txBody>
          <a:bodyPr/>
          <a:lstStyle/>
          <a:p>
            <a:endParaRPr lang="en-US"/>
          </a:p>
        </p:txBody>
      </p:sp>
      <p:sp>
        <p:nvSpPr>
          <p:cNvPr id="10" name="TextBox 10"/>
          <p:cNvSpPr txBox="1"/>
          <p:nvPr/>
        </p:nvSpPr>
        <p:spPr>
          <a:xfrm>
            <a:off x="13197840" y="9504050"/>
            <a:ext cx="4084320" cy="532448"/>
          </a:xfrm>
          <a:prstGeom prst="rect">
            <a:avLst/>
          </a:prstGeom>
        </p:spPr>
        <p:txBody>
          <a:bodyPr lIns="0" tIns="0" rIns="0" bIns="0" rtlCol="0" anchor="t">
            <a:spAutoFit/>
          </a:bodyPr>
          <a:lstStyle/>
          <a:p>
            <a:pPr algn="r">
              <a:lnSpc>
                <a:spcPts val="2160"/>
              </a:lnSpc>
            </a:pPr>
            <a:r>
              <a:rPr lang="en-US" sz="1800" b="1">
                <a:solidFill>
                  <a:srgbClr val="FFFFFF"/>
                </a:solidFill>
                <a:latin typeface="Arimo Bold"/>
                <a:ea typeface="Arimo Bold"/>
                <a:cs typeface="Arimo Bold"/>
                <a:sym typeface="Arimo Bold"/>
              </a:rPr>
              <a:t>2</a:t>
            </a:r>
          </a:p>
        </p:txBody>
      </p:sp>
      <p:sp>
        <p:nvSpPr>
          <p:cNvPr id="11" name="TextBox 11"/>
          <p:cNvSpPr txBox="1"/>
          <p:nvPr/>
        </p:nvSpPr>
        <p:spPr>
          <a:xfrm>
            <a:off x="7063740" y="9504050"/>
            <a:ext cx="4623120" cy="532448"/>
          </a:xfrm>
          <a:prstGeom prst="rect">
            <a:avLst/>
          </a:prstGeom>
        </p:spPr>
        <p:txBody>
          <a:bodyPr lIns="0" tIns="0" rIns="0" bIns="0" rtlCol="0" anchor="t">
            <a:spAutoFit/>
          </a:bodyPr>
          <a:lstStyle/>
          <a:p>
            <a:pPr algn="ctr">
              <a:lnSpc>
                <a:spcPts val="2160"/>
              </a:lnSpc>
            </a:pPr>
            <a:r>
              <a:rPr lang="en-US" sz="1800">
                <a:solidFill>
                  <a:srgbClr val="FFFFFF"/>
                </a:solidFill>
                <a:latin typeface="Arimo"/>
                <a:ea typeface="Arimo"/>
                <a:cs typeface="Arimo"/>
                <a:sym typeface="Arimo"/>
              </a:rPr>
              <a:t>@SIH Idea submission- Template</a:t>
            </a:r>
          </a:p>
        </p:txBody>
      </p:sp>
      <p:sp>
        <p:nvSpPr>
          <p:cNvPr id="12" name="TextBox 12"/>
          <p:cNvSpPr txBox="1"/>
          <p:nvPr/>
        </p:nvSpPr>
        <p:spPr>
          <a:xfrm>
            <a:off x="578365" y="543137"/>
            <a:ext cx="1814286" cy="820738"/>
          </a:xfrm>
          <a:prstGeom prst="rect">
            <a:avLst/>
          </a:prstGeom>
        </p:spPr>
        <p:txBody>
          <a:bodyPr lIns="0" tIns="0" rIns="0" bIns="0" rtlCol="0" anchor="t">
            <a:spAutoFit/>
          </a:bodyPr>
          <a:lstStyle/>
          <a:p>
            <a:pPr algn="ctr">
              <a:lnSpc>
                <a:spcPts val="3240"/>
              </a:lnSpc>
            </a:pPr>
            <a:r>
              <a:rPr lang="en-US" sz="2700" spc="21" dirty="0">
                <a:solidFill>
                  <a:srgbClr val="4F81BD"/>
                </a:solidFill>
                <a:latin typeface="TT Rounds Condensed"/>
                <a:ea typeface="TT Rounds Condensed"/>
                <a:cs typeface="TT Rounds Condensed"/>
                <a:sym typeface="TT Rounds Condensed"/>
              </a:rPr>
              <a:t>Logicode</a:t>
            </a:r>
          </a:p>
          <a:p>
            <a:pPr algn="ctr">
              <a:lnSpc>
                <a:spcPts val="3240"/>
              </a:lnSpc>
            </a:pPr>
            <a:endParaRPr lang="en-US" sz="2700" spc="21" dirty="0">
              <a:solidFill>
                <a:srgbClr val="4F81BD"/>
              </a:solidFill>
              <a:latin typeface="TT Rounds Condensed"/>
              <a:ea typeface="TT Rounds Condensed"/>
              <a:cs typeface="TT Rounds Condensed"/>
              <a:sym typeface="TT Rounds Condensed"/>
            </a:endParaRPr>
          </a:p>
        </p:txBody>
      </p:sp>
      <p:sp>
        <p:nvSpPr>
          <p:cNvPr id="13" name="TextBox 13"/>
          <p:cNvSpPr txBox="1"/>
          <p:nvPr/>
        </p:nvSpPr>
        <p:spPr>
          <a:xfrm>
            <a:off x="-361147" y="1360801"/>
            <a:ext cx="18655971" cy="2511841"/>
          </a:xfrm>
          <a:prstGeom prst="rect">
            <a:avLst/>
          </a:prstGeom>
        </p:spPr>
        <p:txBody>
          <a:bodyPr wrap="square" lIns="0" tIns="365760" rIns="91440" bIns="0" rtlCol="0" anchor="ctr">
            <a:spAutoFit/>
          </a:bodyPr>
          <a:lstStyle/>
          <a:p>
            <a:pPr marL="1109251" lvl="3" indent="-342900">
              <a:buFont typeface="Arial" panose="020B0604020202020204" pitchFamily="34" charset="0"/>
              <a:buChar char="•"/>
            </a:pPr>
            <a:r>
              <a:rPr lang="en-US" sz="2600" b="1" spc="127" dirty="0">
                <a:solidFill>
                  <a:srgbClr val="1F497D"/>
                </a:solidFill>
                <a:latin typeface="Arial Bold"/>
                <a:ea typeface="Arial Bold"/>
                <a:cs typeface="Arial Bold"/>
                <a:sym typeface="Arial Bold"/>
              </a:rPr>
              <a:t>Proposal</a:t>
            </a:r>
            <a:r>
              <a:rPr lang="en-US" sz="2800" b="1" spc="127" dirty="0">
                <a:solidFill>
                  <a:srgbClr val="1F497D"/>
                </a:solidFill>
                <a:latin typeface="Arial Bold"/>
                <a:ea typeface="Arial Bold"/>
                <a:cs typeface="Arial Bold"/>
                <a:sym typeface="Arial Bold"/>
              </a:rPr>
              <a:t>: </a:t>
            </a: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India Sign Language to Text/Speech Translation System</a:t>
            </a:r>
            <a:r>
              <a:rPr lang="en-US" sz="2400" dirty="0">
                <a:latin typeface="Arial" panose="020B0604020202020204" pitchFamily="34" charset="0"/>
                <a:cs typeface="Arial" panose="020B0604020202020204" pitchFamily="34" charset="0"/>
              </a:rPr>
              <a:t> uses machine learning and computer vision to convert Indian Sign Language (ISL) gestures into text and speech in real time. It enhances communication for individuals with hearing and speech impairments by ensuring accuracy, adaptability, and ease of use</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The system recognizes hand gestures to enhance accessibility in education, workplaces, and daily life . </a:t>
            </a:r>
            <a:endParaRPr lang="en-IN" sz="2400" dirty="0">
              <a:latin typeface="Arial" panose="020B0604020202020204" pitchFamily="34" charset="0"/>
              <a:cs typeface="Arial" panose="020B0604020202020204" pitchFamily="34" charset="0"/>
            </a:endParaRPr>
          </a:p>
          <a:p>
            <a:pPr marL="1021801" lvl="3" indent="-255450" algn="l">
              <a:lnSpc>
                <a:spcPts val="4491"/>
              </a:lnSpc>
              <a:buFont typeface="Arial"/>
              <a:buChar char="￭"/>
            </a:pPr>
            <a:endParaRPr lang="en-US" sz="3742" spc="127" dirty="0">
              <a:solidFill>
                <a:srgbClr val="000000"/>
              </a:solidFill>
              <a:latin typeface="Arial"/>
              <a:ea typeface="Arial"/>
              <a:cs typeface="Arial"/>
              <a:sym typeface="Arial"/>
            </a:endParaRPr>
          </a:p>
        </p:txBody>
      </p:sp>
      <p:sp>
        <p:nvSpPr>
          <p:cNvPr id="18" name="TextBox 18"/>
          <p:cNvSpPr txBox="1"/>
          <p:nvPr/>
        </p:nvSpPr>
        <p:spPr>
          <a:xfrm>
            <a:off x="4168140" y="9934140"/>
            <a:ext cx="11071860" cy="304800"/>
          </a:xfrm>
          <a:prstGeom prst="rect">
            <a:avLst/>
          </a:prstGeom>
        </p:spPr>
        <p:txBody>
          <a:bodyPr lIns="0" tIns="0" rIns="0" bIns="0" rtlCol="0" anchor="t">
            <a:spAutoFit/>
          </a:bodyPr>
          <a:lstStyle/>
          <a:p>
            <a:pPr algn="ctr">
              <a:lnSpc>
                <a:spcPts val="2160"/>
              </a:lnSpc>
            </a:pPr>
            <a:r>
              <a:rPr lang="en-US" sz="1800">
                <a:solidFill>
                  <a:srgbClr val="FFFFFF"/>
                </a:solidFill>
                <a:latin typeface="Arimo"/>
                <a:ea typeface="Arimo"/>
                <a:cs typeface="Arimo"/>
                <a:sym typeface="Arimo"/>
              </a:rPr>
              <a:t>@SIH Idea submission- Template</a:t>
            </a:r>
          </a:p>
        </p:txBody>
      </p:sp>
      <p:sp>
        <p:nvSpPr>
          <p:cNvPr id="19" name="Freeform 19"/>
          <p:cNvSpPr/>
          <p:nvPr/>
        </p:nvSpPr>
        <p:spPr>
          <a:xfrm>
            <a:off x="6350" y="9621008"/>
            <a:ext cx="18287999" cy="754856"/>
          </a:xfrm>
          <a:custGeom>
            <a:avLst/>
            <a:gdLst/>
            <a:ahLst/>
            <a:cxnLst/>
            <a:rect l="l" t="t" r="r" b="b"/>
            <a:pathLst>
              <a:path w="18287999" h="754856">
                <a:moveTo>
                  <a:pt x="0" y="0"/>
                </a:moveTo>
                <a:lnTo>
                  <a:pt x="18287999" y="0"/>
                </a:lnTo>
                <a:lnTo>
                  <a:pt x="18287999" y="754856"/>
                </a:lnTo>
                <a:lnTo>
                  <a:pt x="0" y="754856"/>
                </a:lnTo>
                <a:lnTo>
                  <a:pt x="0" y="0"/>
                </a:lnTo>
                <a:close/>
              </a:path>
            </a:pathLst>
          </a:custGeom>
          <a:blipFill>
            <a:blip r:embed="rId12">
              <a:extLst>
                <a:ext uri="{96DAC541-7B7A-43D3-8B79-37D633B846F1}">
                  <asvg:svgBlip xmlns:asvg="http://schemas.microsoft.com/office/drawing/2016/SVG/main" r:embed="rId13"/>
                </a:ext>
              </a:extLst>
            </a:blip>
            <a:stretch>
              <a:fillRect t="-473" b="-473"/>
            </a:stretch>
          </a:blipFill>
        </p:spPr>
        <p:txBody>
          <a:bodyPr/>
          <a:lstStyle/>
          <a:p>
            <a:endParaRPr lang="en-US"/>
          </a:p>
        </p:txBody>
      </p:sp>
      <p:sp>
        <p:nvSpPr>
          <p:cNvPr id="20" name="TextBox 20"/>
          <p:cNvSpPr txBox="1"/>
          <p:nvPr/>
        </p:nvSpPr>
        <p:spPr>
          <a:xfrm>
            <a:off x="6582871" y="9689501"/>
            <a:ext cx="5134958" cy="304800"/>
          </a:xfrm>
          <a:prstGeom prst="rect">
            <a:avLst/>
          </a:prstGeom>
        </p:spPr>
        <p:txBody>
          <a:bodyPr lIns="0" tIns="0" rIns="0" bIns="0" rtlCol="0" anchor="t">
            <a:spAutoFit/>
          </a:bodyPr>
          <a:lstStyle/>
          <a:p>
            <a:pPr algn="ctr">
              <a:lnSpc>
                <a:spcPts val="2160"/>
              </a:lnSpc>
            </a:pPr>
            <a:r>
              <a:rPr lang="en-US" sz="1800">
                <a:solidFill>
                  <a:srgbClr val="FFFFFF"/>
                </a:solidFill>
                <a:latin typeface="Arimo"/>
                <a:ea typeface="Arimo"/>
                <a:cs typeface="Arimo"/>
                <a:sym typeface="Arimo"/>
              </a:rPr>
              <a:t>@SIH Idea submission- Template</a:t>
            </a:r>
          </a:p>
        </p:txBody>
      </p:sp>
      <p:sp>
        <p:nvSpPr>
          <p:cNvPr id="21" name="TextBox 21"/>
          <p:cNvSpPr txBox="1"/>
          <p:nvPr/>
        </p:nvSpPr>
        <p:spPr>
          <a:xfrm>
            <a:off x="17665957" y="9582033"/>
            <a:ext cx="237083" cy="514693"/>
          </a:xfrm>
          <a:prstGeom prst="rect">
            <a:avLst/>
          </a:prstGeom>
        </p:spPr>
        <p:txBody>
          <a:bodyPr lIns="0" tIns="0" rIns="0" bIns="0" rtlCol="0" anchor="t">
            <a:spAutoFit/>
          </a:bodyPr>
          <a:lstStyle/>
          <a:p>
            <a:pPr algn="ctr">
              <a:lnSpc>
                <a:spcPts val="4759"/>
              </a:lnSpc>
            </a:pPr>
            <a:r>
              <a:rPr lang="en-US" sz="1600" dirty="0">
                <a:solidFill>
                  <a:srgbClr val="FFFFFF"/>
                </a:solidFill>
                <a:latin typeface="Canva Sans"/>
                <a:ea typeface="Canva Sans"/>
                <a:cs typeface="Canva Sans"/>
                <a:sym typeface="Canva Sans"/>
              </a:rPr>
              <a:t>2</a:t>
            </a:r>
          </a:p>
        </p:txBody>
      </p:sp>
      <p:sp>
        <p:nvSpPr>
          <p:cNvPr id="32" name="Rectangle 5">
            <a:extLst>
              <a:ext uri="{FF2B5EF4-FFF2-40B4-BE49-F238E27FC236}">
                <a16:creationId xmlns:a16="http://schemas.microsoft.com/office/drawing/2014/main" id="{16A337D4-A641-066D-FEA7-DCB015686CF7}"/>
              </a:ext>
            </a:extLst>
          </p:cNvPr>
          <p:cNvSpPr>
            <a:spLocks noChangeArrowheads="1"/>
          </p:cNvSpPr>
          <p:nvPr/>
        </p:nvSpPr>
        <p:spPr bwMode="auto">
          <a:xfrm>
            <a:off x="322062" y="3907216"/>
            <a:ext cx="876477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b="1" spc="31" dirty="0">
                <a:solidFill>
                  <a:srgbClr val="1F497D"/>
                </a:solidFill>
                <a:latin typeface="Arial" panose="020B0604020202020204" pitchFamily="34" charset="0"/>
                <a:ea typeface="Arial Bold"/>
                <a:cs typeface="Arial" panose="020B0604020202020204" pitchFamily="34" charset="0"/>
                <a:sym typeface="Arial Bold"/>
              </a:rPr>
              <a:t>Innovation: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proposed solution uses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machine learning</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computer vision</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translate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Indian Sign Language (ISL)</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into text and speech in real-time through a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video-based feature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that captures and analyzes gestures. It employs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deep learning</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accurate recognition and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context-aware analysis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minimize misinterpretation, ensuring seamless communication for the hearing and speech-impaired.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10">
            <a:extLst>
              <a:ext uri="{FF2B5EF4-FFF2-40B4-BE49-F238E27FC236}">
                <a16:creationId xmlns:a16="http://schemas.microsoft.com/office/drawing/2014/main" id="{45B33B19-52FE-CECA-97FB-FC528EE67EA1}"/>
              </a:ext>
            </a:extLst>
          </p:cNvPr>
          <p:cNvSpPr>
            <a:spLocks noChangeArrowheads="1"/>
          </p:cNvSpPr>
          <p:nvPr/>
        </p:nvSpPr>
        <p:spPr bwMode="auto">
          <a:xfrm>
            <a:off x="322062" y="6981073"/>
            <a:ext cx="863143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sz="2400" b="1" spc="32" dirty="0">
                <a:solidFill>
                  <a:srgbClr val="1F497D"/>
                </a:solidFill>
                <a:latin typeface="Arial" panose="020B0604020202020204" pitchFamily="34" charset="0"/>
                <a:ea typeface="Arimo Bold"/>
                <a:cs typeface="Arial" panose="020B0604020202020204" pitchFamily="34" charset="0"/>
                <a:sym typeface="Arimo Bold"/>
              </a:rPr>
              <a:t>How the Problem is Tackled :</a:t>
            </a:r>
            <a:r>
              <a:rPr lang="en-US" sz="2400" spc="32" dirty="0">
                <a:latin typeface="Arial" panose="020B0604020202020204" pitchFamily="34" charset="0"/>
                <a:ea typeface="Arimo Bold"/>
                <a:cs typeface="Arial" panose="020B0604020202020204" pitchFamily="34" charset="0"/>
                <a:sym typeface="Arimo Bold"/>
              </a:rPr>
              <a:t>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solution addresses communication barriers by using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real-time translation</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deep learning</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convert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hand movements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into text and speech. It also supports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multiple Indian languages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English</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ensuring broader accessibility.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9" name="Rectangle 11">
            <a:extLst>
              <a:ext uri="{FF2B5EF4-FFF2-40B4-BE49-F238E27FC236}">
                <a16:creationId xmlns:a16="http://schemas.microsoft.com/office/drawing/2014/main" id="{D8C9A005-B83D-6CE1-56E9-7D049CE8E228}"/>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4" name="Picture 43" descr="A person sitting at a desk using a computer&#10;&#10;AI-generated content may be incorrect.">
            <a:extLst>
              <a:ext uri="{FF2B5EF4-FFF2-40B4-BE49-F238E27FC236}">
                <a16:creationId xmlns:a16="http://schemas.microsoft.com/office/drawing/2014/main" id="{68BC043E-0D18-040F-68FC-7092AEDE6E2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02893" y="3958406"/>
            <a:ext cx="8600499" cy="56363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itle 1">
            <a:extLst>
              <a:ext uri="{FF2B5EF4-FFF2-40B4-BE49-F238E27FC236}">
                <a16:creationId xmlns:a16="http://schemas.microsoft.com/office/drawing/2014/main" id="{577651F9-7564-A955-CA46-EFECB7CACC74}"/>
              </a:ext>
            </a:extLst>
          </p:cNvPr>
          <p:cNvSpPr txBox="1">
            <a:spLocks/>
          </p:cNvSpPr>
          <p:nvPr/>
        </p:nvSpPr>
        <p:spPr>
          <a:xfrm>
            <a:off x="3251663" y="368996"/>
            <a:ext cx="108204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5759"/>
              </a:lnSpc>
            </a:pPr>
            <a:r>
              <a:rPr lang="en-US" sz="3500" b="1" dirty="0">
                <a:latin typeface="Arial" panose="020B0604020202020204" pitchFamily="34" charset="0"/>
                <a:cs typeface="Arial" panose="020B0604020202020204" pitchFamily="34" charset="0"/>
              </a:rPr>
              <a:t>Indian Sign Language to Text/Speech Translation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1" y="9532143"/>
            <a:ext cx="18287999" cy="754857"/>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sz="2700" dirty="0">
              <a:solidFill>
                <a:schemeClr val="accent2">
                  <a:lumMod val="75000"/>
                </a:schemeClr>
              </a:solidFill>
            </a:endParaRPr>
          </a:p>
        </p:txBody>
      </p:sp>
      <p:sp>
        <p:nvSpPr>
          <p:cNvPr id="17409" name="Title 1"/>
          <p:cNvSpPr>
            <a:spLocks noGrp="1"/>
          </p:cNvSpPr>
          <p:nvPr>
            <p:ph type="title"/>
          </p:nvPr>
        </p:nvSpPr>
        <p:spPr>
          <a:xfrm>
            <a:off x="4959935" y="325012"/>
            <a:ext cx="8229600" cy="1143000"/>
          </a:xfrm>
        </p:spPr>
        <p:txBody>
          <a:bodyPr>
            <a:normAutofit fontScale="90000"/>
          </a:bodyPr>
          <a:lstStyle/>
          <a:p>
            <a:pPr eaLnBrk="1" hangingPunct="1"/>
            <a:r>
              <a:rPr lang="en-US" sz="54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6972300" y="9534530"/>
            <a:ext cx="4806000" cy="547688"/>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14705867" y="122065"/>
            <a:ext cx="3369863" cy="1723613"/>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513710" y="398734"/>
            <a:ext cx="1943740" cy="116681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spc="21" dirty="0">
                <a:solidFill>
                  <a:srgbClr val="4F81BD"/>
                </a:solidFill>
                <a:latin typeface="TT Rounds Condensed"/>
                <a:ea typeface="TT Rounds Condensed"/>
                <a:cs typeface="TT Rounds Condensed"/>
                <a:sym typeface="TT Rounds Condensed"/>
              </a:rPr>
              <a:t>Logicode</a:t>
            </a:r>
          </a:p>
          <a:p>
            <a:pPr algn="ctr"/>
            <a:endParaRPr lang="en-IN" dirty="0"/>
          </a:p>
        </p:txBody>
      </p:sp>
      <p:sp>
        <p:nvSpPr>
          <p:cNvPr id="13" name="TextBox 12">
            <a:extLst>
              <a:ext uri="{FF2B5EF4-FFF2-40B4-BE49-F238E27FC236}">
                <a16:creationId xmlns:a16="http://schemas.microsoft.com/office/drawing/2014/main" id="{A9F6D265-8382-0977-1289-063C805C5706}"/>
              </a:ext>
            </a:extLst>
          </p:cNvPr>
          <p:cNvSpPr txBox="1"/>
          <p:nvPr/>
        </p:nvSpPr>
        <p:spPr>
          <a:xfrm>
            <a:off x="494660" y="1736056"/>
            <a:ext cx="3236682" cy="646331"/>
          </a:xfrm>
          <a:prstGeom prst="rect">
            <a:avLst/>
          </a:prstGeom>
          <a:noFill/>
        </p:spPr>
        <p:txBody>
          <a:bodyPr wrap="square" rtlCol="0">
            <a:spAutoFit/>
          </a:bodyPr>
          <a:lstStyle/>
          <a:p>
            <a:r>
              <a:rPr lang="en-US" sz="3600" b="1" dirty="0"/>
              <a:t>FLOWCHART:-</a:t>
            </a:r>
            <a:endParaRPr lang="en-IN" sz="3600" b="1" dirty="0"/>
          </a:p>
        </p:txBody>
      </p:sp>
      <p:sp>
        <p:nvSpPr>
          <p:cNvPr id="14" name="Rectangle: Rounded Corners 13">
            <a:extLst>
              <a:ext uri="{FF2B5EF4-FFF2-40B4-BE49-F238E27FC236}">
                <a16:creationId xmlns:a16="http://schemas.microsoft.com/office/drawing/2014/main" id="{A1C6485D-DA5C-4E35-B25D-6E8AB93312EC}"/>
              </a:ext>
            </a:extLst>
          </p:cNvPr>
          <p:cNvSpPr/>
          <p:nvPr/>
        </p:nvSpPr>
        <p:spPr>
          <a:xfrm>
            <a:off x="9624061" y="2125428"/>
            <a:ext cx="8169281" cy="6915702"/>
          </a:xfrm>
          <a:prstGeom prst="roundRect">
            <a:avLst>
              <a:gd name="adj" fmla="val 9914"/>
            </a:avLst>
          </a:prstGeom>
        </p:spPr>
        <p:style>
          <a:lnRef idx="2">
            <a:schemeClr val="accent5"/>
          </a:lnRef>
          <a:fillRef idx="1">
            <a:schemeClr val="lt1"/>
          </a:fillRef>
          <a:effectRef idx="0">
            <a:schemeClr val="accent5"/>
          </a:effectRef>
          <a:fontRef idx="minor">
            <a:schemeClr val="dk1"/>
          </a:fontRef>
        </p:style>
        <p:txBody>
          <a:bodyPr rtlCol="0" anchor="ctr"/>
          <a:lstStyle/>
          <a:p>
            <a:pPr marL="514350" indent="-514350" algn="just">
              <a:buFont typeface="Arial" panose="020B0604020202020204" pitchFamily="34" charset="0"/>
              <a:buChar char="•"/>
            </a:pPr>
            <a:r>
              <a:rPr lang="en-US" sz="2700" dirty="0">
                <a:latin typeface="Arial" pitchFamily="34" charset="0"/>
                <a:cs typeface="Arial" pitchFamily="34" charset="0"/>
              </a:rPr>
              <a:t>Technologies to be used :-</a:t>
            </a:r>
          </a:p>
          <a:p>
            <a:pPr algn="just"/>
            <a:endParaRPr lang="en-US" sz="2700" dirty="0">
              <a:latin typeface="Arial" pitchFamily="34" charset="0"/>
              <a:cs typeface="Arial" pitchFamily="34" charset="0"/>
            </a:endParaRPr>
          </a:p>
          <a:p>
            <a:pPr algn="just"/>
            <a:r>
              <a:rPr lang="en-US" sz="2700" dirty="0">
                <a:latin typeface="Arial" pitchFamily="34" charset="0"/>
                <a:cs typeface="Arial" pitchFamily="34" charset="0"/>
              </a:rPr>
              <a:t>          </a:t>
            </a:r>
          </a:p>
          <a:p>
            <a:pPr algn="just"/>
            <a:endParaRPr lang="en-US" sz="2700" dirty="0">
              <a:latin typeface="Arial" pitchFamily="34" charset="0"/>
              <a:cs typeface="Arial" pitchFamily="34" charset="0"/>
            </a:endParaRPr>
          </a:p>
          <a:p>
            <a:pPr algn="just"/>
            <a:endParaRPr lang="en-US" sz="2700" dirty="0">
              <a:latin typeface="Arial" pitchFamily="34" charset="0"/>
              <a:cs typeface="Arial" pitchFamily="34" charset="0"/>
            </a:endParaRPr>
          </a:p>
          <a:p>
            <a:pPr algn="just"/>
            <a:endParaRPr lang="en-US" sz="2700" dirty="0">
              <a:latin typeface="Arial" pitchFamily="34" charset="0"/>
              <a:cs typeface="Arial" pitchFamily="34" charset="0"/>
            </a:endParaRPr>
          </a:p>
          <a:p>
            <a:pPr algn="just"/>
            <a:endParaRPr lang="en-US" sz="2700" dirty="0">
              <a:latin typeface="Arial" pitchFamily="34" charset="0"/>
              <a:cs typeface="Arial" pitchFamily="34" charset="0"/>
            </a:endParaRPr>
          </a:p>
          <a:p>
            <a:pPr algn="just"/>
            <a:endParaRPr lang="en-US" sz="2700" dirty="0">
              <a:latin typeface="Arial" pitchFamily="34" charset="0"/>
              <a:cs typeface="Arial" pitchFamily="34" charset="0"/>
            </a:endParaRPr>
          </a:p>
          <a:p>
            <a:pPr algn="just"/>
            <a:endParaRPr lang="en-US" sz="2700" dirty="0">
              <a:latin typeface="Arial" pitchFamily="34" charset="0"/>
              <a:cs typeface="Arial" pitchFamily="34" charset="0"/>
            </a:endParaRPr>
          </a:p>
          <a:p>
            <a:pPr algn="just"/>
            <a:endParaRPr lang="en-US" sz="2700" dirty="0">
              <a:latin typeface="Arial" pitchFamily="34" charset="0"/>
              <a:cs typeface="Arial" pitchFamily="34" charset="0"/>
            </a:endParaRPr>
          </a:p>
          <a:p>
            <a:pPr marL="514350" indent="-514350" algn="just">
              <a:buFont typeface="Arial" panose="020B0604020202020204" pitchFamily="34" charset="0"/>
              <a:buChar char="•"/>
            </a:pPr>
            <a:endParaRPr lang="en-US" sz="2700" dirty="0">
              <a:latin typeface="Arial" pitchFamily="34" charset="0"/>
              <a:cs typeface="Arial" pitchFamily="34" charset="0"/>
            </a:endParaRPr>
          </a:p>
        </p:txBody>
      </p:sp>
      <p:pic>
        <p:nvPicPr>
          <p:cNvPr id="12" name="Picture 11">
            <a:extLst>
              <a:ext uri="{FF2B5EF4-FFF2-40B4-BE49-F238E27FC236}">
                <a16:creationId xmlns:a16="http://schemas.microsoft.com/office/drawing/2014/main" id="{DC78E920-5BC4-FF5D-69F4-7EBA29C5E6F1}"/>
              </a:ext>
            </a:extLst>
          </p:cNvPr>
          <p:cNvPicPr>
            <a:picLocks noChangeAspect="1"/>
          </p:cNvPicPr>
          <p:nvPr/>
        </p:nvPicPr>
        <p:blipFill>
          <a:blip r:embed="rId4"/>
          <a:stretch>
            <a:fillRect/>
          </a:stretch>
        </p:blipFill>
        <p:spPr>
          <a:xfrm>
            <a:off x="3244646" y="2302606"/>
            <a:ext cx="5460008" cy="6162386"/>
          </a:xfrm>
          <a:prstGeom prst="rect">
            <a:avLst/>
          </a:prstGeom>
        </p:spPr>
      </p:pic>
      <p:pic>
        <p:nvPicPr>
          <p:cNvPr id="16" name="Picture 15">
            <a:extLst>
              <a:ext uri="{FF2B5EF4-FFF2-40B4-BE49-F238E27FC236}">
                <a16:creationId xmlns:a16="http://schemas.microsoft.com/office/drawing/2014/main" id="{FA362E0C-AC92-C1BB-6D35-66EFE9F563DC}"/>
              </a:ext>
            </a:extLst>
          </p:cNvPr>
          <p:cNvPicPr>
            <a:picLocks noChangeAspect="1"/>
          </p:cNvPicPr>
          <p:nvPr/>
        </p:nvPicPr>
        <p:blipFill>
          <a:blip r:embed="rId5"/>
          <a:stretch>
            <a:fillRect/>
          </a:stretch>
        </p:blipFill>
        <p:spPr>
          <a:xfrm>
            <a:off x="10279627" y="4119517"/>
            <a:ext cx="5869859" cy="4345475"/>
          </a:xfrm>
          <a:prstGeom prst="rect">
            <a:avLst/>
          </a:prstGeom>
        </p:spPr>
      </p:pic>
      <p:sp>
        <p:nvSpPr>
          <p:cNvPr id="2" name="TextBox 21">
            <a:extLst>
              <a:ext uri="{FF2B5EF4-FFF2-40B4-BE49-F238E27FC236}">
                <a16:creationId xmlns:a16="http://schemas.microsoft.com/office/drawing/2014/main" id="{BE41C1FA-55CB-57BC-928F-103BA494D52E}"/>
              </a:ext>
            </a:extLst>
          </p:cNvPr>
          <p:cNvSpPr txBox="1"/>
          <p:nvPr/>
        </p:nvSpPr>
        <p:spPr>
          <a:xfrm>
            <a:off x="17427389" y="9601006"/>
            <a:ext cx="648341" cy="514693"/>
          </a:xfrm>
          <a:prstGeom prst="rect">
            <a:avLst/>
          </a:prstGeom>
        </p:spPr>
        <p:txBody>
          <a:bodyPr wrap="square" lIns="0" tIns="0" rIns="0" bIns="0" rtlCol="0" anchor="t">
            <a:spAutoFit/>
          </a:bodyPr>
          <a:lstStyle/>
          <a:p>
            <a:pPr algn="ctr">
              <a:lnSpc>
                <a:spcPts val="4759"/>
              </a:lnSpc>
            </a:pPr>
            <a:r>
              <a:rPr lang="en-US" sz="1600" dirty="0">
                <a:solidFill>
                  <a:srgbClr val="FFFFFF"/>
                </a:solidFill>
                <a:latin typeface="Canva Sans"/>
                <a:ea typeface="Canva Sans"/>
                <a:cs typeface="Canva Sans"/>
                <a:sym typeface="Canva Sans"/>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532143"/>
            <a:ext cx="18287999" cy="754856"/>
          </a:xfrm>
          <a:custGeom>
            <a:avLst/>
            <a:gdLst/>
            <a:ahLst/>
            <a:cxnLst/>
            <a:rect l="l" t="t" r="r" b="b"/>
            <a:pathLst>
              <a:path w="18287999" h="754856">
                <a:moveTo>
                  <a:pt x="0" y="0"/>
                </a:moveTo>
                <a:lnTo>
                  <a:pt x="18287999" y="0"/>
                </a:lnTo>
                <a:lnTo>
                  <a:pt x="18287999" y="754856"/>
                </a:lnTo>
                <a:lnTo>
                  <a:pt x="0" y="754856"/>
                </a:lnTo>
                <a:lnTo>
                  <a:pt x="0" y="0"/>
                </a:lnTo>
                <a:close/>
              </a:path>
            </a:pathLst>
          </a:custGeom>
          <a:blipFill>
            <a:blip r:embed="rId3">
              <a:extLst>
                <a:ext uri="{96DAC541-7B7A-43D3-8B79-37D633B846F1}">
                  <asvg:svgBlip xmlns:asvg="http://schemas.microsoft.com/office/drawing/2016/SVG/main" r:embed="rId4"/>
                </a:ext>
              </a:extLst>
            </a:blip>
            <a:stretch>
              <a:fillRect t="-473" b="-473"/>
            </a:stretch>
          </a:blipFill>
        </p:spPr>
        <p:txBody>
          <a:bodyPr/>
          <a:lstStyle/>
          <a:p>
            <a:endParaRPr lang="en-US"/>
          </a:p>
        </p:txBody>
      </p:sp>
      <p:sp>
        <p:nvSpPr>
          <p:cNvPr id="3" name="TextBox 3"/>
          <p:cNvSpPr txBox="1"/>
          <p:nvPr/>
        </p:nvSpPr>
        <p:spPr>
          <a:xfrm>
            <a:off x="1026622" y="211669"/>
            <a:ext cx="16276320" cy="1813560"/>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FEASIBILITY AND VIABILITY</a:t>
            </a:r>
          </a:p>
        </p:txBody>
      </p:sp>
      <p:grpSp>
        <p:nvGrpSpPr>
          <p:cNvPr id="4" name="Group 4"/>
          <p:cNvGrpSpPr/>
          <p:nvPr/>
        </p:nvGrpSpPr>
        <p:grpSpPr>
          <a:xfrm>
            <a:off x="14705866" y="-76006"/>
            <a:ext cx="3369850" cy="1723644"/>
            <a:chOff x="0" y="0"/>
            <a:chExt cx="4493133" cy="2298192"/>
          </a:xfrm>
        </p:grpSpPr>
        <p:sp>
          <p:nvSpPr>
            <p:cNvPr id="5" name="Freeform 5"/>
            <p:cNvSpPr/>
            <p:nvPr/>
          </p:nvSpPr>
          <p:spPr>
            <a:xfrm>
              <a:off x="0" y="0"/>
              <a:ext cx="4493133" cy="2298192"/>
            </a:xfrm>
            <a:custGeom>
              <a:avLst/>
              <a:gdLst/>
              <a:ahLst/>
              <a:cxnLst/>
              <a:rect l="l" t="t" r="r" b="b"/>
              <a:pathLst>
                <a:path w="4493133" h="2298192">
                  <a:moveTo>
                    <a:pt x="0" y="0"/>
                  </a:moveTo>
                  <a:lnTo>
                    <a:pt x="4493133" y="0"/>
                  </a:lnTo>
                  <a:lnTo>
                    <a:pt x="4493133" y="2298192"/>
                  </a:lnTo>
                  <a:lnTo>
                    <a:pt x="0" y="2298192"/>
                  </a:lnTo>
                  <a:lnTo>
                    <a:pt x="0" y="0"/>
                  </a:lnTo>
                  <a:close/>
                </a:path>
              </a:pathLst>
            </a:custGeom>
            <a:blipFill>
              <a:blip r:embed="rId5"/>
              <a:stretch>
                <a:fillRect t="-101" b="-101"/>
              </a:stretch>
            </a:blipFill>
          </p:spPr>
          <p:txBody>
            <a:bodyPr/>
            <a:lstStyle/>
            <a:p>
              <a:endParaRPr lang="en-US"/>
            </a:p>
          </p:txBody>
        </p:sp>
      </p:grpSp>
      <p:sp>
        <p:nvSpPr>
          <p:cNvPr id="6" name="Freeform 6"/>
          <p:cNvSpPr/>
          <p:nvPr/>
        </p:nvSpPr>
        <p:spPr>
          <a:xfrm>
            <a:off x="440659" y="180312"/>
            <a:ext cx="1877758" cy="1211009"/>
          </a:xfrm>
          <a:custGeom>
            <a:avLst/>
            <a:gdLst/>
            <a:ahLst/>
            <a:cxnLst/>
            <a:rect l="l" t="t" r="r" b="b"/>
            <a:pathLst>
              <a:path w="1877758" h="1211009">
                <a:moveTo>
                  <a:pt x="0" y="0"/>
                </a:moveTo>
                <a:lnTo>
                  <a:pt x="1877758" y="0"/>
                </a:lnTo>
                <a:lnTo>
                  <a:pt x="1877758" y="1211009"/>
                </a:lnTo>
                <a:lnTo>
                  <a:pt x="0" y="1211009"/>
                </a:lnTo>
                <a:lnTo>
                  <a:pt x="0" y="0"/>
                </a:lnTo>
                <a:close/>
              </a:path>
            </a:pathLst>
          </a:custGeom>
          <a:blipFill>
            <a:blip r:embed="rId6">
              <a:extLst>
                <a:ext uri="{96DAC541-7B7A-43D3-8B79-37D633B846F1}">
                  <asvg:svgBlip xmlns:asvg="http://schemas.microsoft.com/office/drawing/2016/SVG/main" r:embed="rId7"/>
                </a:ext>
              </a:extLst>
            </a:blip>
            <a:stretch>
              <a:fillRect t="-119" b="-119"/>
            </a:stretch>
          </a:blipFill>
        </p:spPr>
        <p:txBody>
          <a:bodyPr/>
          <a:lstStyle/>
          <a:p>
            <a:endParaRPr lang="en-US"/>
          </a:p>
        </p:txBody>
      </p:sp>
      <p:sp>
        <p:nvSpPr>
          <p:cNvPr id="7" name="Freeform 7" descr="Your startup LOGO"/>
          <p:cNvSpPr/>
          <p:nvPr/>
        </p:nvSpPr>
        <p:spPr>
          <a:xfrm>
            <a:off x="421609" y="161262"/>
            <a:ext cx="1915859" cy="1249108"/>
          </a:xfrm>
          <a:custGeom>
            <a:avLst/>
            <a:gdLst/>
            <a:ahLst/>
            <a:cxnLst/>
            <a:rect l="l" t="t" r="r" b="b"/>
            <a:pathLst>
              <a:path w="1915859" h="1249108">
                <a:moveTo>
                  <a:pt x="0" y="0"/>
                </a:moveTo>
                <a:lnTo>
                  <a:pt x="1915859" y="0"/>
                </a:lnTo>
                <a:lnTo>
                  <a:pt x="1915859" y="1249108"/>
                </a:lnTo>
                <a:lnTo>
                  <a:pt x="0" y="1249108"/>
                </a:lnTo>
                <a:lnTo>
                  <a:pt x="0" y="0"/>
                </a:lnTo>
                <a:close/>
              </a:path>
            </a:pathLst>
          </a:custGeom>
          <a:blipFill>
            <a:blip r:embed="rId8">
              <a:extLst>
                <a:ext uri="{96DAC541-7B7A-43D3-8B79-37D633B846F1}">
                  <asvg:svgBlip xmlns:asvg="http://schemas.microsoft.com/office/drawing/2016/SVG/main" r:embed="rId9"/>
                </a:ext>
              </a:extLst>
            </a:blip>
            <a:stretch>
              <a:fillRect t="-113" b="-113"/>
            </a:stretch>
          </a:blipFill>
        </p:spPr>
        <p:txBody>
          <a:bodyPr/>
          <a:lstStyle/>
          <a:p>
            <a:endParaRPr lang="en-US"/>
          </a:p>
        </p:txBody>
      </p:sp>
      <p:grpSp>
        <p:nvGrpSpPr>
          <p:cNvPr id="8" name="Group 8"/>
          <p:cNvGrpSpPr/>
          <p:nvPr/>
        </p:nvGrpSpPr>
        <p:grpSpPr>
          <a:xfrm>
            <a:off x="95907" y="1514804"/>
            <a:ext cx="9143470" cy="7654836"/>
            <a:chOff x="0" y="16891"/>
            <a:chExt cx="12380975" cy="10350119"/>
          </a:xfrm>
        </p:grpSpPr>
        <p:sp>
          <p:nvSpPr>
            <p:cNvPr id="9" name="Freeform 9"/>
            <p:cNvSpPr/>
            <p:nvPr/>
          </p:nvSpPr>
          <p:spPr>
            <a:xfrm>
              <a:off x="16891" y="16891"/>
              <a:ext cx="12347194" cy="10333228"/>
            </a:xfrm>
            <a:custGeom>
              <a:avLst/>
              <a:gdLst/>
              <a:ahLst/>
              <a:cxnLst/>
              <a:rect l="l" t="t" r="r" b="b"/>
              <a:pathLst>
                <a:path w="12347194" h="10333228">
                  <a:moveTo>
                    <a:pt x="0" y="0"/>
                  </a:moveTo>
                  <a:lnTo>
                    <a:pt x="12347194" y="0"/>
                  </a:lnTo>
                  <a:lnTo>
                    <a:pt x="12347194" y="10333228"/>
                  </a:lnTo>
                  <a:lnTo>
                    <a:pt x="0" y="10333228"/>
                  </a:lnTo>
                  <a:lnTo>
                    <a:pt x="0" y="0"/>
                  </a:lnTo>
                  <a:close/>
                </a:path>
              </a:pathLst>
            </a:custGeom>
            <a:solidFill>
              <a:srgbClr val="FFFFFF"/>
            </a:solidFill>
          </p:spPr>
          <p:txBody>
            <a:bodyPr/>
            <a:lstStyle/>
            <a:p>
              <a:endParaRPr lang="en-US"/>
            </a:p>
          </p:txBody>
        </p:sp>
        <p:sp>
          <p:nvSpPr>
            <p:cNvPr id="10" name="Freeform 10"/>
            <p:cNvSpPr/>
            <p:nvPr/>
          </p:nvSpPr>
          <p:spPr>
            <a:xfrm>
              <a:off x="0" y="196496"/>
              <a:ext cx="12380975" cy="10170514"/>
            </a:xfrm>
            <a:custGeom>
              <a:avLst/>
              <a:gdLst/>
              <a:ahLst/>
              <a:cxnLst/>
              <a:rect l="l" t="t" r="r" b="b"/>
              <a:pathLst>
                <a:path w="12380976" h="10367010">
                  <a:moveTo>
                    <a:pt x="16891" y="0"/>
                  </a:moveTo>
                  <a:lnTo>
                    <a:pt x="12364085" y="0"/>
                  </a:lnTo>
                  <a:cubicBezTo>
                    <a:pt x="12373483" y="0"/>
                    <a:pt x="12380976" y="7620"/>
                    <a:pt x="12380976" y="16891"/>
                  </a:cubicBezTo>
                  <a:lnTo>
                    <a:pt x="12380976" y="10350119"/>
                  </a:lnTo>
                  <a:cubicBezTo>
                    <a:pt x="12380976" y="10359517"/>
                    <a:pt x="12373356" y="10367010"/>
                    <a:pt x="12364085" y="10367010"/>
                  </a:cubicBezTo>
                  <a:lnTo>
                    <a:pt x="16891" y="10367010"/>
                  </a:lnTo>
                  <a:cubicBezTo>
                    <a:pt x="7493" y="10367010"/>
                    <a:pt x="0" y="10359389"/>
                    <a:pt x="0" y="10350119"/>
                  </a:cubicBezTo>
                  <a:lnTo>
                    <a:pt x="0" y="16891"/>
                  </a:lnTo>
                  <a:cubicBezTo>
                    <a:pt x="0" y="7620"/>
                    <a:pt x="7620" y="0"/>
                    <a:pt x="16891" y="0"/>
                  </a:cubicBezTo>
                  <a:moveTo>
                    <a:pt x="16891" y="33909"/>
                  </a:moveTo>
                  <a:lnTo>
                    <a:pt x="16891" y="16891"/>
                  </a:lnTo>
                  <a:lnTo>
                    <a:pt x="33909" y="16891"/>
                  </a:lnTo>
                  <a:lnTo>
                    <a:pt x="33909" y="10350119"/>
                  </a:lnTo>
                  <a:lnTo>
                    <a:pt x="16891" y="10350119"/>
                  </a:lnTo>
                  <a:lnTo>
                    <a:pt x="16891" y="10333227"/>
                  </a:lnTo>
                  <a:lnTo>
                    <a:pt x="12364085" y="10333227"/>
                  </a:lnTo>
                  <a:lnTo>
                    <a:pt x="12364085" y="10350119"/>
                  </a:lnTo>
                  <a:lnTo>
                    <a:pt x="12347194" y="10350119"/>
                  </a:lnTo>
                  <a:lnTo>
                    <a:pt x="12347194" y="16891"/>
                  </a:lnTo>
                  <a:lnTo>
                    <a:pt x="12364085" y="16891"/>
                  </a:lnTo>
                  <a:lnTo>
                    <a:pt x="12364085" y="33909"/>
                  </a:lnTo>
                  <a:lnTo>
                    <a:pt x="16891" y="33909"/>
                  </a:lnTo>
                  <a:close/>
                </a:path>
              </a:pathLst>
            </a:custGeom>
            <a:solidFill>
              <a:srgbClr val="000000"/>
            </a:solidFill>
          </p:spPr>
          <p:txBody>
            <a:bodyPr/>
            <a:lstStyle/>
            <a:p>
              <a:endParaRPr lang="en-US" dirty="0"/>
            </a:p>
          </p:txBody>
        </p:sp>
      </p:grpSp>
      <p:sp>
        <p:nvSpPr>
          <p:cNvPr id="11" name="TextBox 11"/>
          <p:cNvSpPr txBox="1"/>
          <p:nvPr/>
        </p:nvSpPr>
        <p:spPr>
          <a:xfrm>
            <a:off x="421608" y="531821"/>
            <a:ext cx="1814286" cy="410369"/>
          </a:xfrm>
          <a:prstGeom prst="rect">
            <a:avLst/>
          </a:prstGeom>
        </p:spPr>
        <p:txBody>
          <a:bodyPr lIns="0" tIns="0" rIns="0" bIns="0" rtlCol="0" anchor="t">
            <a:spAutoFit/>
          </a:bodyPr>
          <a:lstStyle/>
          <a:p>
            <a:pPr algn="ctr">
              <a:lnSpc>
                <a:spcPts val="3240"/>
              </a:lnSpc>
            </a:pPr>
            <a:r>
              <a:rPr lang="en-US" sz="2800" spc="21" dirty="0">
                <a:solidFill>
                  <a:srgbClr val="4F81BD"/>
                </a:solidFill>
                <a:latin typeface="TT Rounds Condensed"/>
                <a:ea typeface="TT Rounds Condensed"/>
                <a:cs typeface="TT Rounds Condensed"/>
                <a:sym typeface="TT Rounds Condensed"/>
              </a:rPr>
              <a:t>Logicode</a:t>
            </a:r>
          </a:p>
        </p:txBody>
      </p:sp>
      <p:sp>
        <p:nvSpPr>
          <p:cNvPr id="15" name="TextBox 15"/>
          <p:cNvSpPr txBox="1"/>
          <p:nvPr/>
        </p:nvSpPr>
        <p:spPr>
          <a:xfrm>
            <a:off x="294471" y="1852835"/>
            <a:ext cx="8891920" cy="4633513"/>
          </a:xfrm>
          <a:prstGeom prst="rect">
            <a:avLst/>
          </a:prstGeom>
        </p:spPr>
        <p:txBody>
          <a:bodyPr wrap="square" lIns="0" tIns="0" rIns="0" bIns="0" rtlCol="0" anchor="t">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600" b="1" dirty="0">
                <a:solidFill>
                  <a:schemeClr val="accent1"/>
                </a:solidFill>
                <a:latin typeface="Arial (Head)"/>
                <a:cs typeface="Arial" pitchFamily="34" charset="0"/>
              </a:rPr>
              <a:t>Analysis of the feasibility of the idea:-</a:t>
            </a:r>
          </a:p>
          <a:p>
            <a:pPr marL="342900" indent="-342900">
              <a:buFont typeface="+mj-lt"/>
              <a:buAutoNum type="arabicPeriod"/>
            </a:pPr>
            <a:r>
              <a:rPr lang="en-US" sz="2400" b="1" dirty="0">
                <a:latin typeface="Arial (Head)"/>
              </a:rPr>
              <a:t>Technical Feasibility:</a:t>
            </a:r>
            <a:r>
              <a:rPr lang="en-US" sz="2400" dirty="0">
                <a:latin typeface="Arial (Head)"/>
              </a:rPr>
              <a:t> </a:t>
            </a:r>
            <a:r>
              <a:rPr lang="en-US" sz="2400" dirty="0">
                <a:latin typeface="Arial (Body)"/>
              </a:rPr>
              <a:t>Uses deep learning and computer vision, ensuring scalability and smooth integration.</a:t>
            </a:r>
          </a:p>
          <a:p>
            <a:pPr marL="342900" indent="-342900">
              <a:buFont typeface="+mj-lt"/>
              <a:buAutoNum type="arabicPeriod"/>
            </a:pPr>
            <a:r>
              <a:rPr lang="en-US" sz="2400" b="1" dirty="0">
                <a:latin typeface="Arial (Body)"/>
              </a:rPr>
              <a:t>Economic Feasibility:</a:t>
            </a:r>
            <a:r>
              <a:rPr lang="en-US" sz="2400" dirty="0">
                <a:latin typeface="Arial (Body)"/>
              </a:rPr>
              <a:t> Revenue from subscriptions, licensing, and government support makes it viable.</a:t>
            </a:r>
          </a:p>
          <a:p>
            <a:pPr marL="342900" indent="-342900">
              <a:buFont typeface="+mj-lt"/>
              <a:buAutoNum type="arabicPeriod"/>
            </a:pPr>
            <a:r>
              <a:rPr lang="en-US" sz="2400" b="1" dirty="0">
                <a:latin typeface="Arial (Body)"/>
              </a:rPr>
              <a:t>Operational Feasibility:</a:t>
            </a:r>
            <a:r>
              <a:rPr lang="en-US" sz="2400" dirty="0">
                <a:latin typeface="Arial (Body)"/>
              </a:rPr>
              <a:t> Real-time adaptation and expert collaboration enhance accuracy and usability. </a:t>
            </a:r>
          </a:p>
          <a:p>
            <a:pPr marL="342900" indent="-342900">
              <a:buFont typeface="+mj-lt"/>
              <a:buAutoNum type="arabicPeriod"/>
            </a:pPr>
            <a:r>
              <a:rPr lang="en-US" sz="2400" b="1" dirty="0">
                <a:latin typeface="Arial (Body)"/>
              </a:rPr>
              <a:t>Legal and Ethical Feasibility:</a:t>
            </a:r>
            <a:r>
              <a:rPr lang="en-US" sz="2400" dirty="0">
                <a:latin typeface="Arial (Body)"/>
              </a:rPr>
              <a:t> Ensures data privacy compliance and bias-free AI models for fairness. </a:t>
            </a:r>
          </a:p>
          <a:p>
            <a:pPr marL="342900" indent="-342900">
              <a:buFont typeface="+mj-lt"/>
              <a:buAutoNum type="arabicPeriod"/>
            </a:pPr>
            <a:r>
              <a:rPr lang="en-US" sz="2400" b="1" dirty="0">
                <a:latin typeface="Arial (Body)"/>
              </a:rPr>
              <a:t>Market Feasibility:</a:t>
            </a:r>
            <a:r>
              <a:rPr lang="en-US" sz="2400" dirty="0">
                <a:latin typeface="Arial (Body)"/>
              </a:rPr>
              <a:t> High demand for assistive tech fills a gap in ISL translation solutions</a:t>
            </a:r>
            <a:r>
              <a:rPr lang="en-US" sz="2400" b="1" dirty="0">
                <a:latin typeface="Arial (Body)"/>
              </a:rPr>
              <a:t>.</a:t>
            </a:r>
            <a:endParaRPr lang="en-US" sz="2400" dirty="0">
              <a:solidFill>
                <a:prstClr val="black"/>
              </a:solidFill>
              <a:latin typeface="Arial (Body)"/>
              <a:cs typeface="Arial" pitchFamily="34" charset="0"/>
            </a:endParaRPr>
          </a:p>
          <a:p>
            <a:pPr marL="509725" lvl="3" algn="just">
              <a:lnSpc>
                <a:spcPts val="3940"/>
              </a:lnSpc>
            </a:pPr>
            <a:endParaRPr lang="en-US" sz="2489" dirty="0">
              <a:solidFill>
                <a:srgbClr val="000000"/>
              </a:solidFill>
              <a:latin typeface="Arial"/>
              <a:ea typeface="Arial"/>
              <a:cs typeface="Arial"/>
              <a:sym typeface="Arial"/>
            </a:endParaRPr>
          </a:p>
        </p:txBody>
      </p:sp>
      <p:sp>
        <p:nvSpPr>
          <p:cNvPr id="16" name="TextBox 16"/>
          <p:cNvSpPr txBox="1"/>
          <p:nvPr/>
        </p:nvSpPr>
        <p:spPr>
          <a:xfrm>
            <a:off x="11388927" y="9619115"/>
            <a:ext cx="6686789" cy="383310"/>
          </a:xfrm>
          <a:prstGeom prst="rect">
            <a:avLst/>
          </a:prstGeom>
        </p:spPr>
        <p:txBody>
          <a:bodyPr lIns="0" tIns="0" rIns="0" bIns="0" rtlCol="0" anchor="t">
            <a:spAutoFit/>
          </a:bodyPr>
          <a:lstStyle/>
          <a:p>
            <a:pPr algn="r">
              <a:lnSpc>
                <a:spcPts val="3536"/>
              </a:lnSpc>
            </a:pPr>
            <a:r>
              <a:rPr lang="en-US" sz="1600" b="1" dirty="0">
                <a:solidFill>
                  <a:srgbClr val="FFFFFF"/>
                </a:solidFill>
                <a:latin typeface="Arimo Bold"/>
                <a:ea typeface="Arimo Bold"/>
                <a:cs typeface="Arimo Bold"/>
                <a:sym typeface="Arimo Bold"/>
              </a:rPr>
              <a:t>4</a:t>
            </a:r>
          </a:p>
        </p:txBody>
      </p:sp>
      <p:sp>
        <p:nvSpPr>
          <p:cNvPr id="17" name="TextBox 17"/>
          <p:cNvSpPr txBox="1"/>
          <p:nvPr/>
        </p:nvSpPr>
        <p:spPr>
          <a:xfrm>
            <a:off x="7051451" y="9624085"/>
            <a:ext cx="4623120" cy="532448"/>
          </a:xfrm>
          <a:prstGeom prst="rect">
            <a:avLst/>
          </a:prstGeom>
        </p:spPr>
        <p:txBody>
          <a:bodyPr lIns="0" tIns="0" rIns="0" bIns="0" rtlCol="0" anchor="t">
            <a:spAutoFit/>
          </a:bodyPr>
          <a:lstStyle/>
          <a:p>
            <a:pPr algn="ctr">
              <a:lnSpc>
                <a:spcPts val="2160"/>
              </a:lnSpc>
            </a:pPr>
            <a:r>
              <a:rPr lang="en-US" sz="1800" dirty="0">
                <a:solidFill>
                  <a:srgbClr val="FFFFFF"/>
                </a:solidFill>
                <a:latin typeface="Arimo"/>
                <a:ea typeface="Arimo"/>
                <a:cs typeface="Arimo"/>
                <a:sym typeface="Arimo"/>
              </a:rPr>
              <a:t>@SIH Idea submission- Template</a:t>
            </a:r>
          </a:p>
        </p:txBody>
      </p:sp>
      <p:grpSp>
        <p:nvGrpSpPr>
          <p:cNvPr id="18" name="Group 8">
            <a:extLst>
              <a:ext uri="{FF2B5EF4-FFF2-40B4-BE49-F238E27FC236}">
                <a16:creationId xmlns:a16="http://schemas.microsoft.com/office/drawing/2014/main" id="{84F23E93-3806-78F0-227E-E77B4E15D6F4}"/>
              </a:ext>
            </a:extLst>
          </p:cNvPr>
          <p:cNvGrpSpPr/>
          <p:nvPr/>
        </p:nvGrpSpPr>
        <p:grpSpPr>
          <a:xfrm>
            <a:off x="9363011" y="1647638"/>
            <a:ext cx="8819786" cy="3495862"/>
            <a:chOff x="0" y="0"/>
            <a:chExt cx="12380993" cy="10367000"/>
          </a:xfrm>
        </p:grpSpPr>
        <p:sp>
          <p:nvSpPr>
            <p:cNvPr id="19" name="Freeform 9">
              <a:extLst>
                <a:ext uri="{FF2B5EF4-FFF2-40B4-BE49-F238E27FC236}">
                  <a16:creationId xmlns:a16="http://schemas.microsoft.com/office/drawing/2014/main" id="{64FA9B54-32C1-D730-C056-7E1F3242B5BD}"/>
                </a:ext>
              </a:extLst>
            </p:cNvPr>
            <p:cNvSpPr/>
            <p:nvPr/>
          </p:nvSpPr>
          <p:spPr>
            <a:xfrm>
              <a:off x="16891" y="16891"/>
              <a:ext cx="12347194" cy="10333228"/>
            </a:xfrm>
            <a:custGeom>
              <a:avLst/>
              <a:gdLst/>
              <a:ahLst/>
              <a:cxnLst/>
              <a:rect l="l" t="t" r="r" b="b"/>
              <a:pathLst>
                <a:path w="12347194" h="10333228">
                  <a:moveTo>
                    <a:pt x="0" y="0"/>
                  </a:moveTo>
                  <a:lnTo>
                    <a:pt x="12347194" y="0"/>
                  </a:lnTo>
                  <a:lnTo>
                    <a:pt x="12347194" y="10333228"/>
                  </a:lnTo>
                  <a:lnTo>
                    <a:pt x="0" y="10333228"/>
                  </a:lnTo>
                  <a:lnTo>
                    <a:pt x="0" y="0"/>
                  </a:lnTo>
                  <a:close/>
                </a:path>
              </a:pathLst>
            </a:custGeom>
            <a:solidFill>
              <a:srgbClr val="FFFFFF"/>
            </a:solidFill>
          </p:spPr>
          <p:txBody>
            <a:bodyPr/>
            <a:lstStyle/>
            <a:p>
              <a:endParaRPr lang="en-US"/>
            </a:p>
          </p:txBody>
        </p:sp>
        <p:sp>
          <p:nvSpPr>
            <p:cNvPr id="20" name="Freeform 10">
              <a:extLst>
                <a:ext uri="{FF2B5EF4-FFF2-40B4-BE49-F238E27FC236}">
                  <a16:creationId xmlns:a16="http://schemas.microsoft.com/office/drawing/2014/main" id="{7CB3FEA0-1A3B-E34B-83D4-8D57E28A1CA2}"/>
                </a:ext>
              </a:extLst>
            </p:cNvPr>
            <p:cNvSpPr/>
            <p:nvPr/>
          </p:nvSpPr>
          <p:spPr>
            <a:xfrm>
              <a:off x="0" y="0"/>
              <a:ext cx="12380976" cy="10367010"/>
            </a:xfrm>
            <a:custGeom>
              <a:avLst/>
              <a:gdLst/>
              <a:ahLst/>
              <a:cxnLst/>
              <a:rect l="l" t="t" r="r" b="b"/>
              <a:pathLst>
                <a:path w="12380976" h="10367010">
                  <a:moveTo>
                    <a:pt x="16891" y="0"/>
                  </a:moveTo>
                  <a:lnTo>
                    <a:pt x="12364085" y="0"/>
                  </a:lnTo>
                  <a:cubicBezTo>
                    <a:pt x="12373483" y="0"/>
                    <a:pt x="12380976" y="7620"/>
                    <a:pt x="12380976" y="16891"/>
                  </a:cubicBezTo>
                  <a:lnTo>
                    <a:pt x="12380976" y="10350119"/>
                  </a:lnTo>
                  <a:cubicBezTo>
                    <a:pt x="12380976" y="10359517"/>
                    <a:pt x="12373356" y="10367010"/>
                    <a:pt x="12364085" y="10367010"/>
                  </a:cubicBezTo>
                  <a:lnTo>
                    <a:pt x="16891" y="10367010"/>
                  </a:lnTo>
                  <a:cubicBezTo>
                    <a:pt x="7493" y="10367010"/>
                    <a:pt x="0" y="10359389"/>
                    <a:pt x="0" y="10350119"/>
                  </a:cubicBezTo>
                  <a:lnTo>
                    <a:pt x="0" y="16891"/>
                  </a:lnTo>
                  <a:cubicBezTo>
                    <a:pt x="0" y="7620"/>
                    <a:pt x="7620" y="0"/>
                    <a:pt x="16891" y="0"/>
                  </a:cubicBezTo>
                  <a:moveTo>
                    <a:pt x="16891" y="33909"/>
                  </a:moveTo>
                  <a:lnTo>
                    <a:pt x="16891" y="16891"/>
                  </a:lnTo>
                  <a:lnTo>
                    <a:pt x="33909" y="16891"/>
                  </a:lnTo>
                  <a:lnTo>
                    <a:pt x="33909" y="10350119"/>
                  </a:lnTo>
                  <a:lnTo>
                    <a:pt x="16891" y="10350119"/>
                  </a:lnTo>
                  <a:lnTo>
                    <a:pt x="16891" y="10333227"/>
                  </a:lnTo>
                  <a:lnTo>
                    <a:pt x="12364085" y="10333227"/>
                  </a:lnTo>
                  <a:lnTo>
                    <a:pt x="12364085" y="10350119"/>
                  </a:lnTo>
                  <a:lnTo>
                    <a:pt x="12347194" y="10350119"/>
                  </a:lnTo>
                  <a:lnTo>
                    <a:pt x="12347194" y="16891"/>
                  </a:lnTo>
                  <a:lnTo>
                    <a:pt x="12364085" y="16891"/>
                  </a:lnTo>
                  <a:lnTo>
                    <a:pt x="12364085" y="33909"/>
                  </a:lnTo>
                  <a:lnTo>
                    <a:pt x="16891" y="33909"/>
                  </a:lnTo>
                  <a:close/>
                </a:path>
              </a:pathLst>
            </a:custGeom>
            <a:solidFill>
              <a:srgbClr val="000000"/>
            </a:solidFill>
          </p:spPr>
          <p:txBody>
            <a:bodyPr/>
            <a:lstStyle/>
            <a:p>
              <a:endParaRPr lang="en-US"/>
            </a:p>
          </p:txBody>
        </p:sp>
      </p:grpSp>
      <p:sp>
        <p:nvSpPr>
          <p:cNvPr id="22" name="TextBox 21">
            <a:extLst>
              <a:ext uri="{FF2B5EF4-FFF2-40B4-BE49-F238E27FC236}">
                <a16:creationId xmlns:a16="http://schemas.microsoft.com/office/drawing/2014/main" id="{EDC7E4FC-734A-ECAA-326A-BAEC9552FF9A}"/>
              </a:ext>
            </a:extLst>
          </p:cNvPr>
          <p:cNvSpPr txBox="1"/>
          <p:nvPr/>
        </p:nvSpPr>
        <p:spPr>
          <a:xfrm>
            <a:off x="9525000" y="1817010"/>
            <a:ext cx="8077200" cy="3108543"/>
          </a:xfrm>
          <a:prstGeom prst="rect">
            <a:avLst/>
          </a:prstGeom>
          <a:noFill/>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kumimoji="0" lang="en-US" sz="2800" b="1" i="0" u="none" strike="noStrike" kern="1200" cap="none" spc="0" normalizeH="0" baseline="0" noProof="0" dirty="0">
                <a:ln>
                  <a:noFill/>
                </a:ln>
                <a:solidFill>
                  <a:schemeClr val="accent1"/>
                </a:solidFill>
                <a:effectLst/>
                <a:uLnTx/>
                <a:uFillTx/>
                <a:latin typeface="Arial (Body)"/>
                <a:ea typeface="ＭＳ Ｐゴシック" pitchFamily="1" charset="-128"/>
                <a:cs typeface="Arial" pitchFamily="34" charset="0"/>
              </a:rPr>
              <a:t>Strategies</a:t>
            </a:r>
            <a:r>
              <a:rPr kumimoji="0" lang="en-US" sz="2800" b="1" i="0" u="none" strike="noStrike" kern="1200" cap="none" spc="0" normalizeH="0" noProof="0" dirty="0">
                <a:ln>
                  <a:noFill/>
                </a:ln>
                <a:solidFill>
                  <a:schemeClr val="accent1"/>
                </a:solidFill>
                <a:effectLst/>
                <a:uLnTx/>
                <a:uFillTx/>
                <a:latin typeface="Arial (Body)"/>
                <a:ea typeface="ＭＳ Ｐゴシック" pitchFamily="1" charset="-128"/>
                <a:cs typeface="Arial" pitchFamily="34" charset="0"/>
              </a:rPr>
              <a:t> for overcoming these challenges</a:t>
            </a:r>
          </a:p>
          <a:p>
            <a:pPr marL="342900" lvl="0" indent="-342900" algn="just">
              <a:buAutoNum type="arabicPeriod"/>
              <a:defRPr/>
            </a:pPr>
            <a:r>
              <a:rPr lang="en-US" sz="2400" b="1" dirty="0">
                <a:latin typeface="Arial (Body)"/>
                <a:cs typeface="Arial" panose="020B0604020202020204" pitchFamily="34" charset="0"/>
              </a:rPr>
              <a:t>Enhancing Accuracy:</a:t>
            </a:r>
            <a:r>
              <a:rPr lang="en-US" sz="2400" dirty="0">
                <a:latin typeface="Arial (Body)"/>
                <a:cs typeface="Arial" panose="020B0604020202020204" pitchFamily="34" charset="0"/>
              </a:rPr>
              <a:t> Train deep learning models with diverse datasets to improve gesture recognition.</a:t>
            </a:r>
          </a:p>
          <a:p>
            <a:pPr marL="342900" lvl="0" indent="-342900" algn="just">
              <a:buAutoNum type="arabicPeriod"/>
              <a:defRPr/>
            </a:pPr>
            <a:r>
              <a:rPr lang="en-US" sz="2400" b="1" dirty="0">
                <a:latin typeface="Arial (Body)"/>
                <a:cs typeface="Arial" panose="020B0604020202020204" pitchFamily="34" charset="0"/>
              </a:rPr>
              <a:t>Cost Management:</a:t>
            </a:r>
            <a:r>
              <a:rPr lang="en-US" sz="2400" dirty="0">
                <a:latin typeface="Arial (Body)"/>
                <a:cs typeface="Arial" panose="020B0604020202020204" pitchFamily="34" charset="0"/>
              </a:rPr>
              <a:t> Use open-source tools and seek government or NGO funding for accessibility projects.</a:t>
            </a:r>
          </a:p>
          <a:p>
            <a:pPr marL="342900" lvl="0" indent="-342900" algn="just">
              <a:buAutoNum type="arabicPeriod"/>
              <a:defRPr/>
            </a:pPr>
            <a:r>
              <a:rPr lang="en-US" sz="2400" b="1" dirty="0">
                <a:latin typeface="Arial (Body)"/>
                <a:cs typeface="Arial" panose="020B0604020202020204" pitchFamily="34" charset="0"/>
              </a:rPr>
              <a:t>Scalability:</a:t>
            </a:r>
            <a:r>
              <a:rPr lang="en-US" sz="2400" dirty="0">
                <a:latin typeface="Arial (Body)"/>
                <a:cs typeface="Arial" panose="020B0604020202020204" pitchFamily="34" charset="0"/>
              </a:rPr>
              <a:t> Optimize models for offline use and enable integration with multiple platforms like mobile apps and smart devices.</a:t>
            </a:r>
          </a:p>
        </p:txBody>
      </p:sp>
      <p:pic>
        <p:nvPicPr>
          <p:cNvPr id="23" name="Picture 22">
            <a:extLst>
              <a:ext uri="{FF2B5EF4-FFF2-40B4-BE49-F238E27FC236}">
                <a16:creationId xmlns:a16="http://schemas.microsoft.com/office/drawing/2014/main" id="{C670492E-F6CC-DD29-C1CC-A07A0ACB4DC4}"/>
              </a:ext>
            </a:extLst>
          </p:cNvPr>
          <p:cNvPicPr>
            <a:picLocks noChangeAspect="1"/>
          </p:cNvPicPr>
          <p:nvPr/>
        </p:nvPicPr>
        <p:blipFill>
          <a:blip r:embed="rId10"/>
          <a:stretch>
            <a:fillRect/>
          </a:stretch>
        </p:blipFill>
        <p:spPr>
          <a:xfrm>
            <a:off x="9375044" y="5244161"/>
            <a:ext cx="8700671" cy="40689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2" y="9504691"/>
            <a:ext cx="18287999" cy="754856"/>
          </a:xfrm>
          <a:custGeom>
            <a:avLst/>
            <a:gdLst/>
            <a:ahLst/>
            <a:cxnLst/>
            <a:rect l="l" t="t" r="r" b="b"/>
            <a:pathLst>
              <a:path w="18287999" h="754856">
                <a:moveTo>
                  <a:pt x="0" y="0"/>
                </a:moveTo>
                <a:lnTo>
                  <a:pt x="18287999" y="0"/>
                </a:lnTo>
                <a:lnTo>
                  <a:pt x="18287999" y="754856"/>
                </a:lnTo>
                <a:lnTo>
                  <a:pt x="0" y="754856"/>
                </a:lnTo>
                <a:lnTo>
                  <a:pt x="0" y="0"/>
                </a:lnTo>
                <a:close/>
              </a:path>
            </a:pathLst>
          </a:custGeom>
          <a:blipFill>
            <a:blip r:embed="rId3">
              <a:extLst>
                <a:ext uri="{96DAC541-7B7A-43D3-8B79-37D633B846F1}">
                  <asvg:svgBlip xmlns:asvg="http://schemas.microsoft.com/office/drawing/2016/SVG/main" r:embed="rId4"/>
                </a:ext>
              </a:extLst>
            </a:blip>
            <a:stretch>
              <a:fillRect t="-473" b="-473"/>
            </a:stretch>
          </a:blipFill>
        </p:spPr>
        <p:txBody>
          <a:bodyPr/>
          <a:lstStyle/>
          <a:p>
            <a:endParaRPr lang="en-US"/>
          </a:p>
        </p:txBody>
      </p:sp>
      <p:sp>
        <p:nvSpPr>
          <p:cNvPr id="3" name="TextBox 3"/>
          <p:cNvSpPr txBox="1"/>
          <p:nvPr/>
        </p:nvSpPr>
        <p:spPr>
          <a:xfrm>
            <a:off x="685800" y="157366"/>
            <a:ext cx="16276320" cy="1813560"/>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IMPACT AND BENEFITS</a:t>
            </a:r>
          </a:p>
        </p:txBody>
      </p:sp>
      <p:grpSp>
        <p:nvGrpSpPr>
          <p:cNvPr id="4" name="Group 4"/>
          <p:cNvGrpSpPr/>
          <p:nvPr/>
        </p:nvGrpSpPr>
        <p:grpSpPr>
          <a:xfrm>
            <a:off x="14820076" y="-35985"/>
            <a:ext cx="3369850" cy="1723644"/>
            <a:chOff x="0" y="0"/>
            <a:chExt cx="4493133" cy="2298192"/>
          </a:xfrm>
        </p:grpSpPr>
        <p:sp>
          <p:nvSpPr>
            <p:cNvPr id="5" name="Freeform 5"/>
            <p:cNvSpPr/>
            <p:nvPr/>
          </p:nvSpPr>
          <p:spPr>
            <a:xfrm>
              <a:off x="0" y="0"/>
              <a:ext cx="4493133" cy="2298192"/>
            </a:xfrm>
            <a:custGeom>
              <a:avLst/>
              <a:gdLst/>
              <a:ahLst/>
              <a:cxnLst/>
              <a:rect l="l" t="t" r="r" b="b"/>
              <a:pathLst>
                <a:path w="4493133" h="2298192">
                  <a:moveTo>
                    <a:pt x="0" y="0"/>
                  </a:moveTo>
                  <a:lnTo>
                    <a:pt x="4493133" y="0"/>
                  </a:lnTo>
                  <a:lnTo>
                    <a:pt x="4493133" y="2298192"/>
                  </a:lnTo>
                  <a:lnTo>
                    <a:pt x="0" y="2298192"/>
                  </a:lnTo>
                  <a:lnTo>
                    <a:pt x="0" y="0"/>
                  </a:lnTo>
                  <a:close/>
                </a:path>
              </a:pathLst>
            </a:custGeom>
            <a:blipFill>
              <a:blip r:embed="rId5"/>
              <a:stretch>
                <a:fillRect t="-101" b="-101"/>
              </a:stretch>
            </a:blipFill>
          </p:spPr>
          <p:txBody>
            <a:bodyPr/>
            <a:lstStyle/>
            <a:p>
              <a:endParaRPr lang="en-US"/>
            </a:p>
          </p:txBody>
        </p:sp>
      </p:grpSp>
      <p:sp>
        <p:nvSpPr>
          <p:cNvPr id="6" name="Freeform 6"/>
          <p:cNvSpPr/>
          <p:nvPr/>
        </p:nvSpPr>
        <p:spPr>
          <a:xfrm>
            <a:off x="475610" y="474317"/>
            <a:ext cx="1915858" cy="1211008"/>
          </a:xfrm>
          <a:custGeom>
            <a:avLst/>
            <a:gdLst/>
            <a:ahLst/>
            <a:cxnLst/>
            <a:rect l="l" t="t" r="r" b="b"/>
            <a:pathLst>
              <a:path w="1877758" h="1211008">
                <a:moveTo>
                  <a:pt x="0" y="0"/>
                </a:moveTo>
                <a:lnTo>
                  <a:pt x="1877758" y="0"/>
                </a:lnTo>
                <a:lnTo>
                  <a:pt x="1877758" y="1211008"/>
                </a:lnTo>
                <a:lnTo>
                  <a:pt x="0" y="1211008"/>
                </a:lnTo>
                <a:lnTo>
                  <a:pt x="0" y="0"/>
                </a:lnTo>
                <a:close/>
              </a:path>
            </a:pathLst>
          </a:custGeom>
          <a:blipFill>
            <a:blip r:embed="rId6">
              <a:extLst>
                <a:ext uri="{96DAC541-7B7A-43D3-8B79-37D633B846F1}">
                  <asvg:svgBlip xmlns:asvg="http://schemas.microsoft.com/office/drawing/2016/SVG/main" r:embed="rId7"/>
                </a:ext>
              </a:extLst>
            </a:blip>
            <a:stretch>
              <a:fillRect t="-119" b="-119"/>
            </a:stretch>
          </a:blip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21" normalizeH="0" baseline="0" noProof="0" dirty="0">
                <a:ln>
                  <a:noFill/>
                </a:ln>
                <a:solidFill>
                  <a:srgbClr val="4F81BD"/>
                </a:solidFill>
                <a:effectLst/>
                <a:uLnTx/>
                <a:uFillTx/>
                <a:latin typeface="TT Rounds Condensed"/>
                <a:ea typeface="TT Rounds Condensed"/>
                <a:cs typeface="TT Rounds Condensed"/>
                <a:sym typeface="TT Rounds Condensed"/>
              </a:rPr>
              <a:t>Logicode</a:t>
            </a:r>
          </a:p>
        </p:txBody>
      </p:sp>
      <p:sp>
        <p:nvSpPr>
          <p:cNvPr id="7" name="Freeform 7" descr="Your startup LOGO"/>
          <p:cNvSpPr/>
          <p:nvPr/>
        </p:nvSpPr>
        <p:spPr>
          <a:xfrm>
            <a:off x="456560" y="122064"/>
            <a:ext cx="1915859" cy="1249108"/>
          </a:xfrm>
          <a:custGeom>
            <a:avLst/>
            <a:gdLst/>
            <a:ahLst/>
            <a:cxnLst/>
            <a:rect l="l" t="t" r="r" b="b"/>
            <a:pathLst>
              <a:path w="1915859" h="1249108">
                <a:moveTo>
                  <a:pt x="0" y="0"/>
                </a:moveTo>
                <a:lnTo>
                  <a:pt x="1915859" y="0"/>
                </a:lnTo>
                <a:lnTo>
                  <a:pt x="1915859" y="1249108"/>
                </a:lnTo>
                <a:lnTo>
                  <a:pt x="0" y="1249108"/>
                </a:lnTo>
                <a:lnTo>
                  <a:pt x="0" y="0"/>
                </a:lnTo>
                <a:close/>
              </a:path>
            </a:pathLst>
          </a:custGeom>
          <a:blipFill>
            <a:blip r:embed="rId8">
              <a:extLst>
                <a:ext uri="{96DAC541-7B7A-43D3-8B79-37D633B846F1}">
                  <asvg:svgBlip xmlns:asvg="http://schemas.microsoft.com/office/drawing/2016/SVG/main" r:embed="rId9"/>
                </a:ext>
              </a:extLst>
            </a:blip>
            <a:stretch>
              <a:fillRect t="-113" b="-113"/>
            </a:stretch>
          </a:blipFill>
        </p:spPr>
        <p:txBody>
          <a:bodyPr/>
          <a:lstStyle/>
          <a:p>
            <a:endParaRPr lang="en-US"/>
          </a:p>
        </p:txBody>
      </p:sp>
      <p:sp>
        <p:nvSpPr>
          <p:cNvPr id="10" name="TextBox 10"/>
          <p:cNvSpPr txBox="1"/>
          <p:nvPr/>
        </p:nvSpPr>
        <p:spPr>
          <a:xfrm>
            <a:off x="13456307" y="9882119"/>
            <a:ext cx="4578221" cy="258276"/>
          </a:xfrm>
          <a:prstGeom prst="rect">
            <a:avLst/>
          </a:prstGeom>
        </p:spPr>
        <p:txBody>
          <a:bodyPr lIns="0" tIns="0" rIns="0" bIns="0" rtlCol="0" anchor="t">
            <a:spAutoFit/>
          </a:bodyPr>
          <a:lstStyle/>
          <a:p>
            <a:pPr algn="r">
              <a:lnSpc>
                <a:spcPts val="2160"/>
              </a:lnSpc>
            </a:pPr>
            <a:r>
              <a:rPr lang="en-US" sz="1600" b="1" dirty="0">
                <a:solidFill>
                  <a:srgbClr val="FFFFFF"/>
                </a:solidFill>
                <a:latin typeface="Arimo Bold"/>
                <a:ea typeface="Arimo Bold"/>
                <a:cs typeface="Arimo Bold"/>
                <a:sym typeface="Arimo Bold"/>
              </a:rPr>
              <a:t>5</a:t>
            </a:r>
          </a:p>
        </p:txBody>
      </p:sp>
      <p:sp>
        <p:nvSpPr>
          <p:cNvPr id="11" name="TextBox 11"/>
          <p:cNvSpPr txBox="1"/>
          <p:nvPr/>
        </p:nvSpPr>
        <p:spPr>
          <a:xfrm>
            <a:off x="7087818" y="9640859"/>
            <a:ext cx="4623120" cy="532448"/>
          </a:xfrm>
          <a:prstGeom prst="rect">
            <a:avLst/>
          </a:prstGeom>
        </p:spPr>
        <p:txBody>
          <a:bodyPr lIns="0" tIns="0" rIns="0" bIns="0" rtlCol="0" anchor="t">
            <a:spAutoFit/>
          </a:bodyPr>
          <a:lstStyle/>
          <a:p>
            <a:pPr algn="ctr">
              <a:lnSpc>
                <a:spcPts val="2160"/>
              </a:lnSpc>
            </a:pPr>
            <a:r>
              <a:rPr lang="en-US" sz="1800" dirty="0">
                <a:solidFill>
                  <a:srgbClr val="FFFFFF"/>
                </a:solidFill>
                <a:latin typeface="Arimo"/>
                <a:ea typeface="Arimo"/>
                <a:cs typeface="Arimo"/>
                <a:sym typeface="Arimo"/>
              </a:rPr>
              <a:t>@SIH Idea submission- Template</a:t>
            </a:r>
          </a:p>
        </p:txBody>
      </p:sp>
      <p:sp>
        <p:nvSpPr>
          <p:cNvPr id="18" name="Rectangle 17">
            <a:extLst>
              <a:ext uri="{FF2B5EF4-FFF2-40B4-BE49-F238E27FC236}">
                <a16:creationId xmlns:a16="http://schemas.microsoft.com/office/drawing/2014/main" id="{ADE70A19-0BC8-F120-80AD-69623D56BCD8}"/>
              </a:ext>
            </a:extLst>
          </p:cNvPr>
          <p:cNvSpPr/>
          <p:nvPr/>
        </p:nvSpPr>
        <p:spPr>
          <a:xfrm>
            <a:off x="209548" y="1685325"/>
            <a:ext cx="8915400" cy="7700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947F31D8-11F8-E488-EAB5-84161C83E2CA}"/>
              </a:ext>
            </a:extLst>
          </p:cNvPr>
          <p:cNvPicPr>
            <a:picLocks noChangeAspect="1"/>
          </p:cNvPicPr>
          <p:nvPr/>
        </p:nvPicPr>
        <p:blipFill>
          <a:blip r:embed="rId10"/>
          <a:stretch>
            <a:fillRect/>
          </a:stretch>
        </p:blipFill>
        <p:spPr>
          <a:xfrm>
            <a:off x="9399378" y="1685325"/>
            <a:ext cx="8679074" cy="7724301"/>
          </a:xfrm>
          <a:prstGeom prst="rect">
            <a:avLst/>
          </a:prstGeom>
        </p:spPr>
      </p:pic>
      <p:sp>
        <p:nvSpPr>
          <p:cNvPr id="21" name="TextBox 20">
            <a:extLst>
              <a:ext uri="{FF2B5EF4-FFF2-40B4-BE49-F238E27FC236}">
                <a16:creationId xmlns:a16="http://schemas.microsoft.com/office/drawing/2014/main" id="{00A92F4D-868C-3BDC-D4B4-C1C78C71A270}"/>
              </a:ext>
            </a:extLst>
          </p:cNvPr>
          <p:cNvSpPr txBox="1"/>
          <p:nvPr/>
        </p:nvSpPr>
        <p:spPr>
          <a:xfrm>
            <a:off x="494660" y="1872887"/>
            <a:ext cx="8202823" cy="3948004"/>
          </a:xfrm>
          <a:prstGeom prst="rect">
            <a:avLst/>
          </a:prstGeom>
          <a:noFill/>
        </p:spPr>
        <p:txBody>
          <a:bodyPr wrap="square">
            <a:spAutoFit/>
          </a:bodyPr>
          <a:lstStyle/>
          <a:p>
            <a:pPr marL="571500" lvl="0" indent="-571500" algn="just">
              <a:lnSpc>
                <a:spcPct val="150000"/>
              </a:lnSpc>
              <a:buFont typeface="Wingdings" panose="05000000000000000000" pitchFamily="2" charset="2"/>
              <a:buChar char="Ø"/>
              <a:defRPr/>
            </a:pPr>
            <a:r>
              <a:rPr lang="en-US" sz="2600" b="1" dirty="0">
                <a:solidFill>
                  <a:schemeClr val="accent1"/>
                </a:solidFill>
                <a:latin typeface="Arial heading"/>
                <a:cs typeface="Arial" panose="020B0604020202020204" pitchFamily="34" charset="0"/>
              </a:rPr>
              <a:t>Potential impact on the target audience </a:t>
            </a:r>
          </a:p>
          <a:p>
            <a:pPr marL="457200" lvl="0" indent="-457200" algn="just">
              <a:lnSpc>
                <a:spcPct val="150000"/>
              </a:lnSpc>
              <a:buFont typeface="Arial" panose="020B0604020202020204" pitchFamily="34" charset="0"/>
              <a:buChar char="•"/>
              <a:defRPr/>
            </a:pPr>
            <a:r>
              <a:rPr lang="en-US" sz="2400" b="1" dirty="0">
                <a:latin typeface="Arial" panose="020B0604020202020204" pitchFamily="34" charset="0"/>
                <a:cs typeface="Arial" panose="020B0604020202020204" pitchFamily="34" charset="0"/>
              </a:rPr>
              <a:t>Improve communication</a:t>
            </a:r>
            <a:r>
              <a:rPr lang="en-US" sz="2400" dirty="0">
                <a:latin typeface="Arial" panose="020B0604020202020204" pitchFamily="34" charset="0"/>
                <a:cs typeface="Arial" panose="020B0604020202020204" pitchFamily="34" charset="0"/>
              </a:rPr>
              <a:t> between the Deaf and Mute person.</a:t>
            </a:r>
          </a:p>
          <a:p>
            <a:pPr marL="457200" lvl="0" indent="-457200" algn="just">
              <a:lnSpc>
                <a:spcPct val="150000"/>
              </a:lnSpc>
              <a:buFont typeface="Arial" panose="020B0604020202020204" pitchFamily="34" charset="0"/>
              <a:buChar char="•"/>
              <a:defRPr/>
            </a:pPr>
            <a:r>
              <a:rPr lang="en-US" sz="2400" dirty="0">
                <a:latin typeface="Arial" panose="020B0604020202020204" pitchFamily="34" charset="0"/>
                <a:cs typeface="Arial" panose="020B0604020202020204" pitchFamily="34" charset="0"/>
              </a:rPr>
              <a:t>It </a:t>
            </a:r>
            <a:r>
              <a:rPr lang="en-US" sz="2400" b="1" dirty="0">
                <a:latin typeface="Arial" panose="020B0604020202020204" pitchFamily="34" charset="0"/>
                <a:cs typeface="Arial" panose="020B0604020202020204" pitchFamily="34" charset="0"/>
              </a:rPr>
              <a:t>bridges gap</a:t>
            </a:r>
            <a:r>
              <a:rPr lang="en-US" sz="2400" dirty="0">
                <a:latin typeface="Arial" panose="020B0604020202020204" pitchFamily="34" charset="0"/>
                <a:cs typeface="Arial" panose="020B0604020202020204" pitchFamily="34" charset="0"/>
              </a:rPr>
              <a:t> between normal, Impaired person.</a:t>
            </a:r>
          </a:p>
          <a:p>
            <a:pPr marL="457200" lvl="0" indent="-457200" algn="just">
              <a:lnSpc>
                <a:spcPct val="150000"/>
              </a:lnSpc>
              <a:buFont typeface="Arial" panose="020B0604020202020204" pitchFamily="34" charset="0"/>
              <a:buChar char="•"/>
              <a:defRPr/>
            </a:pPr>
            <a:r>
              <a:rPr lang="en-US" sz="2400" b="1" dirty="0">
                <a:latin typeface="Arial" panose="020B0604020202020204" pitchFamily="34" charset="0"/>
                <a:cs typeface="Arial" panose="020B0604020202020204" pitchFamily="34" charset="0"/>
              </a:rPr>
              <a:t>Empower</a:t>
            </a:r>
            <a:r>
              <a:rPr lang="en-US" sz="2400" dirty="0">
                <a:latin typeface="Arial" panose="020B0604020202020204" pitchFamily="34" charset="0"/>
                <a:cs typeface="Arial" panose="020B0604020202020204" pitchFamily="34" charset="0"/>
              </a:rPr>
              <a:t> Deaf and Mute community.</a:t>
            </a:r>
          </a:p>
          <a:p>
            <a:pPr marL="457200" lvl="0" indent="-457200" algn="just">
              <a:lnSpc>
                <a:spcPct val="150000"/>
              </a:lnSpc>
              <a:buFont typeface="Arial" panose="020B0604020202020204" pitchFamily="34" charset="0"/>
              <a:buChar char="•"/>
              <a:defRPr/>
            </a:pPr>
            <a:r>
              <a:rPr lang="en-US" sz="2400" dirty="0">
                <a:latin typeface="Arial" panose="020B0604020202020204" pitchFamily="34" charset="0"/>
                <a:cs typeface="Arial" panose="020B0604020202020204" pitchFamily="34" charset="0"/>
              </a:rPr>
              <a:t>Social integration.</a:t>
            </a:r>
          </a:p>
          <a:p>
            <a:pPr marL="457200" lvl="0" indent="-457200" algn="just">
              <a:lnSpc>
                <a:spcPct val="150000"/>
              </a:lnSpc>
              <a:buFont typeface="Arial" panose="020B0604020202020204" pitchFamily="34" charset="0"/>
              <a:buChar char="•"/>
              <a:defRPr/>
            </a:pPr>
            <a:r>
              <a:rPr lang="en-US" sz="2400" dirty="0">
                <a:latin typeface="Arial" panose="020B0604020202020204" pitchFamily="34" charset="0"/>
                <a:cs typeface="Arial" panose="020B0604020202020204" pitchFamily="34" charset="0"/>
              </a:rPr>
              <a:t>Increase Accessibility.</a:t>
            </a:r>
          </a:p>
        </p:txBody>
      </p:sp>
      <p:sp>
        <p:nvSpPr>
          <p:cNvPr id="23" name="TextBox 22">
            <a:extLst>
              <a:ext uri="{FF2B5EF4-FFF2-40B4-BE49-F238E27FC236}">
                <a16:creationId xmlns:a16="http://schemas.microsoft.com/office/drawing/2014/main" id="{CDD19840-3B1F-84C0-4D6A-1A4E0CAE775A}"/>
              </a:ext>
            </a:extLst>
          </p:cNvPr>
          <p:cNvSpPr txBox="1"/>
          <p:nvPr/>
        </p:nvSpPr>
        <p:spPr>
          <a:xfrm>
            <a:off x="9671178" y="1834579"/>
            <a:ext cx="7931022" cy="3948004"/>
          </a:xfrm>
          <a:prstGeom prst="rect">
            <a:avLst/>
          </a:prstGeom>
          <a:noFill/>
        </p:spPr>
        <p:txBody>
          <a:bodyPr wrap="square">
            <a:spAutoFit/>
          </a:bodyPr>
          <a:lstStyle/>
          <a:p>
            <a:pPr marL="457200" lvl="0" indent="-457200" algn="just">
              <a:lnSpc>
                <a:spcPct val="150000"/>
              </a:lnSpc>
              <a:buFont typeface="Wingdings" panose="05000000000000000000" pitchFamily="2" charset="2"/>
              <a:buChar char="Ø"/>
              <a:defRPr/>
            </a:pPr>
            <a:r>
              <a:rPr lang="en-US" sz="2600" b="1" dirty="0">
                <a:solidFill>
                  <a:schemeClr val="accent1"/>
                </a:solidFill>
                <a:latin typeface="Arial" panose="020B0604020202020204" pitchFamily="34" charset="0"/>
                <a:cs typeface="Arial" panose="020B0604020202020204" pitchFamily="34" charset="0"/>
              </a:rPr>
              <a:t>Benefits of the solution </a:t>
            </a:r>
          </a:p>
          <a:p>
            <a:pPr marL="457200" lvl="0" indent="-457200">
              <a:lnSpc>
                <a:spcPct val="150000"/>
              </a:lnSpc>
              <a:buFont typeface="Arial" panose="020B0604020202020204" pitchFamily="34" charset="0"/>
              <a:buChar char="•"/>
              <a:defRPr/>
            </a:pPr>
            <a:r>
              <a:rPr lang="en-US" sz="2400" b="1" dirty="0">
                <a:latin typeface="Arial (Body)"/>
              </a:rPr>
              <a:t>Reduces the isolation </a:t>
            </a:r>
            <a:r>
              <a:rPr lang="en-US" sz="2400" dirty="0">
                <a:latin typeface="Arial (Body)"/>
              </a:rPr>
              <a:t>of deaf and mute individuals. </a:t>
            </a:r>
          </a:p>
          <a:p>
            <a:pPr marL="457200" lvl="0" indent="-457200">
              <a:lnSpc>
                <a:spcPct val="150000"/>
              </a:lnSpc>
              <a:buFont typeface="Arial" panose="020B0604020202020204" pitchFamily="34" charset="0"/>
              <a:buChar char="•"/>
              <a:defRPr/>
            </a:pPr>
            <a:r>
              <a:rPr lang="en-US" sz="2400" b="1" dirty="0">
                <a:latin typeface="Arial (Body)"/>
              </a:rPr>
              <a:t>Employment opportunities</a:t>
            </a:r>
            <a:r>
              <a:rPr lang="en-US" sz="2400" dirty="0">
                <a:latin typeface="Arial (Body)"/>
              </a:rPr>
              <a:t> for deaf or mute community.</a:t>
            </a:r>
          </a:p>
          <a:p>
            <a:pPr marL="457200" lvl="0" indent="-457200">
              <a:lnSpc>
                <a:spcPct val="150000"/>
              </a:lnSpc>
              <a:buFont typeface="Arial" panose="020B0604020202020204" pitchFamily="34" charset="0"/>
              <a:buChar char="•"/>
              <a:defRPr/>
            </a:pPr>
            <a:r>
              <a:rPr lang="en-US" sz="2400" dirty="0">
                <a:latin typeface="Arial (Body)"/>
              </a:rPr>
              <a:t>Helpful for families, friend.</a:t>
            </a:r>
          </a:p>
          <a:p>
            <a:pPr marL="457200" lvl="0" indent="-457200">
              <a:lnSpc>
                <a:spcPct val="150000"/>
              </a:lnSpc>
              <a:buFont typeface="Arial" panose="020B0604020202020204" pitchFamily="34" charset="0"/>
              <a:buChar char="•"/>
              <a:defRPr/>
            </a:pPr>
            <a:r>
              <a:rPr lang="en-US" sz="2400" dirty="0">
                <a:latin typeface="Arial (Body)"/>
              </a:rPr>
              <a:t>Cost efficient.</a:t>
            </a:r>
          </a:p>
          <a:p>
            <a:pPr marL="457200" lvl="0" indent="-457200">
              <a:lnSpc>
                <a:spcPct val="150000"/>
              </a:lnSpc>
              <a:buFont typeface="Arial" panose="020B0604020202020204" pitchFamily="34" charset="0"/>
              <a:buChar char="•"/>
              <a:defRPr/>
            </a:pPr>
            <a:r>
              <a:rPr lang="en-US" sz="2400" dirty="0">
                <a:latin typeface="Arial (Body)"/>
              </a:rPr>
              <a:t>Digital Accessibility.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748" y="9535230"/>
            <a:ext cx="18287999" cy="754856"/>
          </a:xfrm>
          <a:custGeom>
            <a:avLst/>
            <a:gdLst/>
            <a:ahLst/>
            <a:cxnLst/>
            <a:rect l="l" t="t" r="r" b="b"/>
            <a:pathLst>
              <a:path w="18287999" h="754856">
                <a:moveTo>
                  <a:pt x="0" y="0"/>
                </a:moveTo>
                <a:lnTo>
                  <a:pt x="18287999" y="0"/>
                </a:lnTo>
                <a:lnTo>
                  <a:pt x="18287999" y="754856"/>
                </a:lnTo>
                <a:lnTo>
                  <a:pt x="0" y="754856"/>
                </a:lnTo>
                <a:lnTo>
                  <a:pt x="0" y="0"/>
                </a:lnTo>
                <a:close/>
              </a:path>
            </a:pathLst>
          </a:custGeom>
          <a:blipFill>
            <a:blip r:embed="rId3">
              <a:extLst>
                <a:ext uri="{96DAC541-7B7A-43D3-8B79-37D633B846F1}">
                  <asvg:svgBlip xmlns:asvg="http://schemas.microsoft.com/office/drawing/2016/SVG/main" r:embed="rId4"/>
                </a:ext>
              </a:extLst>
            </a:blip>
            <a:stretch>
              <a:fillRect t="-473" b="-473"/>
            </a:stretch>
          </a:blipFill>
        </p:spPr>
        <p:txBody>
          <a:bodyPr/>
          <a:lstStyle/>
          <a:p>
            <a:endParaRPr lang="en-US"/>
          </a:p>
        </p:txBody>
      </p:sp>
      <p:sp>
        <p:nvSpPr>
          <p:cNvPr id="3" name="TextBox 3"/>
          <p:cNvSpPr txBox="1"/>
          <p:nvPr/>
        </p:nvSpPr>
        <p:spPr>
          <a:xfrm>
            <a:off x="1005840" y="548886"/>
            <a:ext cx="16276320" cy="1813560"/>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RESEARCH  AND REFERENCES</a:t>
            </a:r>
          </a:p>
        </p:txBody>
      </p:sp>
      <p:grpSp>
        <p:nvGrpSpPr>
          <p:cNvPr id="4" name="Group 4"/>
          <p:cNvGrpSpPr/>
          <p:nvPr/>
        </p:nvGrpSpPr>
        <p:grpSpPr>
          <a:xfrm>
            <a:off x="14705866" y="122064"/>
            <a:ext cx="3369850" cy="1723644"/>
            <a:chOff x="0" y="0"/>
            <a:chExt cx="4493133" cy="2298192"/>
          </a:xfrm>
        </p:grpSpPr>
        <p:sp>
          <p:nvSpPr>
            <p:cNvPr id="5" name="Freeform 5"/>
            <p:cNvSpPr/>
            <p:nvPr/>
          </p:nvSpPr>
          <p:spPr>
            <a:xfrm>
              <a:off x="0" y="0"/>
              <a:ext cx="4493133" cy="2298192"/>
            </a:xfrm>
            <a:custGeom>
              <a:avLst/>
              <a:gdLst/>
              <a:ahLst/>
              <a:cxnLst/>
              <a:rect l="l" t="t" r="r" b="b"/>
              <a:pathLst>
                <a:path w="4493133" h="2298192">
                  <a:moveTo>
                    <a:pt x="0" y="0"/>
                  </a:moveTo>
                  <a:lnTo>
                    <a:pt x="4493133" y="0"/>
                  </a:lnTo>
                  <a:lnTo>
                    <a:pt x="4493133" y="2298192"/>
                  </a:lnTo>
                  <a:lnTo>
                    <a:pt x="0" y="2298192"/>
                  </a:lnTo>
                  <a:lnTo>
                    <a:pt x="0" y="0"/>
                  </a:lnTo>
                  <a:close/>
                </a:path>
              </a:pathLst>
            </a:custGeom>
            <a:blipFill>
              <a:blip r:embed="rId5"/>
              <a:stretch>
                <a:fillRect t="-101" b="-101"/>
              </a:stretch>
            </a:blipFill>
          </p:spPr>
          <p:txBody>
            <a:bodyPr/>
            <a:lstStyle/>
            <a:p>
              <a:endParaRPr lang="en-US"/>
            </a:p>
          </p:txBody>
        </p:sp>
      </p:grpSp>
      <p:sp>
        <p:nvSpPr>
          <p:cNvPr id="6" name="Freeform 6"/>
          <p:cNvSpPr/>
          <p:nvPr/>
        </p:nvSpPr>
        <p:spPr>
          <a:xfrm>
            <a:off x="494660" y="378369"/>
            <a:ext cx="1877758" cy="1211008"/>
          </a:xfrm>
          <a:custGeom>
            <a:avLst/>
            <a:gdLst/>
            <a:ahLst/>
            <a:cxnLst/>
            <a:rect l="l" t="t" r="r" b="b"/>
            <a:pathLst>
              <a:path w="1877758" h="1211008">
                <a:moveTo>
                  <a:pt x="0" y="0"/>
                </a:moveTo>
                <a:lnTo>
                  <a:pt x="1877758" y="0"/>
                </a:lnTo>
                <a:lnTo>
                  <a:pt x="1877758" y="1211008"/>
                </a:lnTo>
                <a:lnTo>
                  <a:pt x="0" y="1211008"/>
                </a:lnTo>
                <a:lnTo>
                  <a:pt x="0" y="0"/>
                </a:lnTo>
                <a:close/>
              </a:path>
            </a:pathLst>
          </a:custGeom>
          <a:blipFill>
            <a:blip r:embed="rId6">
              <a:extLst>
                <a:ext uri="{96DAC541-7B7A-43D3-8B79-37D633B846F1}">
                  <asvg:svgBlip xmlns:asvg="http://schemas.microsoft.com/office/drawing/2016/SVG/main" r:embed="rId7"/>
                </a:ext>
              </a:extLst>
            </a:blip>
            <a:stretch>
              <a:fillRect t="-119" b="-119"/>
            </a:stretch>
          </a:blipFill>
        </p:spPr>
        <p:txBody>
          <a:bodyPr/>
          <a:lstStyle/>
          <a:p>
            <a:endParaRPr lang="en-US"/>
          </a:p>
        </p:txBody>
      </p:sp>
      <p:sp>
        <p:nvSpPr>
          <p:cNvPr id="7" name="Freeform 7" descr="Your startup LOGO"/>
          <p:cNvSpPr/>
          <p:nvPr/>
        </p:nvSpPr>
        <p:spPr>
          <a:xfrm>
            <a:off x="475610" y="359319"/>
            <a:ext cx="1915859" cy="1249108"/>
          </a:xfrm>
          <a:custGeom>
            <a:avLst/>
            <a:gdLst/>
            <a:ahLst/>
            <a:cxnLst/>
            <a:rect l="l" t="t" r="r" b="b"/>
            <a:pathLst>
              <a:path w="1915859" h="1249108">
                <a:moveTo>
                  <a:pt x="0" y="0"/>
                </a:moveTo>
                <a:lnTo>
                  <a:pt x="1915859" y="0"/>
                </a:lnTo>
                <a:lnTo>
                  <a:pt x="1915859" y="1249108"/>
                </a:lnTo>
                <a:lnTo>
                  <a:pt x="0" y="1249108"/>
                </a:lnTo>
                <a:lnTo>
                  <a:pt x="0" y="0"/>
                </a:lnTo>
                <a:close/>
              </a:path>
            </a:pathLst>
          </a:custGeom>
          <a:blipFill>
            <a:blip r:embed="rId8">
              <a:extLst>
                <a:ext uri="{96DAC541-7B7A-43D3-8B79-37D633B846F1}">
                  <asvg:svgBlip xmlns:asvg="http://schemas.microsoft.com/office/drawing/2016/SVG/main" r:embed="rId9"/>
                </a:ext>
              </a:extLst>
            </a:blip>
            <a:stretch>
              <a:fillRect t="-113" b="-113"/>
            </a:stretch>
          </a:blipFill>
        </p:spPr>
        <p:txBody>
          <a:bodyPr/>
          <a:lstStyle/>
          <a:p>
            <a:endParaRPr lang="en-US"/>
          </a:p>
        </p:txBody>
      </p:sp>
      <p:sp>
        <p:nvSpPr>
          <p:cNvPr id="10" name="TextBox 10"/>
          <p:cNvSpPr txBox="1"/>
          <p:nvPr/>
        </p:nvSpPr>
        <p:spPr>
          <a:xfrm>
            <a:off x="13411200" y="9888194"/>
            <a:ext cx="4480560" cy="258276"/>
          </a:xfrm>
          <a:prstGeom prst="rect">
            <a:avLst/>
          </a:prstGeom>
        </p:spPr>
        <p:txBody>
          <a:bodyPr lIns="0" tIns="0" rIns="0" bIns="0" rtlCol="0" anchor="t">
            <a:spAutoFit/>
          </a:bodyPr>
          <a:lstStyle/>
          <a:p>
            <a:pPr algn="r">
              <a:lnSpc>
                <a:spcPts val="2160"/>
              </a:lnSpc>
            </a:pPr>
            <a:r>
              <a:rPr lang="en-US" sz="1600" b="1" dirty="0">
                <a:solidFill>
                  <a:srgbClr val="FFFFFF"/>
                </a:solidFill>
                <a:latin typeface="Arimo Bold"/>
                <a:ea typeface="Arimo Bold"/>
                <a:cs typeface="Arimo Bold"/>
                <a:sym typeface="Arimo Bold"/>
              </a:rPr>
              <a:t>6</a:t>
            </a:r>
          </a:p>
        </p:txBody>
      </p:sp>
      <p:sp>
        <p:nvSpPr>
          <p:cNvPr id="11" name="TextBox 11"/>
          <p:cNvSpPr txBox="1"/>
          <p:nvPr/>
        </p:nvSpPr>
        <p:spPr>
          <a:xfrm>
            <a:off x="7010400" y="9646434"/>
            <a:ext cx="4623120" cy="532448"/>
          </a:xfrm>
          <a:prstGeom prst="rect">
            <a:avLst/>
          </a:prstGeom>
        </p:spPr>
        <p:txBody>
          <a:bodyPr lIns="0" tIns="0" rIns="0" bIns="0" rtlCol="0" anchor="t">
            <a:spAutoFit/>
          </a:bodyPr>
          <a:lstStyle/>
          <a:p>
            <a:pPr algn="ctr">
              <a:lnSpc>
                <a:spcPts val="2160"/>
              </a:lnSpc>
            </a:pPr>
            <a:r>
              <a:rPr lang="en-US" sz="1800" dirty="0">
                <a:solidFill>
                  <a:srgbClr val="FFFFFF"/>
                </a:solidFill>
                <a:latin typeface="Arimo"/>
                <a:ea typeface="Arimo"/>
                <a:cs typeface="Arimo"/>
                <a:sym typeface="Arimo"/>
              </a:rPr>
              <a:t>@SIH Idea submission- Template</a:t>
            </a:r>
          </a:p>
        </p:txBody>
      </p:sp>
      <p:sp>
        <p:nvSpPr>
          <p:cNvPr id="14" name="TextBox 14"/>
          <p:cNvSpPr txBox="1"/>
          <p:nvPr/>
        </p:nvSpPr>
        <p:spPr>
          <a:xfrm>
            <a:off x="2095670" y="2715410"/>
            <a:ext cx="15277929" cy="1508105"/>
          </a:xfrm>
          <a:prstGeom prst="rect">
            <a:avLst/>
          </a:prstGeom>
        </p:spPr>
        <p:txBody>
          <a:bodyPr wrap="square" lIns="0" tIns="0" rIns="0" bIns="0" rtlCol="0" anchor="t">
            <a:spAutoFit/>
          </a:bodyPr>
          <a:lstStyle/>
          <a:p>
            <a:pPr>
              <a:buFont typeface="Arial" panose="020B0604020202020204" pitchFamily="34" charset="0"/>
              <a:buChar char="•"/>
            </a:pPr>
            <a:r>
              <a:rPr lang="en-IN" sz="2600" b="1" dirty="0">
                <a:solidFill>
                  <a:schemeClr val="accent1"/>
                </a:solidFill>
                <a:latin typeface="Arial (Head)"/>
              </a:rPr>
              <a:t>References:</a:t>
            </a:r>
            <a:r>
              <a:rPr lang="en-IN" sz="2400" b="1" dirty="0">
                <a:solidFill>
                  <a:schemeClr val="accent1"/>
                </a:solidFill>
                <a:latin typeface="Arial (Head)"/>
              </a:rPr>
              <a:t> </a:t>
            </a:r>
            <a:endParaRPr lang="en-IN" sz="2400" b="1" dirty="0">
              <a:solidFill>
                <a:schemeClr val="accent1"/>
              </a:solidFill>
              <a:latin typeface="Arial" panose="020B0604020202020204" pitchFamily="34" charset="0"/>
              <a:cs typeface="Arial" panose="020B0604020202020204" pitchFamily="34" charset="0"/>
            </a:endParaRPr>
          </a:p>
          <a:p>
            <a:pPr marL="342900" indent="-342900">
              <a:buFont typeface="+mj-lt"/>
              <a:buAutoNum type="arabicPeriod"/>
            </a:pPr>
            <a:r>
              <a:rPr lang="en-IN" sz="2400" dirty="0">
                <a:latin typeface="Arial" panose="020B0604020202020204" pitchFamily="34" charset="0"/>
                <a:cs typeface="Arial" panose="020B0604020202020204" pitchFamily="34" charset="0"/>
              </a:rPr>
              <a:t>YouTube: https://youtube.com/playlist?list=PLZoTAELRMXVPGU70ZGsckrMdr0FteeRUi&amp;si=pZXz3rcByYyFW_oB</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2. Dataset : https://universe.roboflow.com/niladri-basu-roy-qnrm4/indian-sign-language-detection/dataset/2</a:t>
            </a:r>
            <a:endParaRPr lang="en-US" sz="3600" spc="33" dirty="0">
              <a:solidFill>
                <a:srgbClr val="000000"/>
              </a:solidFill>
              <a:latin typeface="TT Rounds Condensed"/>
              <a:ea typeface="TT Rounds Condensed"/>
              <a:cs typeface="TT Rounds Condensed"/>
              <a:sym typeface="TT Rounds Condensed"/>
            </a:endParaRPr>
          </a:p>
        </p:txBody>
      </p:sp>
      <p:sp>
        <p:nvSpPr>
          <p:cNvPr id="17" name="TextBox 16">
            <a:extLst>
              <a:ext uri="{FF2B5EF4-FFF2-40B4-BE49-F238E27FC236}">
                <a16:creationId xmlns:a16="http://schemas.microsoft.com/office/drawing/2014/main" id="{4C9D4580-AAC5-DC9D-5756-5B259CA19379}"/>
              </a:ext>
            </a:extLst>
          </p:cNvPr>
          <p:cNvSpPr txBox="1"/>
          <p:nvPr/>
        </p:nvSpPr>
        <p:spPr>
          <a:xfrm>
            <a:off x="470301" y="548886"/>
            <a:ext cx="1877758"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21" normalizeH="0" baseline="0" noProof="0" dirty="0">
                <a:ln>
                  <a:noFill/>
                </a:ln>
                <a:solidFill>
                  <a:srgbClr val="4F81BD"/>
                </a:solidFill>
                <a:effectLst/>
                <a:uLnTx/>
                <a:uFillTx/>
                <a:latin typeface="TT Rounds Condensed"/>
                <a:ea typeface="TT Rounds Condensed"/>
                <a:cs typeface="TT Rounds Condensed"/>
                <a:sym typeface="TT Rounds Condensed"/>
              </a:rPr>
              <a:t>Logicode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569</Words>
  <Application>Microsoft Office PowerPoint</Application>
  <PresentationFormat>Custom</PresentationFormat>
  <Paragraphs>132</Paragraphs>
  <Slides>6</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vt:i4>
      </vt:variant>
    </vt:vector>
  </HeadingPairs>
  <TitlesOfParts>
    <vt:vector size="20" baseType="lpstr">
      <vt:lpstr>Arial Bold</vt:lpstr>
      <vt:lpstr>Calibri</vt:lpstr>
      <vt:lpstr>Times New Roman</vt:lpstr>
      <vt:lpstr>Canva Sans</vt:lpstr>
      <vt:lpstr>Arial (Body)</vt:lpstr>
      <vt:lpstr>ＭＳ Ｐゴシック</vt:lpstr>
      <vt:lpstr>Arial heading</vt:lpstr>
      <vt:lpstr>Arimo</vt:lpstr>
      <vt:lpstr>TT Rounds Condensed</vt:lpstr>
      <vt:lpstr>Arial (Head)</vt:lpstr>
      <vt:lpstr>Arimo Bold</vt:lpstr>
      <vt:lpstr>Arial</vt:lpstr>
      <vt:lpstr>Wingdings</vt:lpstr>
      <vt:lpstr>Office Theme</vt:lpstr>
      <vt:lpstr>PowerPoint Presentation</vt:lpstr>
      <vt:lpstr>PowerPoint Presentation</vt:lpstr>
      <vt:lpstr>TECHNICAL APPROACH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finalpptofsih.pptx</dc:title>
  <dc:creator>shitvat fatima</dc:creator>
  <cp:lastModifiedBy>Shruti Tiwari</cp:lastModifiedBy>
  <cp:revision>3</cp:revision>
  <dcterms:created xsi:type="dcterms:W3CDTF">2006-08-16T00:00:00Z</dcterms:created>
  <dcterms:modified xsi:type="dcterms:W3CDTF">2025-04-25T15:58:50Z</dcterms:modified>
  <dc:identifier>DAGX18t-ZWs</dc:identifier>
</cp:coreProperties>
</file>