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26" r:id="rId6"/>
    <p:sldId id="327" r:id="rId7"/>
    <p:sldId id="329" r:id="rId8"/>
    <p:sldId id="330" r:id="rId9"/>
    <p:sldId id="340" r:id="rId10"/>
    <p:sldId id="341" r:id="rId11"/>
    <p:sldId id="342" r:id="rId12"/>
    <p:sldId id="343" r:id="rId13"/>
    <p:sldId id="344" r:id="rId14"/>
    <p:sldId id="345" r:id="rId15"/>
    <p:sldId id="346" r:id="rId16"/>
    <p:sldId id="347" r:id="rId17"/>
    <p:sldId id="338"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1" d="100"/>
          <a:sy n="81" d="100"/>
        </p:scale>
        <p:origin x="91" y="23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11/16/2023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diversey/31388587647/"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23924" y="613409"/>
            <a:ext cx="10626845" cy="1577699"/>
          </a:xfrm>
        </p:spPr>
        <p:txBody>
          <a:bodyPr/>
          <a:lstStyle/>
          <a:p>
            <a:r>
              <a:rPr lang="en-US" sz="3200" b="1" dirty="0"/>
              <a:t>Design of a mechanism for precise change of amplitude of variable pitch Vertical axis wind turbine</a:t>
            </a:r>
            <a:endParaRPr lang="en-US" sz="3200" b="1" dirty="0">
              <a:latin typeface="Amasis MT Pro Black" panose="02040A04050005020304" pitchFamily="18" charset="0"/>
            </a:endParaRP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Submitted BY: Shrutikirti Singh</a:t>
            </a:r>
          </a:p>
        </p:txBody>
      </p:sp>
      <p:pic>
        <p:nvPicPr>
          <p:cNvPr id="19" name="Picture Placeholder 18">
            <a:extLst>
              <a:ext uri="{FF2B5EF4-FFF2-40B4-BE49-F238E27FC236}">
                <a16:creationId xmlns:a16="http://schemas.microsoft.com/office/drawing/2014/main" id="{DF9E3327-EC25-B064-3DCC-459E63C6BAAE}"/>
              </a:ext>
            </a:extLst>
          </p:cNvPr>
          <p:cNvPicPr>
            <a:picLocks noGrp="1" noChangeAspect="1"/>
          </p:cNvPicPr>
          <p:nvPr>
            <p:ph type="pic" sz="quarter" idx="10"/>
          </p:nvPr>
        </p:nvPicPr>
        <p:blipFill>
          <a:blip r:embed="rId2"/>
          <a:srcRect t="11343" b="11343"/>
          <a:stretch/>
        </p:blipFill>
        <p:spPr>
          <a:xfrm>
            <a:off x="4850701" y="2191108"/>
            <a:ext cx="2490597" cy="1660398"/>
          </a:xfrm>
        </p:spPr>
      </p:pic>
      <p:sp>
        <p:nvSpPr>
          <p:cNvPr id="20" name="TextBox 19">
            <a:extLst>
              <a:ext uri="{FF2B5EF4-FFF2-40B4-BE49-F238E27FC236}">
                <a16:creationId xmlns:a16="http://schemas.microsoft.com/office/drawing/2014/main" id="{5FC766A6-AD91-07DD-59F2-6678104F7411}"/>
              </a:ext>
            </a:extLst>
          </p:cNvPr>
          <p:cNvSpPr txBox="1"/>
          <p:nvPr/>
        </p:nvSpPr>
        <p:spPr>
          <a:xfrm>
            <a:off x="1683588" y="4217955"/>
            <a:ext cx="8824823" cy="400110"/>
          </a:xfrm>
          <a:prstGeom prst="rect">
            <a:avLst/>
          </a:prstGeom>
          <a:noFill/>
        </p:spPr>
        <p:txBody>
          <a:bodyPr wrap="square" rtlCol="0">
            <a:spAutoFit/>
          </a:bodyPr>
          <a:lstStyle/>
          <a:p>
            <a:pPr algn="ctr"/>
            <a:r>
              <a:rPr lang="en-IN" sz="2000" b="1" dirty="0">
                <a:latin typeface="+mj-lt"/>
              </a:rPr>
              <a:t>Project Supervisor: </a:t>
            </a:r>
            <a:r>
              <a:rPr lang="en-IN" sz="2000" b="1" dirty="0" err="1">
                <a:latin typeface="+mj-lt"/>
              </a:rPr>
              <a:t>Dr.</a:t>
            </a:r>
            <a:r>
              <a:rPr lang="en-IN" sz="2000" b="1" dirty="0">
                <a:latin typeface="+mj-lt"/>
              </a:rPr>
              <a:t> Abhishek</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399" y="1124712"/>
            <a:ext cx="5622761" cy="548640"/>
          </a:xfrm>
        </p:spPr>
        <p:txBody>
          <a:bodyPr anchor="t">
            <a:normAutofit/>
          </a:bodyPr>
          <a:lstStyle/>
          <a:p>
            <a:r>
              <a:rPr lang="en-US" sz="2600" dirty="0"/>
              <a:t>PITCH ANGLE CALCULATION</a:t>
            </a:r>
          </a:p>
        </p:txBody>
      </p:sp>
      <p:sp>
        <p:nvSpPr>
          <p:cNvPr id="7" name="Content Placeholder 6">
            <a:extLst>
              <a:ext uri="{FF2B5EF4-FFF2-40B4-BE49-F238E27FC236}">
                <a16:creationId xmlns:a16="http://schemas.microsoft.com/office/drawing/2014/main" id="{13438159-AA1D-C44F-B2BD-8DEBC11A79F2}"/>
              </a:ext>
            </a:extLst>
          </p:cNvPr>
          <p:cNvSpPr>
            <a:spLocks noGrp="1"/>
          </p:cNvSpPr>
          <p:nvPr>
            <p:ph idx="1"/>
          </p:nvPr>
        </p:nvSpPr>
        <p:spPr>
          <a:xfrm>
            <a:off x="1295400" y="2816352"/>
            <a:ext cx="3602736" cy="3364992"/>
          </a:xfrm>
        </p:spPr>
        <p:txBody>
          <a:bodyPr>
            <a:normAutofit/>
          </a:bodyPr>
          <a:lstStyle/>
          <a:p>
            <a:pPr>
              <a:lnSpc>
                <a:spcPct val="140000"/>
              </a:lnSpc>
            </a:pPr>
            <a:br>
              <a:rPr lang="en-US" sz="1700" dirty="0"/>
            </a:br>
            <a:br>
              <a:rPr lang="en-US" sz="1700" dirty="0"/>
            </a:br>
            <a:endParaRPr lang="en-IN" sz="17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10</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pic>
        <p:nvPicPr>
          <p:cNvPr id="3" name="Picture 2">
            <a:extLst>
              <a:ext uri="{FF2B5EF4-FFF2-40B4-BE49-F238E27FC236}">
                <a16:creationId xmlns:a16="http://schemas.microsoft.com/office/drawing/2014/main" id="{889D918E-86F3-247D-86F2-66F222DBE9D4}"/>
              </a:ext>
            </a:extLst>
          </p:cNvPr>
          <p:cNvPicPr>
            <a:picLocks noChangeAspect="1"/>
          </p:cNvPicPr>
          <p:nvPr/>
        </p:nvPicPr>
        <p:blipFill>
          <a:blip r:embed="rId2"/>
          <a:stretch>
            <a:fillRect/>
          </a:stretch>
        </p:blipFill>
        <p:spPr>
          <a:xfrm>
            <a:off x="7408813" y="0"/>
            <a:ext cx="4783187" cy="3197086"/>
          </a:xfrm>
          <a:prstGeom prst="rect">
            <a:avLst/>
          </a:prstGeom>
        </p:spPr>
      </p:pic>
      <p:pic>
        <p:nvPicPr>
          <p:cNvPr id="8" name="Picture 7">
            <a:extLst>
              <a:ext uri="{FF2B5EF4-FFF2-40B4-BE49-F238E27FC236}">
                <a16:creationId xmlns:a16="http://schemas.microsoft.com/office/drawing/2014/main" id="{1CDFAA28-D974-CF27-7126-116F7E02C24E}"/>
              </a:ext>
            </a:extLst>
          </p:cNvPr>
          <p:cNvPicPr>
            <a:picLocks noChangeAspect="1"/>
          </p:cNvPicPr>
          <p:nvPr/>
        </p:nvPicPr>
        <p:blipFill>
          <a:blip r:embed="rId3"/>
          <a:stretch>
            <a:fillRect/>
          </a:stretch>
        </p:blipFill>
        <p:spPr>
          <a:xfrm>
            <a:off x="1052671" y="2438401"/>
            <a:ext cx="8089586" cy="3445564"/>
          </a:xfrm>
          <a:prstGeom prst="rect">
            <a:avLst/>
          </a:prstGeom>
        </p:spPr>
      </p:pic>
    </p:spTree>
    <p:extLst>
      <p:ext uri="{BB962C8B-B14F-4D97-AF65-F5344CB8AC3E}">
        <p14:creationId xmlns:p14="http://schemas.microsoft.com/office/powerpoint/2010/main" val="235433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400" y="1124712"/>
            <a:ext cx="3886200" cy="548640"/>
          </a:xfrm>
        </p:spPr>
        <p:txBody>
          <a:bodyPr anchor="t">
            <a:normAutofit fontScale="90000"/>
          </a:bodyPr>
          <a:lstStyle/>
          <a:p>
            <a:r>
              <a:rPr lang="en-US" sz="2600" dirty="0"/>
              <a:t>SIMULATION RESULT</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11</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pic>
        <p:nvPicPr>
          <p:cNvPr id="8" name="Picture 7">
            <a:extLst>
              <a:ext uri="{FF2B5EF4-FFF2-40B4-BE49-F238E27FC236}">
                <a16:creationId xmlns:a16="http://schemas.microsoft.com/office/drawing/2014/main" id="{857955C4-C9E7-4505-1783-3DF98E3760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077" y="1673352"/>
            <a:ext cx="6166009" cy="4831350"/>
          </a:xfrm>
          <a:prstGeom prst="rect">
            <a:avLst/>
          </a:prstGeom>
          <a:noFill/>
          <a:ln>
            <a:noFill/>
          </a:ln>
        </p:spPr>
      </p:pic>
    </p:spTree>
    <p:extLst>
      <p:ext uri="{BB962C8B-B14F-4D97-AF65-F5344CB8AC3E}">
        <p14:creationId xmlns:p14="http://schemas.microsoft.com/office/powerpoint/2010/main" val="399009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400" y="1124712"/>
            <a:ext cx="3886200" cy="548640"/>
          </a:xfrm>
        </p:spPr>
        <p:txBody>
          <a:bodyPr anchor="t">
            <a:normAutofit/>
          </a:bodyPr>
          <a:lstStyle/>
          <a:p>
            <a:r>
              <a:rPr lang="en-US" sz="2600" dirty="0"/>
              <a:t>MECHANISM</a:t>
            </a:r>
          </a:p>
        </p:txBody>
      </p:sp>
      <p:sp>
        <p:nvSpPr>
          <p:cNvPr id="7" name="Content Placeholder 6">
            <a:extLst>
              <a:ext uri="{FF2B5EF4-FFF2-40B4-BE49-F238E27FC236}">
                <a16:creationId xmlns:a16="http://schemas.microsoft.com/office/drawing/2014/main" id="{13438159-AA1D-C44F-B2BD-8DEBC11A79F2}"/>
              </a:ext>
            </a:extLst>
          </p:cNvPr>
          <p:cNvSpPr>
            <a:spLocks noGrp="1"/>
          </p:cNvSpPr>
          <p:nvPr>
            <p:ph idx="1"/>
          </p:nvPr>
        </p:nvSpPr>
        <p:spPr>
          <a:xfrm>
            <a:off x="1295400" y="2816352"/>
            <a:ext cx="3602736" cy="3364992"/>
          </a:xfrm>
        </p:spPr>
        <p:txBody>
          <a:bodyPr>
            <a:normAutofit/>
          </a:bodyPr>
          <a:lstStyle/>
          <a:p>
            <a:pPr>
              <a:lnSpc>
                <a:spcPct val="140000"/>
              </a:lnSpc>
            </a:pPr>
            <a:r>
              <a:rPr lang="en-US" sz="1800" dirty="0">
                <a:latin typeface="Times New Roman" panose="02020603050405020304" pitchFamily="18" charset="0"/>
                <a:cs typeface="Times New Roman" panose="02020603050405020304" pitchFamily="18" charset="0"/>
              </a:rPr>
              <a:t>Pitch = 0.5 mm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Least count = 0.01 mm</a:t>
            </a:r>
            <a:br>
              <a:rPr lang="en-US" sz="1700" dirty="0"/>
            </a:br>
            <a:br>
              <a:rPr lang="en-US" sz="1700" dirty="0"/>
            </a:br>
            <a:endParaRPr lang="en-IN" sz="17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12</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pic>
        <p:nvPicPr>
          <p:cNvPr id="3" name="Picture 2" descr="A long metal rod with a white handle&#10;&#10;Description automatically generated">
            <a:extLst>
              <a:ext uri="{FF2B5EF4-FFF2-40B4-BE49-F238E27FC236}">
                <a16:creationId xmlns:a16="http://schemas.microsoft.com/office/drawing/2014/main" id="{B850D808-06D1-B8BF-4D6A-CDC599D0CE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174" y="766575"/>
            <a:ext cx="11981790" cy="5253226"/>
          </a:xfrm>
          <a:prstGeom prst="rect">
            <a:avLst/>
          </a:prstGeom>
        </p:spPr>
      </p:pic>
    </p:spTree>
    <p:extLst>
      <p:ext uri="{BB962C8B-B14F-4D97-AF65-F5344CB8AC3E}">
        <p14:creationId xmlns:p14="http://schemas.microsoft.com/office/powerpoint/2010/main" val="268325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400" y="1124712"/>
            <a:ext cx="3886200" cy="548640"/>
          </a:xfrm>
        </p:spPr>
        <p:txBody>
          <a:bodyPr anchor="t">
            <a:normAutofit/>
          </a:bodyPr>
          <a:lstStyle/>
          <a:p>
            <a:r>
              <a:rPr lang="en-US" sz="2600" dirty="0"/>
              <a:t>Conclusions</a:t>
            </a:r>
          </a:p>
        </p:txBody>
      </p:sp>
      <p:sp>
        <p:nvSpPr>
          <p:cNvPr id="7" name="Content Placeholder 6">
            <a:extLst>
              <a:ext uri="{FF2B5EF4-FFF2-40B4-BE49-F238E27FC236}">
                <a16:creationId xmlns:a16="http://schemas.microsoft.com/office/drawing/2014/main" id="{13438159-AA1D-C44F-B2BD-8DEBC11A79F2}"/>
              </a:ext>
            </a:extLst>
          </p:cNvPr>
          <p:cNvSpPr>
            <a:spLocks noGrp="1"/>
          </p:cNvSpPr>
          <p:nvPr>
            <p:ph idx="1"/>
          </p:nvPr>
        </p:nvSpPr>
        <p:spPr>
          <a:xfrm>
            <a:off x="1295400" y="2816352"/>
            <a:ext cx="3602736" cy="3364992"/>
          </a:xfrm>
        </p:spPr>
        <p:txBody>
          <a:bodyPr>
            <a:normAutofit/>
          </a:bodyPr>
          <a:lstStyle/>
          <a:p>
            <a:pPr>
              <a:lnSpc>
                <a:spcPct val="140000"/>
              </a:lnSpc>
            </a:pPr>
            <a:r>
              <a:rPr lang="en-US" dirty="0">
                <a:latin typeface="Times New Roman" panose="02020603050405020304" pitchFamily="18" charset="0"/>
                <a:cs typeface="Times New Roman" panose="02020603050405020304" pitchFamily="18" charset="0"/>
              </a:rPr>
              <a:t>With the help of this mechanism the PITCHING CONTROL OF VERTICAL AXIS WIND TURBINE IS OPTIMISED</a:t>
            </a:r>
            <a:r>
              <a:rPr lang="en-US" sz="1700" dirty="0"/>
              <a:t>.</a:t>
            </a:r>
            <a:br>
              <a:rPr lang="en-US" sz="1700" dirty="0"/>
            </a:br>
            <a:endParaRPr lang="en-IN" sz="17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13</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spTree>
    <p:extLst>
      <p:ext uri="{BB962C8B-B14F-4D97-AF65-F5344CB8AC3E}">
        <p14:creationId xmlns:p14="http://schemas.microsoft.com/office/powerpoint/2010/main" val="407137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IMPACT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b="0" i="0" dirty="0">
                <a:effectLst/>
                <a:latin typeface="Times New Roman" panose="02020603050405020304" pitchFamily="18" charset="0"/>
                <a:cs typeface="Times New Roman" panose="02020603050405020304" pitchFamily="18" charset="0"/>
              </a:rPr>
              <a:t>This project represents a significant advancement in renewable energy technology. By dynamically adjusting blade pitch in response to varying wind conditions, the system aims to enhance VAWT efficiency and optimize energy capture. This innovative approach holds the potential to contribute to a more sustainable future by improving the performance of wind turbines, a crucial component in the global transition to cleaner energy sources.</a:t>
            </a:r>
            <a:endParaRPr lang="en-US" sz="2000" spc="0" dirty="0">
              <a:latin typeface="Times New Roman" panose="02020603050405020304" pitchFamily="18" charset="0"/>
              <a:ea typeface="+mn-lt"/>
              <a:cs typeface="Times New Roman" panose="02020603050405020304" pitchFamily="18" charset="0"/>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1124712"/>
            <a:ext cx="4536057" cy="548640"/>
          </a:xfrm>
        </p:spPr>
        <p:txBody>
          <a:bodyPr/>
          <a:lstStyle/>
          <a:p>
            <a:r>
              <a:rPr lang="en-US" dirty="0"/>
              <a:t>motivation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967597" y="1036723"/>
            <a:ext cx="9929004" cy="3674853"/>
          </a:xfrm>
        </p:spPr>
        <p:txBody>
          <a:bodyPr/>
          <a:lstStyle/>
          <a:p>
            <a:endParaRPr lang="en-US" dirty="0"/>
          </a:p>
          <a:p>
            <a:endParaRPr lang="en-US" dirty="0"/>
          </a:p>
          <a:p>
            <a:pPr marL="285750" indent="-285750">
              <a:buFont typeface="Arial" panose="020B0604020202020204" pitchFamily="34" charset="0"/>
              <a:buChar char="•"/>
            </a:pPr>
            <a:r>
              <a:rPr lang="en-US" sz="1400" b="0" i="0" cap="none" dirty="0">
                <a:effectLst/>
                <a:latin typeface="Times New Roman" panose="02020603050405020304" pitchFamily="18" charset="0"/>
                <a:cs typeface="Times New Roman" panose="02020603050405020304" pitchFamily="18" charset="0"/>
              </a:rPr>
              <a:t>VAWTs present distinct advantages over their horizontal-axis counterparts, such as reduced noise, enhanced safety, and simplified maintenance, optimizing their efficiency remains a complex task, particularly in the face of fluctuating wind conditions</a:t>
            </a:r>
          </a:p>
          <a:p>
            <a:pPr marL="285750" indent="-285750">
              <a:buFont typeface="Arial" panose="020B0604020202020204" pitchFamily="34" charset="0"/>
              <a:buChar char="•"/>
            </a:pPr>
            <a:r>
              <a:rPr lang="en-US" sz="1400" b="0" i="0" cap="none" dirty="0">
                <a:effectLst/>
                <a:latin typeface="Times New Roman" panose="02020603050405020304" pitchFamily="18" charset="0"/>
                <a:cs typeface="Times New Roman" panose="02020603050405020304" pitchFamily="18" charset="0"/>
              </a:rPr>
              <a:t>Efficiency of VAWTs is inherently linked to their ability to adapt to varying wind speeds and directions. This adaptability is crucial for ensuring consistent and optimal energy output.</a:t>
            </a:r>
            <a:endParaRPr lang="en-US" sz="14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cap="none" dirty="0">
                <a:effectLst/>
                <a:latin typeface="Times New Roman" panose="02020603050405020304" pitchFamily="18" charset="0"/>
                <a:cs typeface="Times New Roman" panose="02020603050405020304" pitchFamily="18" charset="0"/>
              </a:rPr>
              <a:t>The motivation for this project arises from the desire to enhance the controllability and efficiency of VAWTs by introducing a variable-length linkage mechanism. By drawing inspiration from the precision of a screw gauge, we aim to create a mechanism that can dynamically adjust the length of the ground link, influencing the pitch amplitude of the turbine blades in real-time.</a:t>
            </a:r>
          </a:p>
          <a:p>
            <a:pPr marL="285750" indent="-285750">
              <a:buFont typeface="Arial" panose="020B0604020202020204" pitchFamily="34" charset="0"/>
              <a:buChar char="•"/>
            </a:pPr>
            <a:r>
              <a:rPr lang="en-US" sz="1400" b="0" i="0" cap="none" dirty="0">
                <a:effectLst/>
                <a:latin typeface="Times New Roman" panose="02020603050405020304" pitchFamily="18" charset="0"/>
                <a:cs typeface="Times New Roman" panose="02020603050405020304" pitchFamily="18" charset="0"/>
              </a:rPr>
              <a:t>The ability to fine-tune the pitch amplitude based on varying wind speeds is crucial for maximizing energy capture efficiency. This project's motivation is rooted in the belief that a novel approach to pitch control in VAWTs can significantly contribute to the advancement of wind energy technology, making it more competitive, efficient, and viable in a broader range of environmental conditions.</a:t>
            </a:r>
            <a:endParaRPr lang="en-US"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0" indent="0">
              <a:lnSpc>
                <a:spcPts val="2400"/>
              </a:lnSpc>
              <a:buNone/>
            </a:pPr>
            <a:endParaRPr lang="en-US" sz="2000" spc="0" dirty="0">
              <a:ea typeface="+mn-lt"/>
              <a:cs typeface="+mn-lt"/>
            </a:endParaRPr>
          </a:p>
          <a:p>
            <a:pPr marL="0" indent="0">
              <a:lnSpc>
                <a:spcPts val="2400"/>
              </a:lnSpc>
              <a:buNone/>
            </a:pPr>
            <a:endParaRPr lang="en-US" sz="2000" spc="0" dirty="0">
              <a:ea typeface="+mn-lt"/>
              <a:cs typeface="+mn-lt"/>
            </a:endParaRPr>
          </a:p>
          <a:p>
            <a:pPr marL="0" indent="0">
              <a:lnSpc>
                <a:spcPts val="2400"/>
              </a:lnSpc>
              <a:buNone/>
            </a:pPr>
            <a:r>
              <a:rPr lang="en-US" b="0" dirty="0">
                <a:effectLst/>
                <a:latin typeface="Times New Roman" panose="02020603050405020304" pitchFamily="18" charset="0"/>
                <a:cs typeface="Times New Roman" panose="02020603050405020304" pitchFamily="18" charset="0"/>
              </a:rPr>
              <a:t>Our project focuses on optimizing VAWTs through a variable-length linkage mechanism inspired by the precision of a screw gauge. </a:t>
            </a:r>
            <a:r>
              <a:rPr lang="en-US" dirty="0">
                <a:latin typeface="Times New Roman" panose="02020603050405020304" pitchFamily="18" charset="0"/>
                <a:cs typeface="Times New Roman" panose="02020603050405020304" pitchFamily="18" charset="0"/>
              </a:rPr>
              <a:t>The goal is to investigate the influence of varying linkage lengths on the pitch amplitude of the turbine blades.</a:t>
            </a:r>
            <a:endParaRPr lang="en-US" sz="2000" spc="0" dirty="0">
              <a:latin typeface="Times New Roman" panose="02020603050405020304" pitchFamily="18" charset="0"/>
              <a:cs typeface="Times New Roman" panose="02020603050405020304" pitchFamily="18" charset="0"/>
            </a:endParaRPr>
          </a:p>
        </p:txBody>
      </p:sp>
      <p:pic>
        <p:nvPicPr>
          <p:cNvPr id="23" name="Picture Placeholder 22" descr="A wind vane in front of a building&#10;&#10;Description automatically generated">
            <a:extLst>
              <a:ext uri="{FF2B5EF4-FFF2-40B4-BE49-F238E27FC236}">
                <a16:creationId xmlns:a16="http://schemas.microsoft.com/office/drawing/2014/main" id="{85538942-98A6-F5AF-67C2-2512ABEB65C1}"/>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5723" r="15723"/>
          <a:stretch>
            <a:fillRect/>
          </a:stretch>
        </p:blipFill>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Wind Turbines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graphicFrame>
        <p:nvGraphicFramePr>
          <p:cNvPr id="8" name="Content Placeholder 7">
            <a:extLst>
              <a:ext uri="{FF2B5EF4-FFF2-40B4-BE49-F238E27FC236}">
                <a16:creationId xmlns:a16="http://schemas.microsoft.com/office/drawing/2014/main" id="{CA87B14C-1795-B024-BE76-BC9F938F38AB}"/>
              </a:ext>
            </a:extLst>
          </p:cNvPr>
          <p:cNvGraphicFramePr>
            <a:graphicFrameLocks noGrp="1"/>
          </p:cNvGraphicFramePr>
          <p:nvPr>
            <p:ph idx="1"/>
            <p:extLst>
              <p:ext uri="{D42A27DB-BD31-4B8C-83A1-F6EECF244321}">
                <p14:modId xmlns:p14="http://schemas.microsoft.com/office/powerpoint/2010/main" val="3677070200"/>
              </p:ext>
            </p:extLst>
          </p:nvPr>
        </p:nvGraphicFramePr>
        <p:xfrm>
          <a:off x="1295400" y="1855788"/>
          <a:ext cx="9820274" cy="2021840"/>
        </p:xfrm>
        <a:graphic>
          <a:graphicData uri="http://schemas.openxmlformats.org/drawingml/2006/table">
            <a:tbl>
              <a:tblPr firstRow="1" bandRow="1">
                <a:tableStyleId>{5C22544A-7EE6-4342-B048-85BDC9FD1C3A}</a:tableStyleId>
              </a:tblPr>
              <a:tblGrid>
                <a:gridCol w="4910137">
                  <a:extLst>
                    <a:ext uri="{9D8B030D-6E8A-4147-A177-3AD203B41FA5}">
                      <a16:colId xmlns:a16="http://schemas.microsoft.com/office/drawing/2014/main" val="3658396900"/>
                    </a:ext>
                  </a:extLst>
                </a:gridCol>
                <a:gridCol w="4910137">
                  <a:extLst>
                    <a:ext uri="{9D8B030D-6E8A-4147-A177-3AD203B41FA5}">
                      <a16:colId xmlns:a16="http://schemas.microsoft.com/office/drawing/2014/main" val="2851085864"/>
                    </a:ext>
                  </a:extLst>
                </a:gridCol>
              </a:tblGrid>
              <a:tr h="370840">
                <a:tc>
                  <a:txBody>
                    <a:bodyPr/>
                    <a:lstStyle/>
                    <a:p>
                      <a:r>
                        <a:rPr lang="en-IN" dirty="0"/>
                        <a:t>HAWT</a:t>
                      </a:r>
                    </a:p>
                  </a:txBody>
                  <a:tcPr/>
                </a:tc>
                <a:tc>
                  <a:txBody>
                    <a:bodyPr/>
                    <a:lstStyle/>
                    <a:p>
                      <a:r>
                        <a:rPr lang="en-IN" dirty="0"/>
                        <a:t>VAWT</a:t>
                      </a:r>
                    </a:p>
                  </a:txBody>
                  <a:tcPr/>
                </a:tc>
                <a:extLst>
                  <a:ext uri="{0D108BD9-81ED-4DB2-BD59-A6C34878D82A}">
                    <a16:rowId xmlns:a16="http://schemas.microsoft.com/office/drawing/2014/main" val="895745978"/>
                  </a:ext>
                </a:extLst>
              </a:tr>
              <a:tr h="370840">
                <a:tc>
                  <a:txBody>
                    <a:bodyPr/>
                    <a:lstStyle/>
                    <a:p>
                      <a:r>
                        <a:rPr lang="en-IN" dirty="0">
                          <a:latin typeface="Times New Roman" panose="02020603050405020304" pitchFamily="18" charset="0"/>
                          <a:cs typeface="Times New Roman" panose="02020603050405020304" pitchFamily="18" charset="0"/>
                        </a:rPr>
                        <a:t>Situated in Rural areas</a:t>
                      </a:r>
                    </a:p>
                  </a:txBody>
                  <a:tcPr/>
                </a:tc>
                <a:tc>
                  <a:txBody>
                    <a:bodyPr/>
                    <a:lstStyle/>
                    <a:p>
                      <a:r>
                        <a:rPr lang="en-IN" dirty="0">
                          <a:latin typeface="Times New Roman" panose="02020603050405020304" pitchFamily="18" charset="0"/>
                          <a:cs typeface="Times New Roman" panose="02020603050405020304" pitchFamily="18" charset="0"/>
                        </a:rPr>
                        <a:t>Alternative for populated regions</a:t>
                      </a:r>
                    </a:p>
                  </a:txBody>
                  <a:tcPr/>
                </a:tc>
                <a:extLst>
                  <a:ext uri="{0D108BD9-81ED-4DB2-BD59-A6C34878D82A}">
                    <a16:rowId xmlns:a16="http://schemas.microsoft.com/office/drawing/2014/main" val="418735062"/>
                  </a:ext>
                </a:extLst>
              </a:tr>
              <a:tr h="370840">
                <a:tc>
                  <a:txBody>
                    <a:bodyPr/>
                    <a:lstStyle/>
                    <a:p>
                      <a:r>
                        <a:rPr lang="en-IN" dirty="0">
                          <a:latin typeface="Times New Roman" panose="02020603050405020304" pitchFamily="18" charset="0"/>
                          <a:cs typeface="Times New Roman" panose="02020603050405020304" pitchFamily="18" charset="0"/>
                        </a:rPr>
                        <a:t>Less aerodynamic complexity</a:t>
                      </a:r>
                    </a:p>
                  </a:txBody>
                  <a:tcPr/>
                </a:tc>
                <a:tc>
                  <a:txBody>
                    <a:bodyPr/>
                    <a:lstStyle/>
                    <a:p>
                      <a:r>
                        <a:rPr lang="en-IN" dirty="0">
                          <a:latin typeface="Times New Roman" panose="02020603050405020304" pitchFamily="18" charset="0"/>
                          <a:cs typeface="Times New Roman" panose="02020603050405020304" pitchFamily="18" charset="0"/>
                        </a:rPr>
                        <a:t>More complexity due to non-normal plane of rotation to the flow direction</a:t>
                      </a:r>
                    </a:p>
                  </a:txBody>
                  <a:tcPr/>
                </a:tc>
                <a:extLst>
                  <a:ext uri="{0D108BD9-81ED-4DB2-BD59-A6C34878D82A}">
                    <a16:rowId xmlns:a16="http://schemas.microsoft.com/office/drawing/2014/main" val="2596583852"/>
                  </a:ext>
                </a:extLst>
              </a:tr>
              <a:tr h="370840">
                <a:tc>
                  <a:txBody>
                    <a:bodyPr/>
                    <a:lstStyle/>
                    <a:p>
                      <a:r>
                        <a:rPr lang="en-IN" dirty="0">
                          <a:latin typeface="Times New Roman" panose="02020603050405020304" pitchFamily="18" charset="0"/>
                          <a:cs typeface="Times New Roman" panose="02020603050405020304" pitchFamily="18" charset="0"/>
                        </a:rPr>
                        <a:t>Accessibility not easy</a:t>
                      </a:r>
                    </a:p>
                  </a:txBody>
                  <a:tcPr/>
                </a:tc>
                <a:tc>
                  <a:txBody>
                    <a:bodyPr/>
                    <a:lstStyle/>
                    <a:p>
                      <a:r>
                        <a:rPr lang="en-IN" dirty="0">
                          <a:latin typeface="Times New Roman" panose="02020603050405020304" pitchFamily="18" charset="0"/>
                          <a:cs typeface="Times New Roman" panose="02020603050405020304" pitchFamily="18" charset="0"/>
                        </a:rPr>
                        <a:t>Lower assembly</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lower maintenance cost (as it is ground place)</a:t>
                      </a:r>
                    </a:p>
                  </a:txBody>
                  <a:tcPr/>
                </a:tc>
                <a:extLst>
                  <a:ext uri="{0D108BD9-81ED-4DB2-BD59-A6C34878D82A}">
                    <a16:rowId xmlns:a16="http://schemas.microsoft.com/office/drawing/2014/main" val="2062392626"/>
                  </a:ext>
                </a:extLst>
              </a:tr>
            </a:tbl>
          </a:graphicData>
        </a:graphic>
      </p:graphicFrame>
      <p:pic>
        <p:nvPicPr>
          <p:cNvPr id="9" name="Picture 8">
            <a:extLst>
              <a:ext uri="{FF2B5EF4-FFF2-40B4-BE49-F238E27FC236}">
                <a16:creationId xmlns:a16="http://schemas.microsoft.com/office/drawing/2014/main" id="{8D0E4093-30EC-B6A4-C5D9-F803EB5C5C1E}"/>
              </a:ext>
            </a:extLst>
          </p:cNvPr>
          <p:cNvPicPr>
            <a:picLocks noChangeAspect="1"/>
          </p:cNvPicPr>
          <p:nvPr/>
        </p:nvPicPr>
        <p:blipFill>
          <a:blip r:embed="rId2"/>
          <a:stretch>
            <a:fillRect/>
          </a:stretch>
        </p:blipFill>
        <p:spPr>
          <a:xfrm>
            <a:off x="1958105" y="3971198"/>
            <a:ext cx="2468880" cy="2346960"/>
          </a:xfrm>
          <a:prstGeom prst="rect">
            <a:avLst/>
          </a:prstGeom>
        </p:spPr>
      </p:pic>
      <p:pic>
        <p:nvPicPr>
          <p:cNvPr id="10" name="Picture 9" descr="Diagram of a wind turbine&#10;&#10;Description automatically generated">
            <a:extLst>
              <a:ext uri="{FF2B5EF4-FFF2-40B4-BE49-F238E27FC236}">
                <a16:creationId xmlns:a16="http://schemas.microsoft.com/office/drawing/2014/main" id="{0A7CEFF3-DDF0-A3CC-0872-8257E5CEBA24}"/>
              </a:ext>
            </a:extLst>
          </p:cNvPr>
          <p:cNvPicPr>
            <a:picLocks noChangeAspect="1"/>
          </p:cNvPicPr>
          <p:nvPr/>
        </p:nvPicPr>
        <p:blipFill>
          <a:blip r:embed="rId3"/>
          <a:stretch>
            <a:fillRect/>
          </a:stretch>
        </p:blipFill>
        <p:spPr>
          <a:xfrm>
            <a:off x="7145635" y="3971198"/>
            <a:ext cx="2293620" cy="2377440"/>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400" y="1124712"/>
            <a:ext cx="3886200" cy="548640"/>
          </a:xfrm>
        </p:spPr>
        <p:txBody>
          <a:bodyPr anchor="t">
            <a:normAutofit/>
          </a:bodyPr>
          <a:lstStyle/>
          <a:p>
            <a:r>
              <a:rPr lang="en-US" sz="2600"/>
              <a:t>Four-bar linkage</a:t>
            </a:r>
          </a:p>
        </p:txBody>
      </p:sp>
      <p:sp>
        <p:nvSpPr>
          <p:cNvPr id="7" name="Content Placeholder 6">
            <a:extLst>
              <a:ext uri="{FF2B5EF4-FFF2-40B4-BE49-F238E27FC236}">
                <a16:creationId xmlns:a16="http://schemas.microsoft.com/office/drawing/2014/main" id="{13438159-AA1D-C44F-B2BD-8DEBC11A79F2}"/>
              </a:ext>
            </a:extLst>
          </p:cNvPr>
          <p:cNvSpPr>
            <a:spLocks noGrp="1"/>
          </p:cNvSpPr>
          <p:nvPr>
            <p:ph idx="1"/>
          </p:nvPr>
        </p:nvSpPr>
        <p:spPr>
          <a:xfrm>
            <a:off x="1295400" y="2816352"/>
            <a:ext cx="3602736" cy="3364992"/>
          </a:xfrm>
        </p:spPr>
        <p:txBody>
          <a:bodyPr>
            <a:normAutofit fontScale="85000" lnSpcReduction="10000"/>
          </a:bodyPr>
          <a:lstStyle/>
          <a:p>
            <a:pPr>
              <a:lnSpc>
                <a:spcPct val="140000"/>
              </a:lnSpc>
            </a:pPr>
            <a:r>
              <a:rPr lang="en-US" sz="1800" dirty="0">
                <a:latin typeface="Times New Roman" panose="02020603050405020304" pitchFamily="18" charset="0"/>
                <a:cs typeface="Times New Roman" panose="02020603050405020304" pitchFamily="18" charset="0"/>
              </a:rPr>
              <a:t>This study employs a four-bar linkage mechanism to dynamically adjust the blade pitch angle, enabling precise control over the blade orientation concerning the tangential direction and, consequently, modifying the angle of attack.</a:t>
            </a:r>
            <a:br>
              <a:rPr lang="en-US" sz="1700" dirty="0"/>
            </a:br>
            <a:br>
              <a:rPr lang="en-US" sz="1700" dirty="0"/>
            </a:br>
            <a:endParaRPr lang="en-IN" sz="17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5</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pic>
        <p:nvPicPr>
          <p:cNvPr id="9" name="Picture 8">
            <a:extLst>
              <a:ext uri="{FF2B5EF4-FFF2-40B4-BE49-F238E27FC236}">
                <a16:creationId xmlns:a16="http://schemas.microsoft.com/office/drawing/2014/main" id="{C895F1BE-72F6-7031-F1BA-1B067A658E27}"/>
              </a:ext>
            </a:extLst>
          </p:cNvPr>
          <p:cNvPicPr>
            <a:picLocks noChangeAspect="1"/>
          </p:cNvPicPr>
          <p:nvPr/>
        </p:nvPicPr>
        <p:blipFill>
          <a:blip r:embed="rId2"/>
          <a:stretch>
            <a:fillRect/>
          </a:stretch>
        </p:blipFill>
        <p:spPr>
          <a:xfrm>
            <a:off x="5599176" y="1228476"/>
            <a:ext cx="5622762" cy="4128715"/>
          </a:xfrm>
          <a:prstGeom prst="rect">
            <a:avLst/>
          </a:prstGeom>
          <a:noFill/>
        </p:spPr>
      </p:pic>
    </p:spTree>
    <p:extLst>
      <p:ext uri="{BB962C8B-B14F-4D97-AF65-F5344CB8AC3E}">
        <p14:creationId xmlns:p14="http://schemas.microsoft.com/office/powerpoint/2010/main" val="1239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400" y="1124712"/>
            <a:ext cx="5125278" cy="548640"/>
          </a:xfrm>
        </p:spPr>
        <p:txBody>
          <a:bodyPr anchor="t">
            <a:normAutofit fontScale="90000"/>
          </a:bodyPr>
          <a:lstStyle/>
          <a:p>
            <a:r>
              <a:rPr lang="en-US" sz="2600" dirty="0"/>
              <a:t>PRINCIPAL OF SCREW GAGE</a:t>
            </a:r>
          </a:p>
        </p:txBody>
      </p:sp>
      <p:sp>
        <p:nvSpPr>
          <p:cNvPr id="7" name="Content Placeholder 6">
            <a:extLst>
              <a:ext uri="{FF2B5EF4-FFF2-40B4-BE49-F238E27FC236}">
                <a16:creationId xmlns:a16="http://schemas.microsoft.com/office/drawing/2014/main" id="{13438159-AA1D-C44F-B2BD-8DEBC11A79F2}"/>
              </a:ext>
            </a:extLst>
          </p:cNvPr>
          <p:cNvSpPr>
            <a:spLocks noGrp="1"/>
          </p:cNvSpPr>
          <p:nvPr>
            <p:ph idx="1"/>
          </p:nvPr>
        </p:nvSpPr>
        <p:spPr>
          <a:xfrm>
            <a:off x="1295400" y="2438401"/>
            <a:ext cx="7570304" cy="3742943"/>
          </a:xfrm>
        </p:spPr>
        <p:txBody>
          <a:bodyPr>
            <a:normAutofit/>
          </a:bodyPr>
          <a:lstStyle/>
          <a:p>
            <a:pPr>
              <a:lnSpc>
                <a:spcPct val="140000"/>
              </a:lnSpc>
            </a:pPr>
            <a:r>
              <a:rPr lang="en-US" sz="1600" dirty="0">
                <a:latin typeface="Times New Roman" panose="02020603050405020304" pitchFamily="18" charset="0"/>
                <a:cs typeface="Times New Roman" panose="02020603050405020304" pitchFamily="18" charset="0"/>
              </a:rPr>
              <a:t>The fundamental principle of the screw gauge mechanism revolves around the conversion of rotary motion into linear displacement. This is achieved through the interaction of a threaded screw and a corresponding nut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Why this is chosen?</a:t>
            </a:r>
            <a:br>
              <a:rPr lang="en-US" sz="18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primary advantage of the screw gauge lies in its ability to offer fine-tuned adjustments, making it an ideal choice for applications where precision is paramount.</a:t>
            </a:r>
            <a:br>
              <a:rPr lang="en-US" sz="1700" dirty="0">
                <a:latin typeface="Times New Roman" panose="02020603050405020304" pitchFamily="18" charset="0"/>
                <a:cs typeface="Times New Roman" panose="02020603050405020304" pitchFamily="18" charset="0"/>
              </a:rPr>
            </a:br>
            <a:br>
              <a:rPr lang="en-US" sz="1700" dirty="0"/>
            </a:br>
            <a:endParaRPr lang="en-IN" sz="17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6</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spTree>
    <p:extLst>
      <p:ext uri="{BB962C8B-B14F-4D97-AF65-F5344CB8AC3E}">
        <p14:creationId xmlns:p14="http://schemas.microsoft.com/office/powerpoint/2010/main" val="180091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400" y="1124712"/>
            <a:ext cx="3886200" cy="548640"/>
          </a:xfrm>
        </p:spPr>
        <p:txBody>
          <a:bodyPr anchor="t">
            <a:normAutofit/>
          </a:bodyPr>
          <a:lstStyle/>
          <a:p>
            <a:r>
              <a:rPr lang="en-US" sz="2600" dirty="0"/>
              <a:t>VAWT</a:t>
            </a:r>
          </a:p>
        </p:txBody>
      </p:sp>
      <p:sp>
        <p:nvSpPr>
          <p:cNvPr id="7" name="Content Placeholder 6">
            <a:extLst>
              <a:ext uri="{FF2B5EF4-FFF2-40B4-BE49-F238E27FC236}">
                <a16:creationId xmlns:a16="http://schemas.microsoft.com/office/drawing/2014/main" id="{13438159-AA1D-C44F-B2BD-8DEBC11A79F2}"/>
              </a:ext>
            </a:extLst>
          </p:cNvPr>
          <p:cNvSpPr>
            <a:spLocks noGrp="1"/>
          </p:cNvSpPr>
          <p:nvPr>
            <p:ph idx="1"/>
          </p:nvPr>
        </p:nvSpPr>
        <p:spPr>
          <a:xfrm>
            <a:off x="1295400" y="2289578"/>
            <a:ext cx="3602736" cy="3364992"/>
          </a:xfrm>
        </p:spPr>
        <p:txBody>
          <a:bodyPr>
            <a:normAutofit/>
          </a:bodyPr>
          <a:lstStyle/>
          <a:p>
            <a:pPr>
              <a:lnSpc>
                <a:spcPct val="140000"/>
              </a:lnSpc>
            </a:pPr>
            <a:r>
              <a:rPr lang="en-US" sz="1800" dirty="0">
                <a:latin typeface="Times New Roman" panose="02020603050405020304" pitchFamily="18" charset="0"/>
                <a:cs typeface="Times New Roman" panose="02020603050405020304" pitchFamily="18" charset="0"/>
              </a:rPr>
              <a:t>Top view:</a:t>
            </a:r>
            <a:br>
              <a:rPr lang="en-US" sz="1800" dirty="0">
                <a:latin typeface="Times New Roman" panose="02020603050405020304" pitchFamily="18" charset="0"/>
                <a:cs typeface="Times New Roman" panose="02020603050405020304" pitchFamily="18" charset="0"/>
              </a:rPr>
            </a:br>
            <a:br>
              <a:rPr lang="en-US" sz="1700" dirty="0"/>
            </a:br>
            <a:br>
              <a:rPr lang="en-US" sz="1700" dirty="0"/>
            </a:br>
            <a:endParaRPr lang="en-IN" sz="17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7</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pic>
        <p:nvPicPr>
          <p:cNvPr id="3" name="Picture 2">
            <a:extLst>
              <a:ext uri="{FF2B5EF4-FFF2-40B4-BE49-F238E27FC236}">
                <a16:creationId xmlns:a16="http://schemas.microsoft.com/office/drawing/2014/main" id="{B17DF1BB-BAED-B508-3816-2D00F29B97DE}"/>
              </a:ext>
            </a:extLst>
          </p:cNvPr>
          <p:cNvPicPr>
            <a:picLocks noChangeAspect="1"/>
          </p:cNvPicPr>
          <p:nvPr/>
        </p:nvPicPr>
        <p:blipFill rotWithShape="1">
          <a:blip r:embed="rId2">
            <a:extLst>
              <a:ext uri="{28A0092B-C50C-407E-A947-70E740481C1C}">
                <a14:useLocalDpi xmlns:a14="http://schemas.microsoft.com/office/drawing/2010/main" val="0"/>
              </a:ext>
            </a:extLst>
          </a:blip>
          <a:srcRect l="2164" t="7730" r="10033" b="26649"/>
          <a:stretch/>
        </p:blipFill>
        <p:spPr bwMode="auto">
          <a:xfrm>
            <a:off x="6096000" y="890381"/>
            <a:ext cx="5666842" cy="4505078"/>
          </a:xfrm>
          <a:prstGeom prst="rect">
            <a:avLst/>
          </a:prstGeom>
          <a:ln>
            <a:noFill/>
          </a:ln>
          <a:extLst>
            <a:ext uri="{53640926-AAD7-44D8-BBD7-CCE9431645EC}">
              <a14:shadowObscured xmlns:a14="http://schemas.microsoft.com/office/drawing/2010/main"/>
            </a:ext>
          </a:extLst>
        </p:spPr>
      </p:pic>
      <p:pic>
        <p:nvPicPr>
          <p:cNvPr id="6" name="Picture 5" descr="A screenshot of a computer&#10;&#10;Description automatically generated">
            <a:extLst>
              <a:ext uri="{FF2B5EF4-FFF2-40B4-BE49-F238E27FC236}">
                <a16:creationId xmlns:a16="http://schemas.microsoft.com/office/drawing/2014/main" id="{FA78FA61-9F7A-DA83-1CAE-DFFCC887EB0C}"/>
              </a:ext>
            </a:extLst>
          </p:cNvPr>
          <p:cNvPicPr>
            <a:picLocks noChangeAspect="1"/>
          </p:cNvPicPr>
          <p:nvPr/>
        </p:nvPicPr>
        <p:blipFill rotWithShape="1">
          <a:blip r:embed="rId3"/>
          <a:srcRect l="2970" r="20198" b="23983"/>
          <a:stretch/>
        </p:blipFill>
        <p:spPr bwMode="auto">
          <a:xfrm>
            <a:off x="1190942" y="2645964"/>
            <a:ext cx="3811652" cy="40480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141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400" y="1124712"/>
            <a:ext cx="3886200" cy="548640"/>
          </a:xfrm>
        </p:spPr>
        <p:txBody>
          <a:bodyPr anchor="t">
            <a:normAutofit/>
          </a:bodyPr>
          <a:lstStyle/>
          <a:p>
            <a:r>
              <a:rPr lang="en-US" sz="2600" dirty="0"/>
              <a:t>Four-bar Linkage</a:t>
            </a:r>
          </a:p>
        </p:txBody>
      </p:sp>
      <p:sp>
        <p:nvSpPr>
          <p:cNvPr id="7" name="Content Placeholder 6">
            <a:extLst>
              <a:ext uri="{FF2B5EF4-FFF2-40B4-BE49-F238E27FC236}">
                <a16:creationId xmlns:a16="http://schemas.microsoft.com/office/drawing/2014/main" id="{13438159-AA1D-C44F-B2BD-8DEBC11A79F2}"/>
              </a:ext>
            </a:extLst>
          </p:cNvPr>
          <p:cNvSpPr>
            <a:spLocks noGrp="1"/>
          </p:cNvSpPr>
          <p:nvPr>
            <p:ph idx="1"/>
          </p:nvPr>
        </p:nvSpPr>
        <p:spPr>
          <a:xfrm>
            <a:off x="1295400" y="2816352"/>
            <a:ext cx="3602736" cy="3364992"/>
          </a:xfrm>
        </p:spPr>
        <p:txBody>
          <a:bodyPr>
            <a:normAutofit/>
          </a:bodyPr>
          <a:lstStyle/>
          <a:p>
            <a:pPr>
              <a:lnSpc>
                <a:spcPct val="140000"/>
              </a:lnSpc>
            </a:pPr>
            <a:r>
              <a:rPr lang="en-IN" sz="1800" kern="100" dirty="0">
                <a:solidFill>
                  <a:srgbClr val="000000"/>
                </a:solidFill>
                <a:effectLst/>
                <a:latin typeface="Times New Roman" panose="02020603050405020304" pitchFamily="18" charset="0"/>
                <a:ea typeface="Calibri" panose="020F0502020204030204" pitchFamily="34" charset="0"/>
              </a:rPr>
              <a:t>g = ground link = 50 mm </a:t>
            </a:r>
            <a:br>
              <a:rPr lang="en-IN" sz="1800" kern="100" dirty="0">
                <a:solidFill>
                  <a:srgbClr val="000000"/>
                </a:solidFill>
                <a:effectLst/>
                <a:latin typeface="Times New Roman" panose="02020603050405020304" pitchFamily="18" charset="0"/>
                <a:ea typeface="Calibri" panose="020F0502020204030204" pitchFamily="34" charset="0"/>
              </a:rPr>
            </a:br>
            <a:r>
              <a:rPr lang="en-IN" sz="1800" kern="100" dirty="0">
                <a:solidFill>
                  <a:srgbClr val="000000"/>
                </a:solidFill>
                <a:effectLst/>
                <a:latin typeface="Times New Roman" panose="02020603050405020304" pitchFamily="18" charset="0"/>
                <a:ea typeface="Calibri" panose="020F0502020204030204" pitchFamily="34" charset="0"/>
              </a:rPr>
              <a:t>b = input link = 425 mm </a:t>
            </a:r>
            <a:br>
              <a:rPr lang="en-IN" sz="1800" kern="100" dirty="0">
                <a:solidFill>
                  <a:srgbClr val="000000"/>
                </a:solidFill>
                <a:effectLst/>
                <a:latin typeface="Times New Roman" panose="02020603050405020304" pitchFamily="18" charset="0"/>
                <a:ea typeface="Calibri" panose="020F0502020204030204" pitchFamily="34" charset="0"/>
              </a:rPr>
            </a:br>
            <a:r>
              <a:rPr lang="en-IN" sz="1800" kern="100" dirty="0">
                <a:solidFill>
                  <a:srgbClr val="000000"/>
                </a:solidFill>
                <a:effectLst/>
                <a:latin typeface="Times New Roman" panose="02020603050405020304" pitchFamily="18" charset="0"/>
                <a:ea typeface="Calibri" panose="020F0502020204030204" pitchFamily="34" charset="0"/>
              </a:rPr>
              <a:t>f = floating link = 110 mm</a:t>
            </a:r>
            <a:br>
              <a:rPr lang="en-IN" sz="1800" kern="100" dirty="0">
                <a:solidFill>
                  <a:srgbClr val="000000"/>
                </a:solidFill>
                <a:effectLst/>
                <a:latin typeface="Times New Roman" panose="02020603050405020304" pitchFamily="18" charset="0"/>
                <a:ea typeface="Calibri" panose="020F0502020204030204" pitchFamily="34" charset="0"/>
              </a:rPr>
            </a:br>
            <a:r>
              <a:rPr lang="en-IN" sz="1800" kern="100" dirty="0">
                <a:solidFill>
                  <a:srgbClr val="000000"/>
                </a:solidFill>
                <a:effectLst/>
                <a:latin typeface="Times New Roman" panose="02020603050405020304" pitchFamily="18" charset="0"/>
                <a:ea typeface="Calibri" panose="020F0502020204030204" pitchFamily="34" charset="0"/>
              </a:rPr>
              <a:t>l = output link = 429 mm</a:t>
            </a:r>
            <a:endParaRPr lang="en-IN" sz="1800" kern="100" dirty="0">
              <a:solidFill>
                <a:srgbClr val="000000"/>
              </a:solidFill>
              <a:effectLst/>
              <a:latin typeface="Calibri" panose="020F0502020204030204" pitchFamily="34" charset="0"/>
              <a:ea typeface="Calibri" panose="020F0502020204030204" pitchFamily="34" charset="0"/>
            </a:endParaRPr>
          </a:p>
          <a:p>
            <a:pPr>
              <a:lnSpc>
                <a:spcPct val="140000"/>
              </a:lnSpc>
            </a:pPr>
            <a:br>
              <a:rPr lang="en-US" sz="1700" dirty="0"/>
            </a:br>
            <a:endParaRPr lang="en-IN" sz="17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8</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pic>
        <p:nvPicPr>
          <p:cNvPr id="3" name="Picture 2">
            <a:extLst>
              <a:ext uri="{FF2B5EF4-FFF2-40B4-BE49-F238E27FC236}">
                <a16:creationId xmlns:a16="http://schemas.microsoft.com/office/drawing/2014/main" id="{DC17B5C8-2D1A-26F2-5ED8-823DF9D451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65" y="2040270"/>
            <a:ext cx="5902462" cy="2777460"/>
          </a:xfrm>
          <a:prstGeom prst="rect">
            <a:avLst/>
          </a:prstGeom>
        </p:spPr>
      </p:pic>
    </p:spTree>
    <p:extLst>
      <p:ext uri="{BB962C8B-B14F-4D97-AF65-F5344CB8AC3E}">
        <p14:creationId xmlns:p14="http://schemas.microsoft.com/office/powerpoint/2010/main" val="57703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400" y="1124712"/>
            <a:ext cx="3886200" cy="548640"/>
          </a:xfrm>
        </p:spPr>
        <p:txBody>
          <a:bodyPr anchor="t">
            <a:normAutofit/>
          </a:bodyPr>
          <a:lstStyle/>
          <a:p>
            <a:r>
              <a:rPr lang="en-US" sz="2600" dirty="0"/>
              <a:t>VAWT</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9</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presentation title</a:t>
            </a:r>
            <a:endParaRPr lang="en-US"/>
          </a:p>
        </p:txBody>
      </p:sp>
      <p:pic>
        <p:nvPicPr>
          <p:cNvPr id="3" name="Picture 2">
            <a:extLst>
              <a:ext uri="{FF2B5EF4-FFF2-40B4-BE49-F238E27FC236}">
                <a16:creationId xmlns:a16="http://schemas.microsoft.com/office/drawing/2014/main" id="{B4A92C9B-757F-7848-2131-CF01A78C03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964" b="4399"/>
          <a:stretch/>
        </p:blipFill>
        <p:spPr bwMode="auto">
          <a:xfrm>
            <a:off x="7507356" y="1084814"/>
            <a:ext cx="3803886" cy="4688371"/>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0F1C347-E5E3-9AC5-A955-C01487C44970}"/>
              </a:ext>
            </a:extLst>
          </p:cNvPr>
          <p:cNvPicPr>
            <a:picLocks noChangeAspect="1"/>
          </p:cNvPicPr>
          <p:nvPr/>
        </p:nvPicPr>
        <p:blipFill>
          <a:blip r:embed="rId3"/>
          <a:stretch>
            <a:fillRect/>
          </a:stretch>
        </p:blipFill>
        <p:spPr>
          <a:xfrm>
            <a:off x="1009676" y="2159063"/>
            <a:ext cx="5818506" cy="3574225"/>
          </a:xfrm>
          <a:prstGeom prst="rect">
            <a:avLst/>
          </a:prstGeom>
        </p:spPr>
      </p:pic>
    </p:spTree>
    <p:extLst>
      <p:ext uri="{BB962C8B-B14F-4D97-AF65-F5344CB8AC3E}">
        <p14:creationId xmlns:p14="http://schemas.microsoft.com/office/powerpoint/2010/main" val="174995484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6defdcd-4ca6-471e-88b1-7c692f3cb3dd" xsi:nil="true"/>
    <_activity xmlns="56defdcd-4ca6-471e-88b1-7c692f3cb3d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B33441FD4B1E4A93CC17C06BA71B91" ma:contentTypeVersion="12" ma:contentTypeDescription="Create a new document." ma:contentTypeScope="" ma:versionID="33a47dc12502ad40eb00212207f8c866">
  <xsd:schema xmlns:xsd="http://www.w3.org/2001/XMLSchema" xmlns:xs="http://www.w3.org/2001/XMLSchema" xmlns:p="http://schemas.microsoft.com/office/2006/metadata/properties" xmlns:ns3="56defdcd-4ca6-471e-88b1-7c692f3cb3dd" targetNamespace="http://schemas.microsoft.com/office/2006/metadata/properties" ma:root="true" ma:fieldsID="d3e5eb5a91ca8f272484d750a2c110a8" ns3:_="">
    <xsd:import namespace="56defdcd-4ca6-471e-88b1-7c692f3cb3d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_activity" minOccurs="0"/>
                <xsd:element ref="ns3:MediaServiceObjectDetectorVersions" minOccurs="0"/>
                <xsd:element ref="ns3:MediaServiceDateTaken" minOccurs="0"/>
                <xsd:element ref="ns3:MediaServiceAuto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defdcd-4ca6-471e-88b1-7c692f3cb3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http://purl.org/dc/dcmitype/"/>
    <ds:schemaRef ds:uri="56defdcd-4ca6-471e-88b1-7c692f3cb3d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A969B81E-6073-46BE-8D34-6712DBB046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defdcd-4ca6-471e-88b1-7c692f3cb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{0BE01CB9-F4C0-4CD9-ABA2-EA907F3FF7AB}tf67061901_win32</Template>
  <TotalTime>104</TotalTime>
  <Words>609</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Amasis MT Pro Black</vt:lpstr>
      <vt:lpstr>Arial</vt:lpstr>
      <vt:lpstr>Calibri</vt:lpstr>
      <vt:lpstr>Daytona Condensed Light</vt:lpstr>
      <vt:lpstr>Posterama</vt:lpstr>
      <vt:lpstr>Times New Roman</vt:lpstr>
      <vt:lpstr>Office Theme</vt:lpstr>
      <vt:lpstr>Design of a mechanism for precise change of amplitude of variable pitch Vertical axis wind turbine</vt:lpstr>
      <vt:lpstr>motivation</vt:lpstr>
      <vt:lpstr>Introduction</vt:lpstr>
      <vt:lpstr>Wind Turbines</vt:lpstr>
      <vt:lpstr>Four-bar linkage</vt:lpstr>
      <vt:lpstr>PRINCIPAL OF SCREW GAGE</vt:lpstr>
      <vt:lpstr>VAWT</vt:lpstr>
      <vt:lpstr>Four-bar Linkage</vt:lpstr>
      <vt:lpstr>VAWT</vt:lpstr>
      <vt:lpstr>PITCH ANGLE CALCULATION</vt:lpstr>
      <vt:lpstr>SIMULATION RESULT</vt:lpstr>
      <vt:lpstr>MECHANISM</vt:lpstr>
      <vt:lpstr>Conclusions</vt:lpstr>
      <vt:lpstr>IMPACT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mechanism for precise change of amplitude of variable pitch Vertical axis wind turbine</dc:title>
  <dc:creator>Shrutikirti Singh</dc:creator>
  <cp:lastModifiedBy>Shrutikirti Singh</cp:lastModifiedBy>
  <cp:revision>2</cp:revision>
  <dcterms:created xsi:type="dcterms:W3CDTF">2023-11-16T03:00:19Z</dcterms:created>
  <dcterms:modified xsi:type="dcterms:W3CDTF">2023-11-16T04:44:58Z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0x010100B6B33441FD4B1E4A93CC17C06BA71B91</vt:lpwstr>
  </property>
</Properties>
</file>