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2" r:id="rId1"/>
  </p:sldMasterIdLst>
  <p:notesMasterIdLst>
    <p:notesMasterId r:id="rId7"/>
  </p:notesMasterIdLst>
  <p:sldIdLst>
    <p:sldId id="256" r:id="rId2"/>
    <p:sldId id="258" r:id="rId3"/>
    <p:sldId id="262" r:id="rId4"/>
    <p:sldId id="264" r:id="rId5"/>
    <p:sldId id="263" r:id="rId6"/>
  </p:sldIdLst>
  <p:sldSz cx="9144000" cy="5143500" type="screen16x9"/>
  <p:notesSz cx="6858000" cy="9144000"/>
  <p:embeddedFontLst>
    <p:embeddedFont>
      <p:font typeface="Albert Sans" pitchFamily="2" charset="77"/>
      <p:regular r:id="rId8"/>
      <p:bold r:id="rId9"/>
      <p:italic r:id="rId10"/>
      <p:boldItalic r:id="rId11"/>
    </p:embeddedFont>
    <p:embeddedFont>
      <p:font typeface="Anybody SemiBold" pitchFamily="2" charset="77"/>
      <p:regular r:id="rId12"/>
      <p:bold r:id="rId13"/>
      <p:italic r:id="rId14"/>
      <p:boldItalic r:id="rId15"/>
    </p:embeddedFont>
    <p:embeddedFont>
      <p:font typeface="Lucida Sans" panose="020B0602030504020204" pitchFamily="34" charset="77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17D9AFE-C323-4C80-B648-D919B3108543}">
  <a:tblStyle styleId="{817D9AFE-C323-4C80-B648-D919B310854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84"/>
  </p:normalViewPr>
  <p:slideViewPr>
    <p:cSldViewPr snapToGrid="0">
      <p:cViewPr varScale="1">
        <p:scale>
          <a:sx n="141" d="100"/>
          <a:sy n="141" d="100"/>
        </p:scale>
        <p:origin x="8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23" Type="http://schemas.openxmlformats.org/officeDocument/2006/relationships/tableStyles" Target="tableStyles.xml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dd0c7d16c6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dd0c7d16c6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dd0d3bba27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dd0d3bba27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dd0d3bba27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dd0d3bba27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28241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e013acee2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e013acee2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848150" y="689462"/>
            <a:ext cx="4892400" cy="271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5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089425" y="3837125"/>
            <a:ext cx="2334600" cy="73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/>
          <p:nvPr/>
        </p:nvSpPr>
        <p:spPr>
          <a:xfrm>
            <a:off x="8503500" y="-24000"/>
            <a:ext cx="640500" cy="5191500"/>
          </a:xfrm>
          <a:prstGeom prst="rect">
            <a:avLst/>
          </a:prstGeom>
          <a:gradFill>
            <a:gsLst>
              <a:gs pos="0">
                <a:schemeClr val="dk2"/>
              </a:gs>
              <a:gs pos="24000">
                <a:schemeClr val="lt2"/>
              </a:gs>
              <a:gs pos="49000">
                <a:schemeClr val="accent1"/>
              </a:gs>
              <a:gs pos="75000">
                <a:schemeClr val="accent5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title" idx="2"/>
          </p:nvPr>
        </p:nvSpPr>
        <p:spPr>
          <a:xfrm>
            <a:off x="1872275" y="1330862"/>
            <a:ext cx="3879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title" idx="3"/>
          </p:nvPr>
        </p:nvSpPr>
        <p:spPr>
          <a:xfrm>
            <a:off x="1872275" y="2229699"/>
            <a:ext cx="3879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subTitle" idx="1"/>
          </p:nvPr>
        </p:nvSpPr>
        <p:spPr>
          <a:xfrm>
            <a:off x="6054563" y="1241312"/>
            <a:ext cx="2245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3"/>
          <p:cNvSpPr txBox="1">
            <a:spLocks noGrp="1"/>
          </p:cNvSpPr>
          <p:nvPr>
            <p:ph type="subTitle" idx="4"/>
          </p:nvPr>
        </p:nvSpPr>
        <p:spPr>
          <a:xfrm>
            <a:off x="6054563" y="2140149"/>
            <a:ext cx="2245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title" idx="5"/>
          </p:nvPr>
        </p:nvSpPr>
        <p:spPr>
          <a:xfrm>
            <a:off x="1872275" y="3128536"/>
            <a:ext cx="3879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title" idx="6"/>
          </p:nvPr>
        </p:nvSpPr>
        <p:spPr>
          <a:xfrm>
            <a:off x="1872275" y="4027373"/>
            <a:ext cx="3879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ubTitle" idx="7"/>
          </p:nvPr>
        </p:nvSpPr>
        <p:spPr>
          <a:xfrm>
            <a:off x="6054588" y="3038986"/>
            <a:ext cx="2245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subTitle" idx="8"/>
          </p:nvPr>
        </p:nvSpPr>
        <p:spPr>
          <a:xfrm>
            <a:off x="6054567" y="3937823"/>
            <a:ext cx="2245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title" idx="9" hasCustomPrompt="1"/>
          </p:nvPr>
        </p:nvSpPr>
        <p:spPr>
          <a:xfrm>
            <a:off x="943975" y="1148312"/>
            <a:ext cx="775800" cy="7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6" name="Google Shape;56;p13"/>
          <p:cNvSpPr txBox="1">
            <a:spLocks noGrp="1"/>
          </p:cNvSpPr>
          <p:nvPr>
            <p:ph type="title" idx="13" hasCustomPrompt="1"/>
          </p:nvPr>
        </p:nvSpPr>
        <p:spPr>
          <a:xfrm>
            <a:off x="943975" y="2945986"/>
            <a:ext cx="775800" cy="7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7" name="Google Shape;57;p13"/>
          <p:cNvSpPr txBox="1">
            <a:spLocks noGrp="1"/>
          </p:cNvSpPr>
          <p:nvPr>
            <p:ph type="title" idx="14" hasCustomPrompt="1"/>
          </p:nvPr>
        </p:nvSpPr>
        <p:spPr>
          <a:xfrm>
            <a:off x="943975" y="2047149"/>
            <a:ext cx="775800" cy="7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8" name="Google Shape;58;p13"/>
          <p:cNvSpPr txBox="1">
            <a:spLocks noGrp="1"/>
          </p:cNvSpPr>
          <p:nvPr>
            <p:ph type="title" idx="15" hasCustomPrompt="1"/>
          </p:nvPr>
        </p:nvSpPr>
        <p:spPr>
          <a:xfrm>
            <a:off x="943975" y="3844823"/>
            <a:ext cx="775800" cy="7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pic>
        <p:nvPicPr>
          <p:cNvPr id="59" name="Google Shape;59;p13"/>
          <p:cNvPicPr preferRelativeResize="0"/>
          <p:nvPr/>
        </p:nvPicPr>
        <p:blipFill rotWithShape="1">
          <a:blip r:embed="rId2">
            <a:alphaModFix/>
          </a:blip>
          <a:srcRect l="68198" r="3"/>
          <a:stretch/>
        </p:blipFill>
        <p:spPr>
          <a:xfrm flipH="1">
            <a:off x="8503500" y="0"/>
            <a:ext cx="640499" cy="514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1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5"/>
          <p:cNvSpPr txBox="1">
            <a:spLocks noGrp="1"/>
          </p:cNvSpPr>
          <p:nvPr>
            <p:ph type="title"/>
          </p:nvPr>
        </p:nvSpPr>
        <p:spPr>
          <a:xfrm>
            <a:off x="720007" y="1695975"/>
            <a:ext cx="28785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5"/>
          <p:cNvSpPr txBox="1">
            <a:spLocks noGrp="1"/>
          </p:cNvSpPr>
          <p:nvPr>
            <p:ph type="title" idx="2"/>
          </p:nvPr>
        </p:nvSpPr>
        <p:spPr>
          <a:xfrm>
            <a:off x="4571588" y="1695975"/>
            <a:ext cx="28785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25"/>
          <p:cNvSpPr txBox="1">
            <a:spLocks noGrp="1"/>
          </p:cNvSpPr>
          <p:nvPr>
            <p:ph type="subTitle" idx="1"/>
          </p:nvPr>
        </p:nvSpPr>
        <p:spPr>
          <a:xfrm>
            <a:off x="720000" y="2089575"/>
            <a:ext cx="28785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25"/>
          <p:cNvSpPr txBox="1">
            <a:spLocks noGrp="1"/>
          </p:cNvSpPr>
          <p:nvPr>
            <p:ph type="subTitle" idx="3"/>
          </p:nvPr>
        </p:nvSpPr>
        <p:spPr>
          <a:xfrm>
            <a:off x="4571581" y="2089575"/>
            <a:ext cx="28785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25"/>
          <p:cNvSpPr txBox="1">
            <a:spLocks noGrp="1"/>
          </p:cNvSpPr>
          <p:nvPr>
            <p:ph type="title" idx="4"/>
          </p:nvPr>
        </p:nvSpPr>
        <p:spPr>
          <a:xfrm>
            <a:off x="720007" y="3220475"/>
            <a:ext cx="28785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25"/>
          <p:cNvSpPr txBox="1">
            <a:spLocks noGrp="1"/>
          </p:cNvSpPr>
          <p:nvPr>
            <p:ph type="title" idx="5"/>
          </p:nvPr>
        </p:nvSpPr>
        <p:spPr>
          <a:xfrm>
            <a:off x="4571588" y="3220475"/>
            <a:ext cx="28785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25"/>
          <p:cNvSpPr txBox="1">
            <a:spLocks noGrp="1"/>
          </p:cNvSpPr>
          <p:nvPr>
            <p:ph type="subTitle" idx="6"/>
          </p:nvPr>
        </p:nvSpPr>
        <p:spPr>
          <a:xfrm>
            <a:off x="720000" y="3614075"/>
            <a:ext cx="28785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25"/>
          <p:cNvSpPr txBox="1">
            <a:spLocks noGrp="1"/>
          </p:cNvSpPr>
          <p:nvPr>
            <p:ph type="subTitle" idx="7"/>
          </p:nvPr>
        </p:nvSpPr>
        <p:spPr>
          <a:xfrm>
            <a:off x="4571581" y="3614075"/>
            <a:ext cx="28785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5"/>
          <p:cNvSpPr txBox="1">
            <a:spLocks noGrp="1"/>
          </p:cNvSpPr>
          <p:nvPr>
            <p:ph type="title" idx="8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pic>
        <p:nvPicPr>
          <p:cNvPr id="134" name="Google Shape;134;p25"/>
          <p:cNvPicPr preferRelativeResize="0"/>
          <p:nvPr/>
        </p:nvPicPr>
        <p:blipFill rotWithShape="1">
          <a:blip r:embed="rId2">
            <a:alphaModFix/>
          </a:blip>
          <a:srcRect l="68198" r="3"/>
          <a:stretch/>
        </p:blipFill>
        <p:spPr>
          <a:xfrm flipH="1">
            <a:off x="8503500" y="0"/>
            <a:ext cx="640499" cy="514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2"/>
          <p:cNvSpPr/>
          <p:nvPr/>
        </p:nvSpPr>
        <p:spPr>
          <a:xfrm rot="5400000">
            <a:off x="4305500" y="308418"/>
            <a:ext cx="536400" cy="9147600"/>
          </a:xfrm>
          <a:prstGeom prst="rect">
            <a:avLst/>
          </a:prstGeom>
          <a:gradFill>
            <a:gsLst>
              <a:gs pos="0">
                <a:schemeClr val="dk2"/>
              </a:gs>
              <a:gs pos="24000">
                <a:schemeClr val="lt2"/>
              </a:gs>
              <a:gs pos="49000">
                <a:schemeClr val="accent1"/>
              </a:gs>
              <a:gs pos="75000">
                <a:schemeClr val="accent5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_1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5" name="Google Shape;185;p33"/>
          <p:cNvGrpSpPr/>
          <p:nvPr/>
        </p:nvGrpSpPr>
        <p:grpSpPr>
          <a:xfrm>
            <a:off x="-571475" y="4622841"/>
            <a:ext cx="10286950" cy="527576"/>
            <a:chOff x="-100" y="4622841"/>
            <a:chExt cx="10286950" cy="527576"/>
          </a:xfrm>
        </p:grpSpPr>
        <p:pic>
          <p:nvPicPr>
            <p:cNvPr id="186" name="Google Shape;186;p33"/>
            <p:cNvPicPr preferRelativeResize="0"/>
            <p:nvPr/>
          </p:nvPicPr>
          <p:blipFill rotWithShape="1">
            <a:blip r:embed="rId2">
              <a:alphaModFix/>
            </a:blip>
            <a:srcRect l="73809" r="-2"/>
            <a:stretch/>
          </p:blipFill>
          <p:spPr>
            <a:xfrm rot="5400000">
              <a:off x="2307850" y="2314891"/>
              <a:ext cx="527576" cy="51434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7" name="Google Shape;187;p33"/>
            <p:cNvPicPr preferRelativeResize="0"/>
            <p:nvPr/>
          </p:nvPicPr>
          <p:blipFill rotWithShape="1">
            <a:blip r:embed="rId2">
              <a:alphaModFix/>
            </a:blip>
            <a:srcRect l="73809" t="-510" r="-2" b="510"/>
            <a:stretch/>
          </p:blipFill>
          <p:spPr>
            <a:xfrm rot="5400000">
              <a:off x="7451325" y="2314891"/>
              <a:ext cx="527576" cy="51434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 SemiBold"/>
              <a:buNone/>
              <a:defRPr sz="3000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 SemiBold"/>
              <a:buNone/>
              <a:defRPr sz="3000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 SemiBold"/>
              <a:buNone/>
              <a:defRPr sz="3000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 SemiBold"/>
              <a:buNone/>
              <a:defRPr sz="3000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 SemiBold"/>
              <a:buNone/>
              <a:defRPr sz="3000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 SemiBold"/>
              <a:buNone/>
              <a:defRPr sz="3000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 SemiBold"/>
              <a:buNone/>
              <a:defRPr sz="3000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 SemiBold"/>
              <a:buNone/>
              <a:defRPr sz="3000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 SemiBold"/>
              <a:buNone/>
              <a:defRPr sz="3000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●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○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■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●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○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■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●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○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■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8" r:id="rId3"/>
    <p:sldLayoutId id="2147483659" r:id="rId4"/>
    <p:sldLayoutId id="2147483671" r:id="rId5"/>
    <p:sldLayoutId id="2147483678" r:id="rId6"/>
    <p:sldLayoutId id="2147483679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7"/>
          <p:cNvSpPr txBox="1">
            <a:spLocks noGrp="1"/>
          </p:cNvSpPr>
          <p:nvPr>
            <p:ph type="ctrTitle"/>
          </p:nvPr>
        </p:nvSpPr>
        <p:spPr>
          <a:xfrm>
            <a:off x="2848150" y="689462"/>
            <a:ext cx="4892400" cy="271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Mi Jornada de </a:t>
            </a:r>
            <a:r>
              <a:rPr lang="en" dirty="0" err="1"/>
              <a:t>Análisis</a:t>
            </a:r>
            <a:r>
              <a:rPr lang="en" dirty="0"/>
              <a:t> de </a:t>
            </a:r>
            <a:r>
              <a:rPr lang="en" dirty="0" err="1"/>
              <a:t>Datos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199" name="Google Shape;199;p37"/>
          <p:cNvSpPr txBox="1">
            <a:spLocks noGrp="1"/>
          </p:cNvSpPr>
          <p:nvPr>
            <p:ph type="subTitle" idx="1"/>
          </p:nvPr>
        </p:nvSpPr>
        <p:spPr>
          <a:xfrm>
            <a:off x="5640309" y="3837125"/>
            <a:ext cx="2783716" cy="73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Shruti Tewaney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Proyecto Final - </a:t>
            </a:r>
            <a:r>
              <a:rPr lang="en" dirty="0" err="1"/>
              <a:t>Estadística</a:t>
            </a:r>
            <a:endParaRPr lang="en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1SF131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 </a:t>
            </a:r>
            <a:r>
              <a:rPr lang="en" dirty="0" err="1"/>
              <a:t>Semestre</a:t>
            </a:r>
            <a:r>
              <a:rPr lang="en" dirty="0"/>
              <a:t> - 2023</a:t>
            </a:r>
          </a:p>
        </p:txBody>
      </p:sp>
      <p:cxnSp>
        <p:nvCxnSpPr>
          <p:cNvPr id="200" name="Google Shape;200;p37"/>
          <p:cNvCxnSpPr/>
          <p:nvPr/>
        </p:nvCxnSpPr>
        <p:spPr>
          <a:xfrm>
            <a:off x="2468800" y="3562475"/>
            <a:ext cx="5966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01" name="Google Shape;201;p37"/>
          <p:cNvGrpSpPr/>
          <p:nvPr/>
        </p:nvGrpSpPr>
        <p:grpSpPr>
          <a:xfrm>
            <a:off x="8222574" y="355031"/>
            <a:ext cx="402866" cy="369933"/>
            <a:chOff x="6985538" y="307000"/>
            <a:chExt cx="1545325" cy="1419000"/>
          </a:xfrm>
        </p:grpSpPr>
        <p:sp>
          <p:nvSpPr>
            <p:cNvPr id="202" name="Google Shape;202;p37"/>
            <p:cNvSpPr/>
            <p:nvPr/>
          </p:nvSpPr>
          <p:spPr>
            <a:xfrm>
              <a:off x="7441700" y="1016500"/>
              <a:ext cx="633000" cy="7095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37"/>
            <p:cNvSpPr/>
            <p:nvPr/>
          </p:nvSpPr>
          <p:spPr>
            <a:xfrm rot="10800000">
              <a:off x="7441750" y="307000"/>
              <a:ext cx="633000" cy="7095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37"/>
            <p:cNvSpPr/>
            <p:nvPr/>
          </p:nvSpPr>
          <p:spPr>
            <a:xfrm rot="3599744">
              <a:off x="7134528" y="839038"/>
              <a:ext cx="632919" cy="709386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37"/>
            <p:cNvSpPr/>
            <p:nvPr/>
          </p:nvSpPr>
          <p:spPr>
            <a:xfrm rot="-7200256">
              <a:off x="7748953" y="484576"/>
              <a:ext cx="632919" cy="709386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37"/>
            <p:cNvSpPr/>
            <p:nvPr/>
          </p:nvSpPr>
          <p:spPr>
            <a:xfrm rot="7200256">
              <a:off x="7134541" y="484438"/>
              <a:ext cx="632919" cy="709386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37"/>
            <p:cNvSpPr/>
            <p:nvPr/>
          </p:nvSpPr>
          <p:spPr>
            <a:xfrm rot="-3599744">
              <a:off x="7748916" y="839176"/>
              <a:ext cx="632919" cy="709386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08" name="Google Shape;20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664" y="0"/>
            <a:ext cx="2014201" cy="5143475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37"/>
          <p:cNvSpPr/>
          <p:nvPr/>
        </p:nvSpPr>
        <p:spPr>
          <a:xfrm>
            <a:off x="0" y="-24000"/>
            <a:ext cx="1810800" cy="5191500"/>
          </a:xfrm>
          <a:prstGeom prst="rect">
            <a:avLst/>
          </a:prstGeom>
          <a:gradFill>
            <a:gsLst>
              <a:gs pos="0">
                <a:schemeClr val="dk2"/>
              </a:gs>
              <a:gs pos="24000">
                <a:schemeClr val="lt2"/>
              </a:gs>
              <a:gs pos="49000">
                <a:schemeClr val="accent1"/>
              </a:gs>
              <a:gs pos="75000">
                <a:schemeClr val="accent5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dirty="0"/>
              <a:t>Desafíos</a:t>
            </a:r>
          </a:p>
        </p:txBody>
      </p:sp>
      <p:sp>
        <p:nvSpPr>
          <p:cNvPr id="230" name="Google Shape;230;p39"/>
          <p:cNvSpPr txBox="1">
            <a:spLocks noGrp="1"/>
          </p:cNvSpPr>
          <p:nvPr>
            <p:ph type="subTitle" idx="1"/>
          </p:nvPr>
        </p:nvSpPr>
        <p:spPr>
          <a:xfrm>
            <a:off x="936486" y="2792778"/>
            <a:ext cx="1657292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_tradnl" b="1" dirty="0"/>
              <a:t>Datos Incompletos</a:t>
            </a:r>
          </a:p>
        </p:txBody>
      </p:sp>
      <p:grpSp>
        <p:nvGrpSpPr>
          <p:cNvPr id="239" name="Google Shape;239;p39"/>
          <p:cNvGrpSpPr/>
          <p:nvPr/>
        </p:nvGrpSpPr>
        <p:grpSpPr>
          <a:xfrm>
            <a:off x="518561" y="4418531"/>
            <a:ext cx="402866" cy="369933"/>
            <a:chOff x="6985538" y="307000"/>
            <a:chExt cx="1545325" cy="1419000"/>
          </a:xfrm>
        </p:grpSpPr>
        <p:sp>
          <p:nvSpPr>
            <p:cNvPr id="240" name="Google Shape;240;p39"/>
            <p:cNvSpPr/>
            <p:nvPr/>
          </p:nvSpPr>
          <p:spPr>
            <a:xfrm>
              <a:off x="7441700" y="1016500"/>
              <a:ext cx="633000" cy="7095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39"/>
            <p:cNvSpPr/>
            <p:nvPr/>
          </p:nvSpPr>
          <p:spPr>
            <a:xfrm rot="10800000">
              <a:off x="7441750" y="307000"/>
              <a:ext cx="633000" cy="7095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39"/>
            <p:cNvSpPr/>
            <p:nvPr/>
          </p:nvSpPr>
          <p:spPr>
            <a:xfrm rot="3599744">
              <a:off x="7134528" y="839038"/>
              <a:ext cx="632919" cy="709386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39"/>
            <p:cNvSpPr/>
            <p:nvPr/>
          </p:nvSpPr>
          <p:spPr>
            <a:xfrm rot="-7200256">
              <a:off x="7748953" y="484576"/>
              <a:ext cx="632919" cy="709386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39"/>
            <p:cNvSpPr/>
            <p:nvPr/>
          </p:nvSpPr>
          <p:spPr>
            <a:xfrm rot="7200256">
              <a:off x="7134541" y="484438"/>
              <a:ext cx="632919" cy="709386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39"/>
            <p:cNvSpPr/>
            <p:nvPr/>
          </p:nvSpPr>
          <p:spPr>
            <a:xfrm rot="-3599744">
              <a:off x="7748916" y="839176"/>
              <a:ext cx="632919" cy="709386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050" name="Picture 2" descr="14,900+ Data Cleaning Illustrations, Royalty-Free Vector Graphics &amp; Clip  Art - iStock | Isometric data cleaning, Data cleaning icon">
            <a:extLst>
              <a:ext uri="{FF2B5EF4-FFF2-40B4-BE49-F238E27FC236}">
                <a16:creationId xmlns:a16="http://schemas.microsoft.com/office/drawing/2014/main" id="{993006DC-2EEF-A361-CC52-DC190052BB1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85" t="12532" r="10781" b="10906"/>
          <a:stretch/>
        </p:blipFill>
        <p:spPr bwMode="auto">
          <a:xfrm>
            <a:off x="936487" y="1328808"/>
            <a:ext cx="1657292" cy="1630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Google Shape;230;p39">
            <a:extLst>
              <a:ext uri="{FF2B5EF4-FFF2-40B4-BE49-F238E27FC236}">
                <a16:creationId xmlns:a16="http://schemas.microsoft.com/office/drawing/2014/main" id="{4AFEF1F9-B80C-20B1-817F-AE1993DCC6F8}"/>
              </a:ext>
            </a:extLst>
          </p:cNvPr>
          <p:cNvSpPr txBox="1">
            <a:spLocks/>
          </p:cNvSpPr>
          <p:nvPr/>
        </p:nvSpPr>
        <p:spPr>
          <a:xfrm>
            <a:off x="3397520" y="2792778"/>
            <a:ext cx="1657292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None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None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None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None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None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None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None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None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marL="0" indent="0" algn="ctr">
              <a:buSzPts val="1100"/>
              <a:buFont typeface="Arial"/>
              <a:buNone/>
            </a:pPr>
            <a:r>
              <a:rPr lang="es-ES_tradnl" b="1" dirty="0"/>
              <a:t>Tiempo Limitado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387602AC-FB28-92E2-3CAF-41CD8FEAAB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 l="9200" r="9200"/>
          <a:stretch/>
        </p:blipFill>
        <p:spPr bwMode="auto">
          <a:xfrm>
            <a:off x="3397521" y="1328808"/>
            <a:ext cx="1657292" cy="1630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Google Shape;230;p39">
            <a:extLst>
              <a:ext uri="{FF2B5EF4-FFF2-40B4-BE49-F238E27FC236}">
                <a16:creationId xmlns:a16="http://schemas.microsoft.com/office/drawing/2014/main" id="{1CCA2949-65C4-B200-4031-561CD100182B}"/>
              </a:ext>
            </a:extLst>
          </p:cNvPr>
          <p:cNvSpPr txBox="1">
            <a:spLocks/>
          </p:cNvSpPr>
          <p:nvPr/>
        </p:nvSpPr>
        <p:spPr>
          <a:xfrm>
            <a:off x="5810360" y="2792778"/>
            <a:ext cx="1776444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None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None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None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None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None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None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None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None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marL="0" indent="0" algn="ctr">
              <a:buSzPts val="1100"/>
              <a:buFont typeface="Arial"/>
              <a:buNone/>
            </a:pPr>
            <a:r>
              <a:rPr lang="es-ES_tradnl" b="1" dirty="0"/>
              <a:t>Nuevas Herramientas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FD6A3858-03D4-AA83-4A31-5F5C3F2119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 t="7605" b="7605"/>
          <a:stretch/>
        </p:blipFill>
        <p:spPr bwMode="auto">
          <a:xfrm>
            <a:off x="5917547" y="1434242"/>
            <a:ext cx="1550106" cy="1524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dirty="0"/>
              <a:t>Hallazgos sorprendentes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F4AC59C-0A31-AF39-AB5D-C58735B805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1528" y="1113576"/>
            <a:ext cx="4653716" cy="373403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dirty="0"/>
              <a:t>Hallazgos sorprendentes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61EA102-9FF2-A6D1-B5E8-670CFB431C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785" y="1412808"/>
            <a:ext cx="7772400" cy="331282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Google Shape;297;p43">
            <a:extLst>
              <a:ext uri="{FF2B5EF4-FFF2-40B4-BE49-F238E27FC236}">
                <a16:creationId xmlns:a16="http://schemas.microsoft.com/office/drawing/2014/main" id="{E49071D9-EA54-6D8D-DE2A-7B5AA24E3587}"/>
              </a:ext>
            </a:extLst>
          </p:cNvPr>
          <p:cNvSpPr txBox="1">
            <a:spLocks/>
          </p:cNvSpPr>
          <p:nvPr/>
        </p:nvSpPr>
        <p:spPr>
          <a:xfrm>
            <a:off x="2962116" y="972925"/>
            <a:ext cx="2658451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 SemiBold"/>
              <a:buNone/>
              <a:defRPr sz="3000" b="0" i="0" u="none" strike="noStrike" cap="none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 SemiBold"/>
              <a:buNone/>
              <a:defRPr sz="3000" b="0" i="0" u="none" strike="noStrike" cap="none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 SemiBold"/>
              <a:buNone/>
              <a:defRPr sz="3000" b="0" i="0" u="none" strike="noStrike" cap="none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 SemiBold"/>
              <a:buNone/>
              <a:defRPr sz="3000" b="0" i="0" u="none" strike="noStrike" cap="none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 SemiBold"/>
              <a:buNone/>
              <a:defRPr sz="3000" b="0" i="0" u="none" strike="noStrike" cap="none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 SemiBold"/>
              <a:buNone/>
              <a:defRPr sz="3000" b="0" i="0" u="none" strike="noStrike" cap="none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 SemiBold"/>
              <a:buNone/>
              <a:defRPr sz="3000" b="0" i="0" u="none" strike="noStrike" cap="none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 SemiBold"/>
              <a:buNone/>
              <a:defRPr sz="3000" b="0" i="0" u="none" strike="noStrike" cap="none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 SemiBold"/>
              <a:buNone/>
              <a:defRPr sz="3000" b="0" i="0" u="none" strike="noStrike" cap="none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9pPr>
          </a:lstStyle>
          <a:p>
            <a:pPr algn="ctr"/>
            <a:r>
              <a:rPr lang="es-ES_tradnl" sz="1600" dirty="0">
                <a:solidFill>
                  <a:schemeClr val="accent1"/>
                </a:solidFill>
                <a:latin typeface="Lucida Sans" panose="020B0602030504020204" pitchFamily="34" charset="77"/>
              </a:rPr>
              <a:t>Diabetes vs </a:t>
            </a:r>
            <a:r>
              <a:rPr lang="es-ES_tradnl" sz="1600" dirty="0" err="1">
                <a:solidFill>
                  <a:schemeClr val="accent1"/>
                </a:solidFill>
                <a:latin typeface="Lucida Sans" panose="020B0602030504020204" pitchFamily="34" charset="77"/>
              </a:rPr>
              <a:t>Pregnancies</a:t>
            </a:r>
            <a:endParaRPr lang="es-ES_tradnl" sz="1600" dirty="0">
              <a:solidFill>
                <a:schemeClr val="accent1"/>
              </a:solidFill>
              <a:latin typeface="Lucida Sans" panose="020B0602030504020204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868722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4"/>
          <p:cNvSpPr txBox="1">
            <a:spLocks noGrp="1"/>
          </p:cNvSpPr>
          <p:nvPr>
            <p:ph type="title" idx="8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Conclusión</a:t>
            </a:r>
            <a:endParaRPr dirty="0"/>
          </a:p>
        </p:txBody>
      </p:sp>
      <p:sp>
        <p:nvSpPr>
          <p:cNvPr id="316" name="Google Shape;316;p44"/>
          <p:cNvSpPr txBox="1">
            <a:spLocks noGrp="1"/>
          </p:cNvSpPr>
          <p:nvPr>
            <p:ph type="subTitle" idx="1"/>
          </p:nvPr>
        </p:nvSpPr>
        <p:spPr>
          <a:xfrm>
            <a:off x="720000" y="1457277"/>
            <a:ext cx="4114550" cy="14503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/>
              <a:t>He </a:t>
            </a:r>
            <a:r>
              <a:rPr lang="en-US" sz="1400" dirty="0" err="1"/>
              <a:t>podido</a:t>
            </a:r>
            <a:r>
              <a:rPr lang="en-US" sz="1400" dirty="0"/>
              <a:t> </a:t>
            </a:r>
            <a:r>
              <a:rPr lang="en-US" sz="1400" dirty="0" err="1"/>
              <a:t>explorar</a:t>
            </a:r>
            <a:r>
              <a:rPr lang="en-US" sz="1400" dirty="0"/>
              <a:t> y </a:t>
            </a:r>
            <a:r>
              <a:rPr lang="en-US" sz="1400" dirty="0" err="1"/>
              <a:t>comprender</a:t>
            </a:r>
            <a:r>
              <a:rPr lang="en-US" sz="1400" dirty="0"/>
              <a:t> </a:t>
            </a:r>
            <a:r>
              <a:rPr lang="en-US" sz="1400" dirty="0" err="1"/>
              <a:t>mejor</a:t>
            </a:r>
            <a:r>
              <a:rPr lang="en-US" sz="1400" dirty="0"/>
              <a:t> </a:t>
            </a:r>
            <a:r>
              <a:rPr lang="en-US" sz="1400" dirty="0" err="1"/>
              <a:t>los</a:t>
            </a:r>
            <a:r>
              <a:rPr lang="en-US" sz="1400" dirty="0"/>
              <a:t> </a:t>
            </a:r>
            <a:r>
              <a:rPr lang="en-US" sz="1400" dirty="0" err="1"/>
              <a:t>patrones</a:t>
            </a:r>
            <a:r>
              <a:rPr lang="en-US" sz="1400" dirty="0"/>
              <a:t> y </a:t>
            </a:r>
            <a:r>
              <a:rPr lang="en-US" sz="1400" dirty="0" err="1"/>
              <a:t>relaciones</a:t>
            </a:r>
            <a:r>
              <a:rPr lang="en-US" sz="1400" dirty="0"/>
              <a:t> </a:t>
            </a:r>
            <a:r>
              <a:rPr lang="en-US" sz="1400" dirty="0" err="1"/>
              <a:t>presentes</a:t>
            </a:r>
            <a:r>
              <a:rPr lang="en-US" sz="1400" dirty="0"/>
              <a:t> </a:t>
            </a:r>
            <a:r>
              <a:rPr lang="en-US" sz="1400" dirty="0" err="1"/>
              <a:t>en</a:t>
            </a:r>
            <a:r>
              <a:rPr lang="en-US" sz="1400" dirty="0"/>
              <a:t> </a:t>
            </a:r>
            <a:r>
              <a:rPr lang="en-US" sz="1400" dirty="0" err="1"/>
              <a:t>los</a:t>
            </a:r>
            <a:r>
              <a:rPr lang="en-US" sz="1400" dirty="0"/>
              <a:t> datasets </a:t>
            </a:r>
            <a:r>
              <a:rPr lang="en-US" sz="1400" dirty="0" err="1"/>
              <a:t>estudiados</a:t>
            </a:r>
            <a:r>
              <a:rPr lang="en-US" sz="1400" dirty="0"/>
              <a:t>, y </a:t>
            </a:r>
            <a:r>
              <a:rPr lang="en-US" sz="1400" dirty="0" err="1"/>
              <a:t>descubrimiento</a:t>
            </a:r>
            <a:r>
              <a:rPr lang="en-US" sz="1400" dirty="0"/>
              <a:t> de </a:t>
            </a:r>
            <a:r>
              <a:rPr lang="en-US" sz="1400" dirty="0" err="1"/>
              <a:t>correlaciones</a:t>
            </a:r>
            <a:r>
              <a:rPr lang="en-US" sz="1400" dirty="0"/>
              <a:t> </a:t>
            </a:r>
            <a:r>
              <a:rPr lang="en-US" sz="1400" dirty="0" err="1"/>
              <a:t>significantes</a:t>
            </a:r>
            <a:endParaRPr sz="1400" dirty="0"/>
          </a:p>
        </p:txBody>
      </p:sp>
      <p:pic>
        <p:nvPicPr>
          <p:cNvPr id="3074" name="Picture 2" descr="170+ Conclusion Clipart Pictures Illustrations, Royalty-Free ...">
            <a:extLst>
              <a:ext uri="{FF2B5EF4-FFF2-40B4-BE49-F238E27FC236}">
                <a16:creationId xmlns:a16="http://schemas.microsoft.com/office/drawing/2014/main" id="{DB5C4DF3-A020-21A9-B7CE-3819DE5F66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8868" y="2182442"/>
            <a:ext cx="3331676" cy="2667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ata Analysis Consulting by Slidesgo">
  <a:themeElements>
    <a:clrScheme name="Simple Light">
      <a:dk1>
        <a:srgbClr val="000000"/>
      </a:dk1>
      <a:lt1>
        <a:srgbClr val="FFFFFF"/>
      </a:lt1>
      <a:dk2>
        <a:srgbClr val="207368"/>
      </a:dk2>
      <a:lt2>
        <a:srgbClr val="9EC0BE"/>
      </a:lt2>
      <a:accent1>
        <a:srgbClr val="B185B4"/>
      </a:accent1>
      <a:accent2>
        <a:srgbClr val="A6C1D8"/>
      </a:accent2>
      <a:accent3>
        <a:srgbClr val="224141"/>
      </a:accent3>
      <a:accent4>
        <a:srgbClr val="E3E8E8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</TotalTime>
  <Words>53</Words>
  <Application>Microsoft Macintosh PowerPoint</Application>
  <PresentationFormat>On-screen Show (16:9)</PresentationFormat>
  <Paragraphs>14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Anybody SemiBold</vt:lpstr>
      <vt:lpstr>Albert Sans</vt:lpstr>
      <vt:lpstr>Lucida Sans</vt:lpstr>
      <vt:lpstr>Arial</vt:lpstr>
      <vt:lpstr>Data Analysis Consulting by Slidesgo</vt:lpstr>
      <vt:lpstr>Mi Jornada de Análisis de Datos</vt:lpstr>
      <vt:lpstr>Desafíos</vt:lpstr>
      <vt:lpstr>Hallazgos sorprendentes</vt:lpstr>
      <vt:lpstr>Hallazgos sorprendentes</vt:lpstr>
      <vt:lpstr>Conclusión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 Jornada de Estadística</dc:title>
  <cp:lastModifiedBy>Shruti Tewaney</cp:lastModifiedBy>
  <cp:revision>7</cp:revision>
  <dcterms:modified xsi:type="dcterms:W3CDTF">2023-07-26T07:09:47Z</dcterms:modified>
</cp:coreProperties>
</file>