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media/image3.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8.jpg" ContentType="image/jpg"/>
  <Override PartName="/ppt/media/image20.jpg" ContentType="image/jpg"/>
  <Override PartName="/ppt/media/image2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303"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300"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pic>
        <p:nvPicPr>
          <p:cNvPr id="25" name="Google Shape;25;p57"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57"/>
          <p:cNvGrpSpPr/>
          <p:nvPr/>
        </p:nvGrpSpPr>
        <p:grpSpPr>
          <a:xfrm>
            <a:off x="6146800" y="0"/>
            <a:ext cx="2997200" cy="876300"/>
            <a:chOff x="6096000" y="3924300"/>
            <a:chExt cx="2997200" cy="876300"/>
          </a:xfrm>
        </p:grpSpPr>
        <p:sp>
          <p:nvSpPr>
            <p:cNvPr id="27" name="Google Shape;27;p5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57"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5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57"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5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r>
              <a:rPr lang="en-US"/>
              <a:t>Click to edit Master title style</a:t>
            </a:r>
            <a:endParaRPr/>
          </a:p>
        </p:txBody>
      </p:sp>
      <p:sp>
        <p:nvSpPr>
          <p:cNvPr id="32" name="Google Shape;32;p5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33" name="Google Shape;33;p57"/>
          <p:cNvSpPr txBox="1">
            <a:spLocks noGrp="1"/>
          </p:cNvSpPr>
          <p:nvPr>
            <p:ph type="dt" idx="10"/>
          </p:nvPr>
        </p:nvSpPr>
        <p:spPr>
          <a:xfrm>
            <a:off x="152400" y="6629400"/>
            <a:ext cx="2286000" cy="17895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1D8BD707-D9CF-40AE-B4C6-C98DA3205C09}" type="datetimeFigureOut">
              <a:rPr lang="en-US" smtClean="0"/>
              <a:t>8/13/2025</a:t>
            </a:fld>
            <a:endParaRPr lang="en-US"/>
          </a:p>
        </p:txBody>
      </p:sp>
      <p:sp>
        <p:nvSpPr>
          <p:cNvPr id="34" name="Google Shape;34;p57"/>
          <p:cNvSpPr txBox="1">
            <a:spLocks noGrp="1"/>
          </p:cNvSpPr>
          <p:nvPr>
            <p:ph type="ftr" idx="11"/>
          </p:nvPr>
        </p:nvSpPr>
        <p:spPr>
          <a:xfrm>
            <a:off x="3124200" y="6629400"/>
            <a:ext cx="2895600" cy="1968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35" name="Google Shape;35;p57"/>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9pPr>
          </a:lstStyle>
          <a:p>
            <a:pPr marL="12700">
              <a:lnSpc>
                <a:spcPct val="100000"/>
              </a:lnSpc>
              <a:spcBef>
                <a:spcPts val="15"/>
              </a:spcBef>
            </a:pPr>
            <a:fld id="{81D60167-4931-47E6-BA6A-407CBD079E47}" type="slidenum">
              <a:rPr lang="en-US" spc="-25" smtClean="0"/>
              <a:t>‹#›</a:t>
            </a:fld>
            <a:endParaRPr lang="en-US" spc="-25" dirty="0"/>
          </a:p>
        </p:txBody>
      </p:sp>
    </p:spTree>
    <p:extLst>
      <p:ext uri="{BB962C8B-B14F-4D97-AF65-F5344CB8AC3E}">
        <p14:creationId xmlns:p14="http://schemas.microsoft.com/office/powerpoint/2010/main" val="131220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54607B"/>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8/13/2025</a:t>
            </a:fld>
            <a:endParaRPr lang="en-US"/>
          </a:p>
        </p:txBody>
      </p:sp>
      <p:sp>
        <p:nvSpPr>
          <p:cNvPr id="5" name="Holder 5"/>
          <p:cNvSpPr>
            <a:spLocks noGrp="1"/>
          </p:cNvSpPr>
          <p:nvPr>
            <p:ph type="sldNum" sz="quarter" idx="7"/>
          </p:nvPr>
        </p:nvSpPr>
        <p:spPr/>
        <p:txBody>
          <a:bodyPr lIns="0" tIns="0" rIns="0" bIns="0"/>
          <a:lstStyle>
            <a:lvl1pPr>
              <a:defRPr sz="1200" b="0" i="0">
                <a:solidFill>
                  <a:srgbClr val="9B9B9E"/>
                </a:solidFill>
                <a:latin typeface="Trebuchet MS"/>
                <a:cs typeface="Trebuchet MS"/>
              </a:defRPr>
            </a:lvl1pPr>
          </a:lstStyle>
          <a:p>
            <a:pPr marL="12700">
              <a:lnSpc>
                <a:spcPct val="100000"/>
              </a:lnSpc>
              <a:spcBef>
                <a:spcPts val="15"/>
              </a:spcBef>
            </a:pPr>
            <a:fld id="{81D60167-4931-47E6-BA6A-407CBD079E47}" type="slidenum">
              <a:rPr lang="en-US" spc="-25" smtClean="0"/>
              <a:t>‹#›</a:t>
            </a:fld>
            <a:endParaRPr lang="en-US" spc="-25" dirty="0"/>
          </a:p>
        </p:txBody>
      </p:sp>
    </p:spTree>
    <p:extLst>
      <p:ext uri="{BB962C8B-B14F-4D97-AF65-F5344CB8AC3E}">
        <p14:creationId xmlns:p14="http://schemas.microsoft.com/office/powerpoint/2010/main" val="2992232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8/13/2025</a:t>
            </a:fld>
            <a:endParaRPr lang="en-US"/>
          </a:p>
        </p:txBody>
      </p:sp>
      <p:sp>
        <p:nvSpPr>
          <p:cNvPr id="4" name="Holder 4"/>
          <p:cNvSpPr>
            <a:spLocks noGrp="1"/>
          </p:cNvSpPr>
          <p:nvPr>
            <p:ph type="sldNum" sz="quarter" idx="7"/>
          </p:nvPr>
        </p:nvSpPr>
        <p:spPr/>
        <p:txBody>
          <a:bodyPr lIns="0" tIns="0" rIns="0" bIns="0"/>
          <a:lstStyle>
            <a:lvl1pPr>
              <a:defRPr sz="1200" b="0" i="0">
                <a:solidFill>
                  <a:srgbClr val="9B9B9E"/>
                </a:solidFill>
                <a:latin typeface="Trebuchet MS"/>
                <a:cs typeface="Trebuchet MS"/>
              </a:defRPr>
            </a:lvl1pPr>
          </a:lstStyle>
          <a:p>
            <a:pPr marL="12700">
              <a:lnSpc>
                <a:spcPct val="100000"/>
              </a:lnSpc>
              <a:spcBef>
                <a:spcPts val="15"/>
              </a:spcBef>
            </a:pPr>
            <a:fld id="{81D60167-4931-47E6-BA6A-407CBD079E47}" type="slidenum">
              <a:rPr lang="en-US" spc="-25" smtClean="0"/>
              <a:t>‹#›</a:t>
            </a:fld>
            <a:endParaRPr lang="en-US" spc="-25" dirty="0"/>
          </a:p>
        </p:txBody>
      </p:sp>
    </p:spTree>
    <p:extLst>
      <p:ext uri="{BB962C8B-B14F-4D97-AF65-F5344CB8AC3E}">
        <p14:creationId xmlns:p14="http://schemas.microsoft.com/office/powerpoint/2010/main" val="12849188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56"/>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56"/>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56"/>
          <p:cNvSpPr/>
          <p:nvPr/>
        </p:nvSpPr>
        <p:spPr>
          <a:xfrm rot="10800000" flipH="1">
            <a:off x="0" y="6583684"/>
            <a:ext cx="9144000" cy="2743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 name="Google Shape;14;p56"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pic>
        <p:nvPicPr>
          <p:cNvPr id="15" name="Google Shape;15;p56" descr="LOGO.gif"/>
          <p:cNvPicPr preferRelativeResize="0"/>
          <p:nvPr/>
        </p:nvPicPr>
        <p:blipFill rotWithShape="1">
          <a:blip r:embed="rId5">
            <a:alphaModFix/>
          </a:blip>
          <a:srcRect b="10713"/>
          <a:stretch/>
        </p:blipFill>
        <p:spPr>
          <a:xfrm>
            <a:off x="6553200" y="228600"/>
            <a:ext cx="2057400" cy="635000"/>
          </a:xfrm>
          <a:prstGeom prst="rect">
            <a:avLst/>
          </a:prstGeom>
          <a:noFill/>
          <a:ln>
            <a:noFill/>
          </a:ln>
        </p:spPr>
      </p:pic>
      <p:grpSp>
        <p:nvGrpSpPr>
          <p:cNvPr id="16" name="Google Shape;16;p56"/>
          <p:cNvGrpSpPr/>
          <p:nvPr/>
        </p:nvGrpSpPr>
        <p:grpSpPr>
          <a:xfrm>
            <a:off x="6146800" y="0"/>
            <a:ext cx="2997200" cy="876300"/>
            <a:chOff x="6096000" y="3924300"/>
            <a:chExt cx="2997200" cy="876300"/>
          </a:xfrm>
        </p:grpSpPr>
        <p:sp>
          <p:nvSpPr>
            <p:cNvPr id="17" name="Google Shape;17;p56"/>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 name="Google Shape;18;p56" descr="LOGO.gif"/>
            <p:cNvPicPr preferRelativeResize="0"/>
            <p:nvPr/>
          </p:nvPicPr>
          <p:blipFill rotWithShape="1">
            <a:blip r:embed="rId5">
              <a:alphaModFix/>
            </a:blip>
            <a:srcRect b="10713"/>
            <a:stretch/>
          </p:blipFill>
          <p:spPr>
            <a:xfrm>
              <a:off x="6502400" y="4152900"/>
              <a:ext cx="2057400" cy="635000"/>
            </a:xfrm>
            <a:prstGeom prst="rect">
              <a:avLst/>
            </a:prstGeom>
            <a:noFill/>
            <a:ln>
              <a:noFill/>
            </a:ln>
          </p:spPr>
        </p:pic>
        <p:sp>
          <p:nvSpPr>
            <p:cNvPr id="19" name="Google Shape;19;p56"/>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0" name="Google Shape;20;p56" descr="logo.jpg"/>
          <p:cNvPicPr preferRelativeResize="0"/>
          <p:nvPr/>
        </p:nvPicPr>
        <p:blipFill rotWithShape="1">
          <a:blip r:embed="rId6">
            <a:alphaModFix/>
          </a:blip>
          <a:srcRect/>
          <a:stretch/>
        </p:blipFill>
        <p:spPr>
          <a:xfrm>
            <a:off x="6553200" y="228600"/>
            <a:ext cx="1920875" cy="609600"/>
          </a:xfrm>
          <a:prstGeom prst="rect">
            <a:avLst/>
          </a:prstGeom>
          <a:noFill/>
          <a:ln>
            <a:noFill/>
          </a:ln>
        </p:spPr>
      </p:pic>
      <p:sp>
        <p:nvSpPr>
          <p:cNvPr id="21" name="Google Shape;21;p56"/>
          <p:cNvSpPr txBox="1">
            <a:spLocks noGrp="1"/>
          </p:cNvSpPr>
          <p:nvPr>
            <p:ph type="dt" idx="10"/>
          </p:nvPr>
        </p:nvSpPr>
        <p:spPr>
          <a:xfrm>
            <a:off x="76200" y="6594307"/>
            <a:ext cx="2362200" cy="26369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fld id="{1D8BD707-D9CF-40AE-B4C6-C98DA3205C09}" type="datetimeFigureOut">
              <a:rPr lang="en-US" smtClean="0"/>
              <a:t>8/13/2025</a:t>
            </a:fld>
            <a:endParaRPr lang="en-US"/>
          </a:p>
        </p:txBody>
      </p:sp>
      <p:sp>
        <p:nvSpPr>
          <p:cNvPr id="22" name="Google Shape;22;p56"/>
          <p:cNvSpPr txBox="1">
            <a:spLocks noGrp="1"/>
          </p:cNvSpPr>
          <p:nvPr>
            <p:ph type="ftr" idx="11"/>
          </p:nvPr>
        </p:nvSpPr>
        <p:spPr>
          <a:xfrm>
            <a:off x="3086100" y="6596246"/>
            <a:ext cx="2895600" cy="26175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lang="en-US"/>
          </a:p>
        </p:txBody>
      </p:sp>
      <p:sp>
        <p:nvSpPr>
          <p:cNvPr id="23" name="Google Shape;23;p56"/>
          <p:cNvSpPr txBox="1">
            <a:spLocks noGrp="1"/>
          </p:cNvSpPr>
          <p:nvPr>
            <p:ph type="sldNum" idx="12"/>
          </p:nvPr>
        </p:nvSpPr>
        <p:spPr>
          <a:xfrm>
            <a:off x="6553200" y="6583684"/>
            <a:ext cx="2133600" cy="27431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Times New Roman"/>
                <a:ea typeface="Times New Roman"/>
                <a:cs typeface="Times New Roman"/>
                <a:sym typeface="Times New Roman"/>
              </a:defRPr>
            </a:lvl9pPr>
          </a:lstStyle>
          <a:p>
            <a:pPr marL="12700">
              <a:lnSpc>
                <a:spcPct val="100000"/>
              </a:lnSpc>
              <a:spcBef>
                <a:spcPts val="15"/>
              </a:spcBef>
            </a:pPr>
            <a:fld id="{81D60167-4931-47E6-BA6A-407CBD079E47}" type="slidenum">
              <a:rPr lang="en-US" spc="-25" smtClean="0"/>
              <a:t>‹#›</a:t>
            </a:fld>
            <a:endParaRPr lang="en-US" spc="-25" dirty="0"/>
          </a:p>
        </p:txBody>
      </p:sp>
    </p:spTree>
    <p:extLst>
      <p:ext uri="{BB962C8B-B14F-4D97-AF65-F5344CB8AC3E}">
        <p14:creationId xmlns:p14="http://schemas.microsoft.com/office/powerpoint/2010/main" val="2158755015"/>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524000" y="1417023"/>
            <a:ext cx="6781800" cy="702756"/>
          </a:xfrm>
          <a:prstGeom prst="rect">
            <a:avLst/>
          </a:prstGeom>
        </p:spPr>
        <p:txBody>
          <a:bodyPr vert="horz" wrap="square" lIns="0" tIns="12700" rIns="0" bIns="0" rtlCol="0">
            <a:spAutoFit/>
          </a:bodyPr>
          <a:lstStyle/>
          <a:p>
            <a:pPr marL="12700" marR="5080">
              <a:lnSpc>
                <a:spcPct val="100000"/>
              </a:lnSpc>
              <a:spcBef>
                <a:spcPts val="100"/>
              </a:spcBef>
            </a:pPr>
            <a:r>
              <a:rPr lang="en-US" sz="4400" spc="-295" dirty="0" smtClean="0">
                <a:latin typeface="Times New Roman" panose="02020603050405020304" pitchFamily="18" charset="0"/>
                <a:cs typeface="Times New Roman" panose="02020603050405020304" pitchFamily="18" charset="0"/>
              </a:rPr>
              <a:t>BOOK  RESALE  PLATFORM</a:t>
            </a:r>
            <a:endParaRPr lang="en-US" sz="4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a:t>
            </a:fld>
            <a:endParaRPr spc="-25" dirty="0"/>
          </a:p>
        </p:txBody>
      </p:sp>
      <p:pic>
        <p:nvPicPr>
          <p:cNvPr id="9" name="object 9"/>
          <p:cNvPicPr/>
          <p:nvPr/>
        </p:nvPicPr>
        <p:blipFill>
          <a:blip r:embed="rId2" cstate="print"/>
          <a:stretch>
            <a:fillRect/>
          </a:stretch>
        </p:blipFill>
        <p:spPr>
          <a:xfrm>
            <a:off x="3276600" y="2667000"/>
            <a:ext cx="2133600" cy="21427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86166"/>
            <a:ext cx="6477000" cy="1010533"/>
          </a:xfrm>
          <a:prstGeom prst="rect">
            <a:avLst/>
          </a:prstGeom>
        </p:spPr>
        <p:txBody>
          <a:bodyPr vert="horz" wrap="square" lIns="0" tIns="12700" rIns="0" bIns="0" rtlCol="0">
            <a:spAutoFit/>
          </a:bodyPr>
          <a:lstStyle/>
          <a:p>
            <a:pPr marL="12700" marR="5080" algn="l">
              <a:spcBef>
                <a:spcPts val="100"/>
              </a:spcBef>
            </a:pPr>
            <a:r>
              <a:rPr b="1" dirty="0">
                <a:latin typeface="Times New Roman" panose="02020603050405020304" pitchFamily="18" charset="0"/>
                <a:cs typeface="Times New Roman" panose="02020603050405020304" pitchFamily="18" charset="0"/>
              </a:rPr>
              <a:t>Level-2 DFD of Marks information management</a:t>
            </a:r>
          </a:p>
        </p:txBody>
      </p:sp>
      <p:sp>
        <p:nvSpPr>
          <p:cNvPr id="2" name="Text Placeholder 1">
            <a:extLst>
              <a:ext uri="{FF2B5EF4-FFF2-40B4-BE49-F238E27FC236}">
                <a16:creationId xmlns:a16="http://schemas.microsoft.com/office/drawing/2014/main" xmlns="" id="{8AA8EC13-8371-BE34-ADAE-F12FEAB8A201}"/>
              </a:ext>
            </a:extLst>
          </p:cNvPr>
          <p:cNvSpPr>
            <a:spLocks noGrp="1"/>
          </p:cNvSpPr>
          <p:nvPr>
            <p:ph type="body" idx="1"/>
          </p:nvPr>
        </p:nvSpPr>
        <p:spPr/>
        <p:txBody>
          <a:bodyPr/>
          <a:lstStyle/>
          <a:p>
            <a:endParaRPr lang="en-US"/>
          </a:p>
        </p:txBody>
      </p:sp>
      <p:sp>
        <p:nvSpPr>
          <p:cNvPr id="9" name="object 9"/>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10</a:t>
            </a:fld>
            <a:endParaRPr spc="-25" dirty="0"/>
          </a:p>
        </p:txBody>
      </p:sp>
      <p:pic>
        <p:nvPicPr>
          <p:cNvPr id="8" name="object 8"/>
          <p:cNvPicPr/>
          <p:nvPr/>
        </p:nvPicPr>
        <p:blipFill>
          <a:blip r:embed="rId2" cstate="print"/>
          <a:stretch>
            <a:fillRect/>
          </a:stretch>
        </p:blipFill>
        <p:spPr>
          <a:xfrm>
            <a:off x="685800" y="1548383"/>
            <a:ext cx="7696200" cy="5052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marR="5080" algn="l">
              <a:spcBef>
                <a:spcPts val="100"/>
              </a:spcBef>
            </a:pPr>
            <a:r>
              <a:rPr b="1" dirty="0">
                <a:latin typeface="Times New Roman" panose="02020603050405020304" pitchFamily="18" charset="0"/>
                <a:cs typeface="Times New Roman" panose="02020603050405020304" pitchFamily="18" charset="0"/>
              </a:rPr>
              <a:t>USE CASE DIAGRAM</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11</a:t>
            </a:fld>
            <a:endParaRPr spc="-25" dirty="0"/>
          </a:p>
        </p:txBody>
      </p:sp>
      <p:pic>
        <p:nvPicPr>
          <p:cNvPr id="4" name="object 4"/>
          <p:cNvPicPr/>
          <p:nvPr/>
        </p:nvPicPr>
        <p:blipFill>
          <a:blip r:embed="rId2" cstate="print"/>
          <a:stretch>
            <a:fillRect/>
          </a:stretch>
        </p:blipFill>
        <p:spPr>
          <a:xfrm>
            <a:off x="2438400" y="2514600"/>
            <a:ext cx="4757928" cy="11369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 y="896772"/>
            <a:ext cx="9144000" cy="5961228"/>
            <a:chOff x="38100" y="-698486"/>
            <a:chExt cx="9144000" cy="7556486"/>
          </a:xfrm>
        </p:grpSpPr>
        <p:sp>
          <p:nvSpPr>
            <p:cNvPr id="3" name="object 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922782" y="1415033"/>
              <a:ext cx="210312" cy="210312"/>
            </a:xfrm>
            <a:prstGeom prst="rect">
              <a:avLst/>
            </a:prstGeom>
          </p:spPr>
        </p:pic>
        <p:pic>
          <p:nvPicPr>
            <p:cNvPr id="5" name="object 5"/>
            <p:cNvPicPr/>
            <p:nvPr/>
          </p:nvPicPr>
          <p:blipFill>
            <a:blip r:embed="rId3" cstate="print"/>
            <a:stretch>
              <a:fillRect/>
            </a:stretch>
          </p:blipFill>
          <p:spPr>
            <a:xfrm>
              <a:off x="921892" y="1339596"/>
              <a:ext cx="304927" cy="286639"/>
            </a:xfrm>
            <a:prstGeom prst="rect">
              <a:avLst/>
            </a:prstGeom>
          </p:spPr>
        </p:pic>
        <p:pic>
          <p:nvPicPr>
            <p:cNvPr id="6" name="object 6"/>
            <p:cNvPicPr/>
            <p:nvPr/>
          </p:nvPicPr>
          <p:blipFill>
            <a:blip r:embed="rId4" cstate="print"/>
            <a:stretch>
              <a:fillRect/>
            </a:stretch>
          </p:blipFill>
          <p:spPr>
            <a:xfrm>
              <a:off x="38100" y="-698486"/>
              <a:ext cx="9144000" cy="6857997"/>
            </a:xfrm>
            <a:prstGeom prst="rect">
              <a:avLst/>
            </a:prstGeom>
          </p:spPr>
        </p:pic>
      </p:grpSp>
      <p:sp>
        <p:nvSpPr>
          <p:cNvPr id="7" name="object 7"/>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12</a:t>
            </a:fld>
            <a:endParaRPr spc="-25" dirty="0"/>
          </a:p>
        </p:txBody>
      </p:sp>
      <p:sp>
        <p:nvSpPr>
          <p:cNvPr id="10" name="object 3">
            <a:extLst>
              <a:ext uri="{FF2B5EF4-FFF2-40B4-BE49-F238E27FC236}">
                <a16:creationId xmlns:a16="http://schemas.microsoft.com/office/drawing/2014/main" xmlns="" id="{88B6A1F5-5E5A-BA73-D5F6-98860F3BA80D}"/>
              </a:ext>
            </a:extLst>
          </p:cNvPr>
          <p:cNvSpPr txBox="1">
            <a:spLocks noGrp="1"/>
          </p:cNvSpPr>
          <p:nvPr>
            <p:ph type="title"/>
          </p:nvPr>
        </p:nvSpPr>
        <p:spPr>
          <a:xfrm>
            <a:off x="0" y="0"/>
            <a:ext cx="6477000" cy="838200"/>
          </a:xfrm>
          <a:prstGeom prst="rect">
            <a:avLst/>
          </a:prstGeom>
        </p:spPr>
        <p:txBody>
          <a:bodyPr vert="horz" wrap="square" lIns="0" tIns="12065" rIns="0" bIns="0" rtlCol="0">
            <a:spAutoFit/>
          </a:bodyPr>
          <a:lstStyle/>
          <a:p>
            <a:pPr marL="12700" marR="5080" algn="l">
              <a:spcBef>
                <a:spcPts val="100"/>
              </a:spcBef>
            </a:pPr>
            <a:r>
              <a:rPr b="1" dirty="0">
                <a:latin typeface="Times New Roman" panose="02020603050405020304" pitchFamily="18" charset="0"/>
                <a:cs typeface="Times New Roman" panose="02020603050405020304" pitchFamily="18" charset="0"/>
              </a:rPr>
              <a:t>USE CASE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38200"/>
            <a:ext cx="9144000" cy="6019800"/>
          </a:xfrm>
          <a:prstGeom prst="rect">
            <a:avLst/>
          </a:prstGeom>
        </p:spPr>
      </p:pic>
      <p:sp>
        <p:nvSpPr>
          <p:cNvPr id="3" name="object 3"/>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13</a:t>
            </a:fld>
            <a:endParaRPr spc="-25" dirty="0"/>
          </a:p>
        </p:txBody>
      </p:sp>
      <p:sp>
        <p:nvSpPr>
          <p:cNvPr id="6" name="object 3">
            <a:extLst>
              <a:ext uri="{FF2B5EF4-FFF2-40B4-BE49-F238E27FC236}">
                <a16:creationId xmlns:a16="http://schemas.microsoft.com/office/drawing/2014/main" xmlns="" id="{F3167BB4-2344-9067-EC26-3CEC29EC3054}"/>
              </a:ext>
            </a:extLst>
          </p:cNvPr>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marR="5080" algn="l">
              <a:spcBef>
                <a:spcPts val="100"/>
              </a:spcBef>
            </a:pPr>
            <a:r>
              <a:rPr b="1" dirty="0">
                <a:latin typeface="Times New Roman" panose="02020603050405020304" pitchFamily="18" charset="0"/>
                <a:cs typeface="Times New Roman" panose="02020603050405020304" pitchFamily="18" charset="0"/>
              </a:rPr>
              <a:t>USE CASE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60436"/>
            <a:ext cx="9144000" cy="5897563"/>
          </a:xfrm>
          <a:prstGeom prst="rect">
            <a:avLst/>
          </a:prstGeom>
        </p:spPr>
      </p:pic>
      <p:sp>
        <p:nvSpPr>
          <p:cNvPr id="5" name="Text Placeholder 4">
            <a:extLst>
              <a:ext uri="{FF2B5EF4-FFF2-40B4-BE49-F238E27FC236}">
                <a16:creationId xmlns:a16="http://schemas.microsoft.com/office/drawing/2014/main" xmlns="" id="{463695A8-53B2-5012-782B-573CF74FB7C6}"/>
              </a:ext>
            </a:extLst>
          </p:cNvPr>
          <p:cNvSpPr>
            <a:spLocks noGrp="1"/>
          </p:cNvSpPr>
          <p:nvPr>
            <p:ph type="body" idx="1"/>
          </p:nvPr>
        </p:nvSpPr>
        <p:spPr/>
        <p:txBody>
          <a:bodyPr/>
          <a:lstStyle/>
          <a:p>
            <a:endParaRPr lang="en-US"/>
          </a:p>
        </p:txBody>
      </p:sp>
      <p:sp>
        <p:nvSpPr>
          <p:cNvPr id="3" name="object 3"/>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14</a:t>
            </a:fld>
            <a:endParaRPr spc="-25" dirty="0"/>
          </a:p>
        </p:txBody>
      </p:sp>
      <p:sp>
        <p:nvSpPr>
          <p:cNvPr id="6" name="object 3">
            <a:extLst>
              <a:ext uri="{FF2B5EF4-FFF2-40B4-BE49-F238E27FC236}">
                <a16:creationId xmlns:a16="http://schemas.microsoft.com/office/drawing/2014/main" xmlns="" id="{ACA48D60-E0FE-C561-8946-E76ECE521E2E}"/>
              </a:ext>
            </a:extLst>
          </p:cNvPr>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marR="5080" algn="l">
              <a:spcBef>
                <a:spcPts val="100"/>
              </a:spcBef>
            </a:pPr>
            <a:r>
              <a:rPr b="1" dirty="0">
                <a:latin typeface="Times New Roman" panose="02020603050405020304" pitchFamily="18" charset="0"/>
                <a:cs typeface="Times New Roman" panose="02020603050405020304" pitchFamily="18" charset="0"/>
              </a:rPr>
              <a:t>USE CASE DIAGRAM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1831122"/>
            <a:ext cx="6477000" cy="83820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USER</a:t>
            </a:r>
            <a:r>
              <a:rPr spc="-25" dirty="0">
                <a:latin typeface="Times New Roman" panose="02020603050405020304" pitchFamily="18" charset="0"/>
                <a:cs typeface="Times New Roman" panose="02020603050405020304" pitchFamily="18" charset="0"/>
              </a:rPr>
              <a:t> </a:t>
            </a:r>
            <a:r>
              <a:rPr spc="155" dirty="0">
                <a:latin typeface="Times New Roman" panose="02020603050405020304" pitchFamily="18" charset="0"/>
                <a:cs typeface="Times New Roman" panose="02020603050405020304" pitchFamily="18" charset="0"/>
              </a:rPr>
              <a:t>CASE</a:t>
            </a:r>
            <a:r>
              <a:rPr spc="-35" dirty="0">
                <a:latin typeface="Times New Roman" panose="02020603050405020304" pitchFamily="18" charset="0"/>
                <a:cs typeface="Times New Roman" panose="02020603050405020304" pitchFamily="18" charset="0"/>
              </a:rPr>
              <a:t> </a:t>
            </a:r>
            <a:r>
              <a:rPr spc="200" dirty="0">
                <a:latin typeface="Times New Roman" panose="02020603050405020304" pitchFamily="18" charset="0"/>
                <a:cs typeface="Times New Roman" panose="02020603050405020304" pitchFamily="18" charset="0"/>
              </a:rPr>
              <a:t>DIAGRAM</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15</a:t>
            </a:fld>
            <a:endParaRPr spc="-25" dirty="0"/>
          </a:p>
        </p:txBody>
      </p:sp>
      <p:pic>
        <p:nvPicPr>
          <p:cNvPr id="4" name="object 4"/>
          <p:cNvPicPr/>
          <p:nvPr/>
        </p:nvPicPr>
        <p:blipFill>
          <a:blip r:embed="rId2" cstate="print"/>
          <a:stretch>
            <a:fillRect/>
          </a:stretch>
        </p:blipFill>
        <p:spPr>
          <a:xfrm>
            <a:off x="5791200" y="4267200"/>
            <a:ext cx="1943100" cy="1943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38200"/>
            <a:ext cx="9144000" cy="6019800"/>
          </a:xfrm>
          <a:prstGeom prst="rect">
            <a:avLst/>
          </a:prstGeom>
        </p:spPr>
      </p:pic>
      <p:sp>
        <p:nvSpPr>
          <p:cNvPr id="3" name="object 3"/>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16</a:t>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spcBef>
                <a:spcPts val="95"/>
              </a:spcBef>
            </a:pPr>
            <a:r>
              <a:rPr b="1" dirty="0"/>
              <a:t>ER DIAGRAM</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17</a:t>
            </a:fld>
            <a:endParaRPr spc="-25" dirty="0"/>
          </a:p>
        </p:txBody>
      </p:sp>
      <p:pic>
        <p:nvPicPr>
          <p:cNvPr id="4" name="object 4"/>
          <p:cNvPicPr/>
          <p:nvPr/>
        </p:nvPicPr>
        <p:blipFill>
          <a:blip r:embed="rId2" cstate="print"/>
          <a:stretch>
            <a:fillRect/>
          </a:stretch>
        </p:blipFill>
        <p:spPr>
          <a:xfrm>
            <a:off x="1066800" y="2057400"/>
            <a:ext cx="6934200" cy="3352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71598"/>
            <a:ext cx="9144000" cy="5486401"/>
          </a:xfrm>
          <a:prstGeom prst="rect">
            <a:avLst/>
          </a:prstGeom>
        </p:spPr>
      </p:pic>
      <p:grpSp>
        <p:nvGrpSpPr>
          <p:cNvPr id="4" name="object 4"/>
          <p:cNvGrpSpPr/>
          <p:nvPr/>
        </p:nvGrpSpPr>
        <p:grpSpPr>
          <a:xfrm>
            <a:off x="1717" y="1371600"/>
            <a:ext cx="9142730" cy="5486400"/>
            <a:chOff x="1717" y="0"/>
            <a:chExt cx="9142730" cy="6858000"/>
          </a:xfrm>
        </p:grpSpPr>
        <p:sp>
          <p:nvSpPr>
            <p:cNvPr id="5" name="object 5"/>
            <p:cNvSpPr/>
            <p:nvPr/>
          </p:nvSpPr>
          <p:spPr>
            <a:xfrm>
              <a:off x="3304" y="3810"/>
              <a:ext cx="819785" cy="819150"/>
            </a:xfrm>
            <a:custGeom>
              <a:avLst/>
              <a:gdLst/>
              <a:ahLst/>
              <a:cxnLst/>
              <a:rect l="l" t="t" r="r" b="b"/>
              <a:pathLst>
                <a:path w="819785" h="819150">
                  <a:moveTo>
                    <a:pt x="819655" y="0"/>
                  </a:moveTo>
                  <a:lnTo>
                    <a:pt x="505" y="0"/>
                  </a:lnTo>
                  <a:lnTo>
                    <a:pt x="0" y="819150"/>
                  </a:lnTo>
                  <a:lnTo>
                    <a:pt x="48635" y="817759"/>
                  </a:lnTo>
                  <a:lnTo>
                    <a:pt x="96034" y="813638"/>
                  </a:lnTo>
                  <a:lnTo>
                    <a:pt x="142623" y="806864"/>
                  </a:lnTo>
                  <a:lnTo>
                    <a:pt x="188327" y="797514"/>
                  </a:lnTo>
                  <a:lnTo>
                    <a:pt x="233067" y="785664"/>
                  </a:lnTo>
                  <a:lnTo>
                    <a:pt x="276768" y="771391"/>
                  </a:lnTo>
                  <a:lnTo>
                    <a:pt x="319353" y="754772"/>
                  </a:lnTo>
                  <a:lnTo>
                    <a:pt x="360744" y="735885"/>
                  </a:lnTo>
                  <a:lnTo>
                    <a:pt x="400865" y="714805"/>
                  </a:lnTo>
                  <a:lnTo>
                    <a:pt x="439639" y="691610"/>
                  </a:lnTo>
                  <a:lnTo>
                    <a:pt x="476990" y="666377"/>
                  </a:lnTo>
                  <a:lnTo>
                    <a:pt x="512839" y="639182"/>
                  </a:lnTo>
                  <a:lnTo>
                    <a:pt x="547112" y="610102"/>
                  </a:lnTo>
                  <a:lnTo>
                    <a:pt x="579729" y="579215"/>
                  </a:lnTo>
                  <a:lnTo>
                    <a:pt x="610616" y="546596"/>
                  </a:lnTo>
                  <a:lnTo>
                    <a:pt x="639695" y="512323"/>
                  </a:lnTo>
                  <a:lnTo>
                    <a:pt x="666889" y="476473"/>
                  </a:lnTo>
                  <a:lnTo>
                    <a:pt x="692122" y="439123"/>
                  </a:lnTo>
                  <a:lnTo>
                    <a:pt x="715316" y="400349"/>
                  </a:lnTo>
                  <a:lnTo>
                    <a:pt x="736395" y="360228"/>
                  </a:lnTo>
                  <a:lnTo>
                    <a:pt x="755281" y="318837"/>
                  </a:lnTo>
                  <a:lnTo>
                    <a:pt x="771899" y="276253"/>
                  </a:lnTo>
                  <a:lnTo>
                    <a:pt x="786171" y="232553"/>
                  </a:lnTo>
                  <a:lnTo>
                    <a:pt x="798020" y="187814"/>
                  </a:lnTo>
                  <a:lnTo>
                    <a:pt x="807370" y="142112"/>
                  </a:lnTo>
                  <a:lnTo>
                    <a:pt x="814144" y="95524"/>
                  </a:lnTo>
                  <a:lnTo>
                    <a:pt x="818264" y="48128"/>
                  </a:lnTo>
                  <a:lnTo>
                    <a:pt x="819655" y="0"/>
                  </a:lnTo>
                  <a:close/>
                </a:path>
              </a:pathLst>
            </a:custGeom>
            <a:solidFill>
              <a:srgbClr val="F8F8F8">
                <a:alpha val="32940"/>
              </a:srgbClr>
            </a:solidFill>
          </p:spPr>
          <p:txBody>
            <a:bodyPr wrap="square" lIns="0" tIns="0" rIns="0" bIns="0" rtlCol="0"/>
            <a:lstStyle/>
            <a:p>
              <a:endParaRPr/>
            </a:p>
          </p:txBody>
        </p:sp>
        <p:sp>
          <p:nvSpPr>
            <p:cNvPr id="6" name="object 6"/>
            <p:cNvSpPr/>
            <p:nvPr/>
          </p:nvSpPr>
          <p:spPr>
            <a:xfrm>
              <a:off x="3304" y="3810"/>
              <a:ext cx="819785" cy="819150"/>
            </a:xfrm>
            <a:custGeom>
              <a:avLst/>
              <a:gdLst/>
              <a:ahLst/>
              <a:cxnLst/>
              <a:rect l="l" t="t" r="r" b="b"/>
              <a:pathLst>
                <a:path w="819785" h="819150">
                  <a:moveTo>
                    <a:pt x="819655" y="0"/>
                  </a:moveTo>
                  <a:lnTo>
                    <a:pt x="818264" y="48128"/>
                  </a:lnTo>
                  <a:lnTo>
                    <a:pt x="814144" y="95524"/>
                  </a:lnTo>
                  <a:lnTo>
                    <a:pt x="807370" y="142112"/>
                  </a:lnTo>
                  <a:lnTo>
                    <a:pt x="798020" y="187814"/>
                  </a:lnTo>
                  <a:lnTo>
                    <a:pt x="786171" y="232553"/>
                  </a:lnTo>
                  <a:lnTo>
                    <a:pt x="771899" y="276253"/>
                  </a:lnTo>
                  <a:lnTo>
                    <a:pt x="755281" y="318837"/>
                  </a:lnTo>
                  <a:lnTo>
                    <a:pt x="736395" y="360228"/>
                  </a:lnTo>
                  <a:lnTo>
                    <a:pt x="715316" y="400349"/>
                  </a:lnTo>
                  <a:lnTo>
                    <a:pt x="692122" y="439123"/>
                  </a:lnTo>
                  <a:lnTo>
                    <a:pt x="666889" y="476473"/>
                  </a:lnTo>
                  <a:lnTo>
                    <a:pt x="639695" y="512323"/>
                  </a:lnTo>
                  <a:lnTo>
                    <a:pt x="610616" y="546596"/>
                  </a:lnTo>
                  <a:lnTo>
                    <a:pt x="579729" y="579215"/>
                  </a:lnTo>
                  <a:lnTo>
                    <a:pt x="547112" y="610102"/>
                  </a:lnTo>
                  <a:lnTo>
                    <a:pt x="512839" y="639182"/>
                  </a:lnTo>
                  <a:lnTo>
                    <a:pt x="476990" y="666377"/>
                  </a:lnTo>
                  <a:lnTo>
                    <a:pt x="439639" y="691610"/>
                  </a:lnTo>
                  <a:lnTo>
                    <a:pt x="400865" y="714805"/>
                  </a:lnTo>
                  <a:lnTo>
                    <a:pt x="360744" y="735885"/>
                  </a:lnTo>
                  <a:lnTo>
                    <a:pt x="319353" y="754772"/>
                  </a:lnTo>
                  <a:lnTo>
                    <a:pt x="276768" y="771391"/>
                  </a:lnTo>
                  <a:lnTo>
                    <a:pt x="233067" y="785664"/>
                  </a:lnTo>
                  <a:lnTo>
                    <a:pt x="188327" y="797514"/>
                  </a:lnTo>
                  <a:lnTo>
                    <a:pt x="142623" y="806864"/>
                  </a:lnTo>
                  <a:lnTo>
                    <a:pt x="96034" y="813638"/>
                  </a:lnTo>
                  <a:lnTo>
                    <a:pt x="48635" y="817759"/>
                  </a:lnTo>
                  <a:lnTo>
                    <a:pt x="505" y="819150"/>
                  </a:lnTo>
                  <a:lnTo>
                    <a:pt x="336" y="819150"/>
                  </a:lnTo>
                  <a:lnTo>
                    <a:pt x="168" y="819150"/>
                  </a:lnTo>
                  <a:lnTo>
                    <a:pt x="0" y="819150"/>
                  </a:lnTo>
                  <a:lnTo>
                    <a:pt x="505" y="0"/>
                  </a:lnTo>
                  <a:lnTo>
                    <a:pt x="819655" y="0"/>
                  </a:lnTo>
                  <a:close/>
                </a:path>
              </a:pathLst>
            </a:custGeom>
            <a:ln w="3175">
              <a:solidFill>
                <a:srgbClr val="B4B4B7"/>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28016" y="6095"/>
              <a:ext cx="1782318" cy="1782317"/>
            </a:xfrm>
            <a:prstGeom prst="rect">
              <a:avLst/>
            </a:prstGeom>
          </p:spPr>
        </p:pic>
        <p:sp>
          <p:nvSpPr>
            <p:cNvPr id="8" name="object 8"/>
            <p:cNvSpPr/>
            <p:nvPr/>
          </p:nvSpPr>
          <p:spPr>
            <a:xfrm>
              <a:off x="169164" y="21335"/>
              <a:ext cx="1702435" cy="1702435"/>
            </a:xfrm>
            <a:custGeom>
              <a:avLst/>
              <a:gdLst/>
              <a:ahLst/>
              <a:cxnLst/>
              <a:rect l="l" t="t" r="r" b="b"/>
              <a:pathLst>
                <a:path w="1702435" h="1702435">
                  <a:moveTo>
                    <a:pt x="0" y="851154"/>
                  </a:moveTo>
                  <a:lnTo>
                    <a:pt x="1347" y="802859"/>
                  </a:lnTo>
                  <a:lnTo>
                    <a:pt x="5341" y="755271"/>
                  </a:lnTo>
                  <a:lnTo>
                    <a:pt x="11910" y="708461"/>
                  </a:lnTo>
                  <a:lnTo>
                    <a:pt x="20983" y="662500"/>
                  </a:lnTo>
                  <a:lnTo>
                    <a:pt x="32487" y="617462"/>
                  </a:lnTo>
                  <a:lnTo>
                    <a:pt x="46350" y="573417"/>
                  </a:lnTo>
                  <a:lnTo>
                    <a:pt x="62501" y="530438"/>
                  </a:lnTo>
                  <a:lnTo>
                    <a:pt x="80868" y="488596"/>
                  </a:lnTo>
                  <a:lnTo>
                    <a:pt x="101378" y="447964"/>
                  </a:lnTo>
                  <a:lnTo>
                    <a:pt x="123961" y="408613"/>
                  </a:lnTo>
                  <a:lnTo>
                    <a:pt x="148543" y="370615"/>
                  </a:lnTo>
                  <a:lnTo>
                    <a:pt x="175055" y="334042"/>
                  </a:lnTo>
                  <a:lnTo>
                    <a:pt x="203422" y="298966"/>
                  </a:lnTo>
                  <a:lnTo>
                    <a:pt x="233574" y="265459"/>
                  </a:lnTo>
                  <a:lnTo>
                    <a:pt x="265439" y="233593"/>
                  </a:lnTo>
                  <a:lnTo>
                    <a:pt x="298945" y="203439"/>
                  </a:lnTo>
                  <a:lnTo>
                    <a:pt x="334020" y="175070"/>
                  </a:lnTo>
                  <a:lnTo>
                    <a:pt x="370593" y="148557"/>
                  </a:lnTo>
                  <a:lnTo>
                    <a:pt x="408590" y="123973"/>
                  </a:lnTo>
                  <a:lnTo>
                    <a:pt x="447941" y="101388"/>
                  </a:lnTo>
                  <a:lnTo>
                    <a:pt x="488574" y="80876"/>
                  </a:lnTo>
                  <a:lnTo>
                    <a:pt x="530417" y="62508"/>
                  </a:lnTo>
                  <a:lnTo>
                    <a:pt x="573397" y="46355"/>
                  </a:lnTo>
                  <a:lnTo>
                    <a:pt x="617444" y="32490"/>
                  </a:lnTo>
                  <a:lnTo>
                    <a:pt x="662485" y="20985"/>
                  </a:lnTo>
                  <a:lnTo>
                    <a:pt x="708448" y="11912"/>
                  </a:lnTo>
                  <a:lnTo>
                    <a:pt x="755262" y="5342"/>
                  </a:lnTo>
                  <a:lnTo>
                    <a:pt x="802854" y="1347"/>
                  </a:lnTo>
                  <a:lnTo>
                    <a:pt x="851154" y="0"/>
                  </a:lnTo>
                  <a:lnTo>
                    <a:pt x="899448" y="1347"/>
                  </a:lnTo>
                  <a:lnTo>
                    <a:pt x="947036" y="5342"/>
                  </a:lnTo>
                  <a:lnTo>
                    <a:pt x="993846" y="11912"/>
                  </a:lnTo>
                  <a:lnTo>
                    <a:pt x="1039807" y="20985"/>
                  </a:lnTo>
                  <a:lnTo>
                    <a:pt x="1084845" y="32490"/>
                  </a:lnTo>
                  <a:lnTo>
                    <a:pt x="1128890" y="46355"/>
                  </a:lnTo>
                  <a:lnTo>
                    <a:pt x="1171869" y="62508"/>
                  </a:lnTo>
                  <a:lnTo>
                    <a:pt x="1213711" y="80876"/>
                  </a:lnTo>
                  <a:lnTo>
                    <a:pt x="1254343" y="101388"/>
                  </a:lnTo>
                  <a:lnTo>
                    <a:pt x="1293694" y="123973"/>
                  </a:lnTo>
                  <a:lnTo>
                    <a:pt x="1331692" y="148557"/>
                  </a:lnTo>
                  <a:lnTo>
                    <a:pt x="1368265" y="175070"/>
                  </a:lnTo>
                  <a:lnTo>
                    <a:pt x="1403341" y="203439"/>
                  </a:lnTo>
                  <a:lnTo>
                    <a:pt x="1436848" y="233593"/>
                  </a:lnTo>
                  <a:lnTo>
                    <a:pt x="1468714" y="265459"/>
                  </a:lnTo>
                  <a:lnTo>
                    <a:pt x="1498868" y="298966"/>
                  </a:lnTo>
                  <a:lnTo>
                    <a:pt x="1527237" y="334042"/>
                  </a:lnTo>
                  <a:lnTo>
                    <a:pt x="1553750" y="370615"/>
                  </a:lnTo>
                  <a:lnTo>
                    <a:pt x="1578334" y="408613"/>
                  </a:lnTo>
                  <a:lnTo>
                    <a:pt x="1600919" y="447964"/>
                  </a:lnTo>
                  <a:lnTo>
                    <a:pt x="1621431" y="488596"/>
                  </a:lnTo>
                  <a:lnTo>
                    <a:pt x="1639799" y="530438"/>
                  </a:lnTo>
                  <a:lnTo>
                    <a:pt x="1655952" y="573417"/>
                  </a:lnTo>
                  <a:lnTo>
                    <a:pt x="1669817" y="617462"/>
                  </a:lnTo>
                  <a:lnTo>
                    <a:pt x="1681322" y="662500"/>
                  </a:lnTo>
                  <a:lnTo>
                    <a:pt x="1690395" y="708461"/>
                  </a:lnTo>
                  <a:lnTo>
                    <a:pt x="1696965" y="755271"/>
                  </a:lnTo>
                  <a:lnTo>
                    <a:pt x="1700960" y="802859"/>
                  </a:lnTo>
                  <a:lnTo>
                    <a:pt x="1702308" y="851154"/>
                  </a:lnTo>
                  <a:lnTo>
                    <a:pt x="1700960" y="899448"/>
                  </a:lnTo>
                  <a:lnTo>
                    <a:pt x="1696965" y="947036"/>
                  </a:lnTo>
                  <a:lnTo>
                    <a:pt x="1690395" y="993846"/>
                  </a:lnTo>
                  <a:lnTo>
                    <a:pt x="1681322" y="1039807"/>
                  </a:lnTo>
                  <a:lnTo>
                    <a:pt x="1669817" y="1084845"/>
                  </a:lnTo>
                  <a:lnTo>
                    <a:pt x="1655952" y="1128890"/>
                  </a:lnTo>
                  <a:lnTo>
                    <a:pt x="1639799" y="1171869"/>
                  </a:lnTo>
                  <a:lnTo>
                    <a:pt x="1621431" y="1213711"/>
                  </a:lnTo>
                  <a:lnTo>
                    <a:pt x="1600919" y="1254343"/>
                  </a:lnTo>
                  <a:lnTo>
                    <a:pt x="1578334" y="1293694"/>
                  </a:lnTo>
                  <a:lnTo>
                    <a:pt x="1553750" y="1331692"/>
                  </a:lnTo>
                  <a:lnTo>
                    <a:pt x="1527237" y="1368265"/>
                  </a:lnTo>
                  <a:lnTo>
                    <a:pt x="1498868" y="1403341"/>
                  </a:lnTo>
                  <a:lnTo>
                    <a:pt x="1468714" y="1436848"/>
                  </a:lnTo>
                  <a:lnTo>
                    <a:pt x="1436848" y="1468714"/>
                  </a:lnTo>
                  <a:lnTo>
                    <a:pt x="1403341" y="1498868"/>
                  </a:lnTo>
                  <a:lnTo>
                    <a:pt x="1368265" y="1527237"/>
                  </a:lnTo>
                  <a:lnTo>
                    <a:pt x="1331692" y="1553750"/>
                  </a:lnTo>
                  <a:lnTo>
                    <a:pt x="1293694" y="1578334"/>
                  </a:lnTo>
                  <a:lnTo>
                    <a:pt x="1254343" y="1600919"/>
                  </a:lnTo>
                  <a:lnTo>
                    <a:pt x="1213711" y="1621431"/>
                  </a:lnTo>
                  <a:lnTo>
                    <a:pt x="1171869" y="1639799"/>
                  </a:lnTo>
                  <a:lnTo>
                    <a:pt x="1128890" y="1655952"/>
                  </a:lnTo>
                  <a:lnTo>
                    <a:pt x="1084845" y="1669817"/>
                  </a:lnTo>
                  <a:lnTo>
                    <a:pt x="1039807" y="1681322"/>
                  </a:lnTo>
                  <a:lnTo>
                    <a:pt x="993846" y="1690395"/>
                  </a:lnTo>
                  <a:lnTo>
                    <a:pt x="947036" y="1696965"/>
                  </a:lnTo>
                  <a:lnTo>
                    <a:pt x="899448" y="1700960"/>
                  </a:lnTo>
                  <a:lnTo>
                    <a:pt x="851154" y="1702308"/>
                  </a:lnTo>
                  <a:lnTo>
                    <a:pt x="802854" y="1700960"/>
                  </a:lnTo>
                  <a:lnTo>
                    <a:pt x="755262" y="1696965"/>
                  </a:lnTo>
                  <a:lnTo>
                    <a:pt x="708448" y="1690395"/>
                  </a:lnTo>
                  <a:lnTo>
                    <a:pt x="662485" y="1681322"/>
                  </a:lnTo>
                  <a:lnTo>
                    <a:pt x="617444" y="1669817"/>
                  </a:lnTo>
                  <a:lnTo>
                    <a:pt x="573397" y="1655952"/>
                  </a:lnTo>
                  <a:lnTo>
                    <a:pt x="530417" y="1639799"/>
                  </a:lnTo>
                  <a:lnTo>
                    <a:pt x="488574" y="1621431"/>
                  </a:lnTo>
                  <a:lnTo>
                    <a:pt x="447941" y="1600919"/>
                  </a:lnTo>
                  <a:lnTo>
                    <a:pt x="408590" y="1578334"/>
                  </a:lnTo>
                  <a:lnTo>
                    <a:pt x="370593" y="1553750"/>
                  </a:lnTo>
                  <a:lnTo>
                    <a:pt x="334020" y="1527237"/>
                  </a:lnTo>
                  <a:lnTo>
                    <a:pt x="298945" y="1498868"/>
                  </a:lnTo>
                  <a:lnTo>
                    <a:pt x="265439" y="1468714"/>
                  </a:lnTo>
                  <a:lnTo>
                    <a:pt x="233574" y="1436848"/>
                  </a:lnTo>
                  <a:lnTo>
                    <a:pt x="203422" y="1403341"/>
                  </a:lnTo>
                  <a:lnTo>
                    <a:pt x="175055" y="1368265"/>
                  </a:lnTo>
                  <a:lnTo>
                    <a:pt x="148543" y="1331692"/>
                  </a:lnTo>
                  <a:lnTo>
                    <a:pt x="123961" y="1293694"/>
                  </a:lnTo>
                  <a:lnTo>
                    <a:pt x="101378" y="1254343"/>
                  </a:lnTo>
                  <a:lnTo>
                    <a:pt x="80868" y="1213711"/>
                  </a:lnTo>
                  <a:lnTo>
                    <a:pt x="62501" y="1171869"/>
                  </a:lnTo>
                  <a:lnTo>
                    <a:pt x="46350" y="1128890"/>
                  </a:lnTo>
                  <a:lnTo>
                    <a:pt x="32487" y="1084845"/>
                  </a:lnTo>
                  <a:lnTo>
                    <a:pt x="20983" y="1039807"/>
                  </a:lnTo>
                  <a:lnTo>
                    <a:pt x="11910" y="993846"/>
                  </a:lnTo>
                  <a:lnTo>
                    <a:pt x="5341" y="947036"/>
                  </a:lnTo>
                  <a:lnTo>
                    <a:pt x="1347" y="899448"/>
                  </a:lnTo>
                  <a:lnTo>
                    <a:pt x="0" y="851154"/>
                  </a:lnTo>
                  <a:close/>
                </a:path>
              </a:pathLst>
            </a:custGeom>
            <a:ln w="27432">
              <a:solidFill>
                <a:srgbClr val="EBEBEE"/>
              </a:solidFill>
            </a:ln>
          </p:spPr>
          <p:txBody>
            <a:bodyPr wrap="square" lIns="0" tIns="0" rIns="0" bIns="0" rtlCol="0"/>
            <a:lstStyle/>
            <a:p>
              <a:endParaRPr/>
            </a:p>
          </p:txBody>
        </p:sp>
        <p:pic>
          <p:nvPicPr>
            <p:cNvPr id="9" name="object 9"/>
            <p:cNvPicPr/>
            <p:nvPr/>
          </p:nvPicPr>
          <p:blipFill>
            <a:blip r:embed="rId4" cstate="print"/>
            <a:stretch>
              <a:fillRect/>
            </a:stretch>
          </p:blipFill>
          <p:spPr>
            <a:xfrm>
              <a:off x="172211" y="1045463"/>
              <a:ext cx="1152906" cy="1148334"/>
            </a:xfrm>
            <a:prstGeom prst="rect">
              <a:avLst/>
            </a:prstGeom>
          </p:spPr>
        </p:pic>
        <p:pic>
          <p:nvPicPr>
            <p:cNvPr id="10" name="object 10"/>
            <p:cNvPicPr/>
            <p:nvPr/>
          </p:nvPicPr>
          <p:blipFill>
            <a:blip r:embed="rId5" cstate="print"/>
            <a:stretch>
              <a:fillRect/>
            </a:stretch>
          </p:blipFill>
          <p:spPr>
            <a:xfrm>
              <a:off x="187319" y="1050633"/>
              <a:ext cx="1116813" cy="1111476"/>
            </a:xfrm>
            <a:prstGeom prst="rect">
              <a:avLst/>
            </a:prstGeom>
          </p:spPr>
        </p:pic>
        <p:sp>
          <p:nvSpPr>
            <p:cNvPr id="11" name="object 11"/>
            <p:cNvSpPr/>
            <p:nvPr/>
          </p:nvSpPr>
          <p:spPr>
            <a:xfrm>
              <a:off x="187319" y="1050633"/>
              <a:ext cx="1116965" cy="1111885"/>
            </a:xfrm>
            <a:custGeom>
              <a:avLst/>
              <a:gdLst/>
              <a:ahLst/>
              <a:cxnLst/>
              <a:rect l="l" t="t" r="r" b="b"/>
              <a:pathLst>
                <a:path w="1116965" h="1111885">
                  <a:moveTo>
                    <a:pt x="118496" y="204634"/>
                  </a:moveTo>
                  <a:lnTo>
                    <a:pt x="149785" y="168741"/>
                  </a:lnTo>
                  <a:lnTo>
                    <a:pt x="183515" y="136234"/>
                  </a:lnTo>
                  <a:lnTo>
                    <a:pt x="219451" y="107137"/>
                  </a:lnTo>
                  <a:lnTo>
                    <a:pt x="257356" y="81474"/>
                  </a:lnTo>
                  <a:lnTo>
                    <a:pt x="296996" y="59270"/>
                  </a:lnTo>
                  <a:lnTo>
                    <a:pt x="338135" y="40547"/>
                  </a:lnTo>
                  <a:lnTo>
                    <a:pt x="380538" y="25331"/>
                  </a:lnTo>
                  <a:lnTo>
                    <a:pt x="423971" y="13644"/>
                  </a:lnTo>
                  <a:lnTo>
                    <a:pt x="468196" y="5510"/>
                  </a:lnTo>
                  <a:lnTo>
                    <a:pt x="512980" y="954"/>
                  </a:lnTo>
                  <a:lnTo>
                    <a:pt x="558087" y="0"/>
                  </a:lnTo>
                  <a:lnTo>
                    <a:pt x="603281" y="2670"/>
                  </a:lnTo>
                  <a:lnTo>
                    <a:pt x="648327" y="8990"/>
                  </a:lnTo>
                  <a:lnTo>
                    <a:pt x="692991" y="18983"/>
                  </a:lnTo>
                  <a:lnTo>
                    <a:pt x="737036" y="32672"/>
                  </a:lnTo>
                  <a:lnTo>
                    <a:pt x="780227" y="50083"/>
                  </a:lnTo>
                  <a:lnTo>
                    <a:pt x="822330" y="71238"/>
                  </a:lnTo>
                  <a:lnTo>
                    <a:pt x="863108" y="96162"/>
                  </a:lnTo>
                  <a:lnTo>
                    <a:pt x="902327" y="124878"/>
                  </a:lnTo>
                  <a:lnTo>
                    <a:pt x="939023" y="156757"/>
                  </a:lnTo>
                  <a:lnTo>
                    <a:pt x="972365" y="190998"/>
                  </a:lnTo>
                  <a:lnTo>
                    <a:pt x="1002325" y="227366"/>
                  </a:lnTo>
                  <a:lnTo>
                    <a:pt x="1028874" y="265625"/>
                  </a:lnTo>
                  <a:lnTo>
                    <a:pt x="1051985" y="305541"/>
                  </a:lnTo>
                  <a:lnTo>
                    <a:pt x="1071626" y="346879"/>
                  </a:lnTo>
                  <a:lnTo>
                    <a:pt x="1087772" y="389404"/>
                  </a:lnTo>
                  <a:lnTo>
                    <a:pt x="1100392" y="432881"/>
                  </a:lnTo>
                  <a:lnTo>
                    <a:pt x="1109458" y="477076"/>
                  </a:lnTo>
                  <a:lnTo>
                    <a:pt x="1114941" y="521754"/>
                  </a:lnTo>
                  <a:lnTo>
                    <a:pt x="1116813" y="566679"/>
                  </a:lnTo>
                  <a:lnTo>
                    <a:pt x="1115044" y="611617"/>
                  </a:lnTo>
                  <a:lnTo>
                    <a:pt x="1109608" y="656333"/>
                  </a:lnTo>
                  <a:lnTo>
                    <a:pt x="1100473" y="700593"/>
                  </a:lnTo>
                  <a:lnTo>
                    <a:pt x="1087613" y="744160"/>
                  </a:lnTo>
                  <a:lnTo>
                    <a:pt x="1070998" y="786801"/>
                  </a:lnTo>
                  <a:lnTo>
                    <a:pt x="1050600" y="828281"/>
                  </a:lnTo>
                  <a:lnTo>
                    <a:pt x="1026390" y="868365"/>
                  </a:lnTo>
                  <a:lnTo>
                    <a:pt x="998339" y="906817"/>
                  </a:lnTo>
                  <a:lnTo>
                    <a:pt x="967050" y="942710"/>
                  </a:lnTo>
                  <a:lnTo>
                    <a:pt x="933320" y="975218"/>
                  </a:lnTo>
                  <a:lnTo>
                    <a:pt x="897385" y="1004315"/>
                  </a:lnTo>
                  <a:lnTo>
                    <a:pt x="859481" y="1029978"/>
                  </a:lnTo>
                  <a:lnTo>
                    <a:pt x="819841" y="1052184"/>
                  </a:lnTo>
                  <a:lnTo>
                    <a:pt x="778703" y="1070908"/>
                  </a:lnTo>
                  <a:lnTo>
                    <a:pt x="736300" y="1086127"/>
                  </a:lnTo>
                  <a:lnTo>
                    <a:pt x="692869" y="1097817"/>
                  </a:lnTo>
                  <a:lnTo>
                    <a:pt x="648644" y="1105954"/>
                  </a:lnTo>
                  <a:lnTo>
                    <a:pt x="603860" y="1110515"/>
                  </a:lnTo>
                  <a:lnTo>
                    <a:pt x="558754" y="1111476"/>
                  </a:lnTo>
                  <a:lnTo>
                    <a:pt x="513560" y="1108813"/>
                  </a:lnTo>
                  <a:lnTo>
                    <a:pt x="468514" y="1102502"/>
                  </a:lnTo>
                  <a:lnTo>
                    <a:pt x="423850" y="1092519"/>
                  </a:lnTo>
                  <a:lnTo>
                    <a:pt x="379804" y="1078841"/>
                  </a:lnTo>
                  <a:lnTo>
                    <a:pt x="336612" y="1061444"/>
                  </a:lnTo>
                  <a:lnTo>
                    <a:pt x="294508" y="1040304"/>
                  </a:lnTo>
                  <a:lnTo>
                    <a:pt x="253729" y="1015397"/>
                  </a:lnTo>
                  <a:lnTo>
                    <a:pt x="214508" y="986700"/>
                  </a:lnTo>
                  <a:lnTo>
                    <a:pt x="177812" y="954821"/>
                  </a:lnTo>
                  <a:lnTo>
                    <a:pt x="144469" y="920580"/>
                  </a:lnTo>
                  <a:lnTo>
                    <a:pt x="114507" y="884212"/>
                  </a:lnTo>
                  <a:lnTo>
                    <a:pt x="87955" y="845952"/>
                  </a:lnTo>
                  <a:lnTo>
                    <a:pt x="64842" y="806035"/>
                  </a:lnTo>
                  <a:lnTo>
                    <a:pt x="45198" y="764695"/>
                  </a:lnTo>
                  <a:lnTo>
                    <a:pt x="29049" y="722168"/>
                  </a:lnTo>
                  <a:lnTo>
                    <a:pt x="16427" y="678687"/>
                  </a:lnTo>
                  <a:lnTo>
                    <a:pt x="7358" y="634488"/>
                  </a:lnTo>
                  <a:lnTo>
                    <a:pt x="1873" y="589806"/>
                  </a:lnTo>
                  <a:lnTo>
                    <a:pt x="0" y="544874"/>
                  </a:lnTo>
                  <a:lnTo>
                    <a:pt x="1767" y="499929"/>
                  </a:lnTo>
                  <a:lnTo>
                    <a:pt x="7203" y="455204"/>
                  </a:lnTo>
                  <a:lnTo>
                    <a:pt x="16338" y="410935"/>
                  </a:lnTo>
                  <a:lnTo>
                    <a:pt x="29200" y="367355"/>
                  </a:lnTo>
                  <a:lnTo>
                    <a:pt x="45818" y="324701"/>
                  </a:lnTo>
                  <a:lnTo>
                    <a:pt x="66221" y="283206"/>
                  </a:lnTo>
                  <a:lnTo>
                    <a:pt x="90437" y="243105"/>
                  </a:lnTo>
                  <a:lnTo>
                    <a:pt x="118496" y="204634"/>
                  </a:lnTo>
                  <a:close/>
                </a:path>
                <a:path w="1116965" h="1111885">
                  <a:moveTo>
                    <a:pt x="220477" y="286041"/>
                  </a:moveTo>
                  <a:lnTo>
                    <a:pt x="193856" y="323455"/>
                  </a:lnTo>
                  <a:lnTo>
                    <a:pt x="171955" y="362810"/>
                  </a:lnTo>
                  <a:lnTo>
                    <a:pt x="154729" y="403741"/>
                  </a:lnTo>
                  <a:lnTo>
                    <a:pt x="142131" y="445881"/>
                  </a:lnTo>
                  <a:lnTo>
                    <a:pt x="134116" y="488865"/>
                  </a:lnTo>
                  <a:lnTo>
                    <a:pt x="130638" y="532328"/>
                  </a:lnTo>
                  <a:lnTo>
                    <a:pt x="131651" y="575903"/>
                  </a:lnTo>
                  <a:lnTo>
                    <a:pt x="137108" y="619227"/>
                  </a:lnTo>
                  <a:lnTo>
                    <a:pt x="146964" y="661933"/>
                  </a:lnTo>
                  <a:lnTo>
                    <a:pt x="161173" y="703655"/>
                  </a:lnTo>
                  <a:lnTo>
                    <a:pt x="179689" y="744028"/>
                  </a:lnTo>
                  <a:lnTo>
                    <a:pt x="202465" y="782686"/>
                  </a:lnTo>
                  <a:lnTo>
                    <a:pt x="229457" y="819265"/>
                  </a:lnTo>
                  <a:lnTo>
                    <a:pt x="260618" y="853397"/>
                  </a:lnTo>
                  <a:lnTo>
                    <a:pt x="295902" y="884719"/>
                  </a:lnTo>
                  <a:lnTo>
                    <a:pt x="334265" y="912179"/>
                  </a:lnTo>
                  <a:lnTo>
                    <a:pt x="374453" y="934995"/>
                  </a:lnTo>
                  <a:lnTo>
                    <a:pt x="416101" y="953204"/>
                  </a:lnTo>
                  <a:lnTo>
                    <a:pt x="458841" y="966841"/>
                  </a:lnTo>
                  <a:lnTo>
                    <a:pt x="502308" y="975943"/>
                  </a:lnTo>
                  <a:lnTo>
                    <a:pt x="546136" y="980546"/>
                  </a:lnTo>
                  <a:lnTo>
                    <a:pt x="589957" y="980687"/>
                  </a:lnTo>
                  <a:lnTo>
                    <a:pt x="633406" y="976403"/>
                  </a:lnTo>
                  <a:lnTo>
                    <a:pt x="676117" y="967728"/>
                  </a:lnTo>
                  <a:lnTo>
                    <a:pt x="717723" y="954701"/>
                  </a:lnTo>
                  <a:lnTo>
                    <a:pt x="757858" y="937356"/>
                  </a:lnTo>
                  <a:lnTo>
                    <a:pt x="796155" y="915731"/>
                  </a:lnTo>
                  <a:lnTo>
                    <a:pt x="832248" y="889862"/>
                  </a:lnTo>
                  <a:lnTo>
                    <a:pt x="865771" y="859785"/>
                  </a:lnTo>
                  <a:lnTo>
                    <a:pt x="896358" y="825537"/>
                  </a:lnTo>
                  <a:lnTo>
                    <a:pt x="922982" y="788101"/>
                  </a:lnTo>
                  <a:lnTo>
                    <a:pt x="944884" y="748730"/>
                  </a:lnTo>
                  <a:lnTo>
                    <a:pt x="962111" y="707789"/>
                  </a:lnTo>
                  <a:lnTo>
                    <a:pt x="974709" y="665643"/>
                  </a:lnTo>
                  <a:lnTo>
                    <a:pt x="982725" y="622657"/>
                  </a:lnTo>
                  <a:lnTo>
                    <a:pt x="986203" y="579196"/>
                  </a:lnTo>
                  <a:lnTo>
                    <a:pt x="985191" y="535624"/>
                  </a:lnTo>
                  <a:lnTo>
                    <a:pt x="979734" y="492307"/>
                  </a:lnTo>
                  <a:lnTo>
                    <a:pt x="969878" y="449609"/>
                  </a:lnTo>
                  <a:lnTo>
                    <a:pt x="955669" y="407895"/>
                  </a:lnTo>
                  <a:lnTo>
                    <a:pt x="937154" y="367530"/>
                  </a:lnTo>
                  <a:lnTo>
                    <a:pt x="914378" y="328880"/>
                  </a:lnTo>
                  <a:lnTo>
                    <a:pt x="887387" y="292308"/>
                  </a:lnTo>
                  <a:lnTo>
                    <a:pt x="856228" y="258179"/>
                  </a:lnTo>
                  <a:lnTo>
                    <a:pt x="820946" y="226859"/>
                  </a:lnTo>
                  <a:lnTo>
                    <a:pt x="782581" y="199399"/>
                  </a:lnTo>
                  <a:lnTo>
                    <a:pt x="742390" y="176583"/>
                  </a:lnTo>
                  <a:lnTo>
                    <a:pt x="700741" y="158375"/>
                  </a:lnTo>
                  <a:lnTo>
                    <a:pt x="657999" y="144737"/>
                  </a:lnTo>
                  <a:lnTo>
                    <a:pt x="614531" y="135635"/>
                  </a:lnTo>
                  <a:lnTo>
                    <a:pt x="570702" y="131032"/>
                  </a:lnTo>
                  <a:lnTo>
                    <a:pt x="526880" y="130891"/>
                  </a:lnTo>
                  <a:lnTo>
                    <a:pt x="483430" y="135175"/>
                  </a:lnTo>
                  <a:lnTo>
                    <a:pt x="440719" y="143850"/>
                  </a:lnTo>
                  <a:lnTo>
                    <a:pt x="399113" y="156877"/>
                  </a:lnTo>
                  <a:lnTo>
                    <a:pt x="358978" y="174222"/>
                  </a:lnTo>
                  <a:lnTo>
                    <a:pt x="320681" y="195847"/>
                  </a:lnTo>
                  <a:lnTo>
                    <a:pt x="284587" y="221716"/>
                  </a:lnTo>
                  <a:lnTo>
                    <a:pt x="251064" y="251793"/>
                  </a:lnTo>
                  <a:lnTo>
                    <a:pt x="220477" y="286041"/>
                  </a:lnTo>
                  <a:close/>
                </a:path>
              </a:pathLst>
            </a:custGeom>
            <a:ln w="7349">
              <a:solidFill>
                <a:srgbClr val="A8A8AB"/>
              </a:solidFill>
            </a:ln>
          </p:spPr>
          <p:txBody>
            <a:bodyPr wrap="square" lIns="0" tIns="0" rIns="0" bIns="0" rtlCol="0"/>
            <a:lstStyle/>
            <a:p>
              <a:endParaRPr/>
            </a:p>
          </p:txBody>
        </p:sp>
        <p:sp>
          <p:nvSpPr>
            <p:cNvPr id="12" name="object 12"/>
            <p:cNvSpPr/>
            <p:nvPr/>
          </p:nvSpPr>
          <p:spPr>
            <a:xfrm>
              <a:off x="1013459" y="0"/>
              <a:ext cx="8130540" cy="6858000"/>
            </a:xfrm>
            <a:custGeom>
              <a:avLst/>
              <a:gdLst/>
              <a:ahLst/>
              <a:cxnLst/>
              <a:rect l="l" t="t" r="r" b="b"/>
              <a:pathLst>
                <a:path w="8130540" h="6858000">
                  <a:moveTo>
                    <a:pt x="8130540" y="0"/>
                  </a:moveTo>
                  <a:lnTo>
                    <a:pt x="0" y="0"/>
                  </a:lnTo>
                  <a:lnTo>
                    <a:pt x="0" y="6858000"/>
                  </a:lnTo>
                  <a:lnTo>
                    <a:pt x="8130540" y="6858000"/>
                  </a:lnTo>
                  <a:lnTo>
                    <a:pt x="8130540" y="0"/>
                  </a:lnTo>
                  <a:close/>
                </a:path>
              </a:pathLst>
            </a:custGeom>
            <a:solidFill>
              <a:srgbClr val="FFFFFF"/>
            </a:solidFill>
          </p:spPr>
          <p:txBody>
            <a:bodyPr wrap="square" lIns="0" tIns="0" rIns="0" bIns="0" rtlCol="0"/>
            <a:lstStyle/>
            <a:p>
              <a:endParaRPr/>
            </a:p>
          </p:txBody>
        </p:sp>
        <p:pic>
          <p:nvPicPr>
            <p:cNvPr id="13" name="object 13"/>
            <p:cNvPicPr/>
            <p:nvPr/>
          </p:nvPicPr>
          <p:blipFill>
            <a:blip r:embed="rId6" cstate="print"/>
            <a:stretch>
              <a:fillRect/>
            </a:stretch>
          </p:blipFill>
          <p:spPr>
            <a:xfrm>
              <a:off x="935735" y="0"/>
              <a:ext cx="150875" cy="6858000"/>
            </a:xfrm>
            <a:prstGeom prst="rect">
              <a:avLst/>
            </a:prstGeom>
          </p:spPr>
        </p:pic>
        <p:sp>
          <p:nvSpPr>
            <p:cNvPr id="14" name="object 14"/>
            <p:cNvSpPr/>
            <p:nvPr/>
          </p:nvSpPr>
          <p:spPr>
            <a:xfrm>
              <a:off x="1014984"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15" name="object 15"/>
            <p:cNvPicPr/>
            <p:nvPr/>
          </p:nvPicPr>
          <p:blipFill>
            <a:blip r:embed="rId7" cstate="print"/>
            <a:stretch>
              <a:fillRect/>
            </a:stretch>
          </p:blipFill>
          <p:spPr>
            <a:xfrm>
              <a:off x="1196340" y="89915"/>
              <a:ext cx="7751826" cy="1105662"/>
            </a:xfrm>
            <a:prstGeom prst="rect">
              <a:avLst/>
            </a:prstGeom>
          </p:spPr>
        </p:pic>
        <p:pic>
          <p:nvPicPr>
            <p:cNvPr id="16" name="object 16"/>
            <p:cNvPicPr/>
            <p:nvPr/>
          </p:nvPicPr>
          <p:blipFill>
            <a:blip r:embed="rId8" cstate="print"/>
            <a:stretch>
              <a:fillRect/>
            </a:stretch>
          </p:blipFill>
          <p:spPr>
            <a:xfrm>
              <a:off x="1196340" y="684276"/>
              <a:ext cx="3387090" cy="1105662"/>
            </a:xfrm>
            <a:prstGeom prst="rect">
              <a:avLst/>
            </a:prstGeom>
          </p:spPr>
        </p:pic>
      </p:grpSp>
      <p:pic>
        <p:nvPicPr>
          <p:cNvPr id="17" name="object 17"/>
          <p:cNvPicPr/>
          <p:nvPr/>
        </p:nvPicPr>
        <p:blipFill>
          <a:blip r:embed="rId9" cstate="print"/>
          <a:stretch>
            <a:fillRect/>
          </a:stretch>
        </p:blipFill>
        <p:spPr>
          <a:xfrm>
            <a:off x="0" y="49645"/>
            <a:ext cx="9144000" cy="6808354"/>
          </a:xfrm>
          <a:prstGeom prst="rect">
            <a:avLst/>
          </a:prstGeom>
        </p:spPr>
      </p:pic>
      <p:sp>
        <p:nvSpPr>
          <p:cNvPr id="18" name="object 18"/>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78002" y="1849132"/>
            <a:ext cx="6477000" cy="1009892"/>
          </a:xfrm>
          <a:prstGeom prst="rect">
            <a:avLst/>
          </a:prstGeom>
        </p:spPr>
        <p:txBody>
          <a:bodyPr vert="horz" wrap="square" lIns="0" tIns="12065" rIns="0" bIns="0" rtlCol="0">
            <a:spAutoFit/>
          </a:bodyPr>
          <a:lstStyle/>
          <a:p>
            <a:pPr marL="12700" algn="l">
              <a:spcBef>
                <a:spcPts val="95"/>
              </a:spcBef>
            </a:pPr>
            <a:r>
              <a:rPr b="1" dirty="0"/>
              <a:t>SOFTWARE REQUIREMENT SPECIFICATION</a:t>
            </a:r>
          </a:p>
        </p:txBody>
      </p:sp>
      <p:sp>
        <p:nvSpPr>
          <p:cNvPr id="7" name="object 7"/>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19</a:t>
            </a:fld>
            <a:endParaRPr spc="-25" dirty="0"/>
          </a:p>
        </p:txBody>
      </p:sp>
      <p:pic>
        <p:nvPicPr>
          <p:cNvPr id="6" name="object 6"/>
          <p:cNvPicPr/>
          <p:nvPr/>
        </p:nvPicPr>
        <p:blipFill>
          <a:blip r:embed="rId2" cstate="print"/>
          <a:stretch>
            <a:fillRect/>
          </a:stretch>
        </p:blipFill>
        <p:spPr>
          <a:xfrm>
            <a:off x="5715000" y="3200400"/>
            <a:ext cx="3057144" cy="30571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BBE0B45-97CD-36AE-01EC-40349E55920F}"/>
              </a:ext>
            </a:extLst>
          </p:cNvPr>
          <p:cNvSpPr txBox="1"/>
          <p:nvPr/>
        </p:nvSpPr>
        <p:spPr>
          <a:xfrm>
            <a:off x="419100" y="914400"/>
            <a:ext cx="8305800" cy="5275803"/>
          </a:xfrm>
          <a:prstGeom prst="rect">
            <a:avLst/>
          </a:prstGeom>
          <a:noFill/>
        </p:spPr>
        <p:txBody>
          <a:bodyPr wrap="square">
            <a:spAutoFit/>
          </a:bodyPr>
          <a:lstStyle/>
          <a:p>
            <a:pPr marL="12700" marR="5080" algn="just">
              <a:lnSpc>
                <a:spcPct val="100000"/>
              </a:lnSpc>
              <a:spcBef>
                <a:spcPts val="95"/>
              </a:spcBef>
            </a:pPr>
            <a:r>
              <a:rPr lang="en-GB" sz="2800" dirty="0">
                <a:latin typeface="Times New Roman" panose="02020603050405020304" pitchFamily="18" charset="0"/>
                <a:cs typeface="Times New Roman" panose="02020603050405020304" pitchFamily="18" charset="0"/>
              </a:rPr>
              <a:t>A university has decided to engage a software company for the automation of student result management system of its UG Programme. The following documents are required to be prepared.</a:t>
            </a:r>
          </a:p>
          <a:p>
            <a:pPr algn="just">
              <a:lnSpc>
                <a:spcPct val="100000"/>
              </a:lnSpc>
              <a:spcBef>
                <a:spcPts val="114"/>
              </a:spcBef>
            </a:pPr>
            <a:endParaRPr lang="en-GB" sz="2800" dirty="0">
              <a:latin typeface="Times New Roman" panose="02020603050405020304" pitchFamily="18" charset="0"/>
              <a:cs typeface="Times New Roman" panose="02020603050405020304" pitchFamily="18" charset="0"/>
            </a:endParaRPr>
          </a:p>
          <a:p>
            <a:pPr marL="557530" indent="-544830" algn="just">
              <a:lnSpc>
                <a:spcPct val="100000"/>
              </a:lnSpc>
              <a:buSzPct val="83928"/>
              <a:buAutoNum type="romanLcParenBoth"/>
              <a:tabLst>
                <a:tab pos="557530" algn="l"/>
              </a:tabLst>
            </a:pPr>
            <a:r>
              <a:rPr lang="en-GB" sz="2800" dirty="0">
                <a:latin typeface="Times New Roman" panose="02020603050405020304" pitchFamily="18" charset="0"/>
                <a:cs typeface="Times New Roman" panose="02020603050405020304" pitchFamily="18" charset="0"/>
              </a:rPr>
              <a:t>Problem Statement</a:t>
            </a:r>
          </a:p>
          <a:p>
            <a:pPr marL="533400" indent="-533400" algn="just">
              <a:lnSpc>
                <a:spcPct val="100000"/>
              </a:lnSpc>
              <a:buSzPct val="83928"/>
              <a:buAutoNum type="romanLcParenBoth"/>
              <a:tabLst>
                <a:tab pos="533400" algn="l"/>
              </a:tabLst>
            </a:pPr>
            <a:r>
              <a:rPr lang="en-GB" sz="2800" dirty="0">
                <a:latin typeface="Times New Roman" panose="02020603050405020304" pitchFamily="18" charset="0"/>
                <a:cs typeface="Times New Roman" panose="02020603050405020304" pitchFamily="18" charset="0"/>
              </a:rPr>
              <a:t>Context Diagram</a:t>
            </a:r>
          </a:p>
          <a:p>
            <a:pPr marL="610870" indent="-598805" algn="just">
              <a:lnSpc>
                <a:spcPct val="100000"/>
              </a:lnSpc>
              <a:buSzPct val="83928"/>
              <a:buAutoNum type="romanLcParenBoth"/>
              <a:tabLst>
                <a:tab pos="610870" algn="l"/>
              </a:tabLst>
            </a:pPr>
            <a:r>
              <a:rPr lang="en-GB" sz="2800" dirty="0">
                <a:latin typeface="Times New Roman" panose="02020603050405020304" pitchFamily="18" charset="0"/>
                <a:cs typeface="Times New Roman" panose="02020603050405020304" pitchFamily="18" charset="0"/>
              </a:rPr>
              <a:t>Data Flow Diagrams</a:t>
            </a:r>
          </a:p>
          <a:p>
            <a:pPr marL="610870" indent="-598170" algn="just">
              <a:lnSpc>
                <a:spcPct val="100000"/>
              </a:lnSpc>
              <a:buSzPct val="83928"/>
              <a:buAutoNum type="romanLcParenBoth"/>
              <a:tabLst>
                <a:tab pos="610870" algn="l"/>
              </a:tabLst>
            </a:pPr>
            <a:r>
              <a:rPr lang="en-GB" sz="2800" dirty="0">
                <a:latin typeface="Times New Roman" panose="02020603050405020304" pitchFamily="18" charset="0"/>
                <a:cs typeface="Times New Roman" panose="02020603050405020304" pitchFamily="18" charset="0"/>
              </a:rPr>
              <a:t>ER Diagrams</a:t>
            </a:r>
          </a:p>
          <a:p>
            <a:pPr marL="632460" indent="-619760" algn="just">
              <a:lnSpc>
                <a:spcPct val="100000"/>
              </a:lnSpc>
              <a:spcBef>
                <a:spcPts val="5"/>
              </a:spcBef>
              <a:buSzPct val="83928"/>
              <a:buAutoNum type="romanLcParenBoth"/>
              <a:tabLst>
                <a:tab pos="632460" algn="l"/>
              </a:tabLst>
            </a:pPr>
            <a:r>
              <a:rPr lang="en-GB" sz="2800" dirty="0">
                <a:latin typeface="Times New Roman" panose="02020603050405020304" pitchFamily="18" charset="0"/>
                <a:cs typeface="Times New Roman" panose="02020603050405020304" pitchFamily="18" charset="0"/>
              </a:rPr>
              <a:t>Use Case Diagram</a:t>
            </a:r>
          </a:p>
          <a:p>
            <a:pPr marL="611505" indent="-598805" algn="just">
              <a:lnSpc>
                <a:spcPct val="100000"/>
              </a:lnSpc>
              <a:buSzPct val="83928"/>
              <a:buAutoNum type="romanLcParenBoth"/>
              <a:tabLst>
                <a:tab pos="611505" algn="l"/>
              </a:tabLst>
            </a:pPr>
            <a:r>
              <a:rPr lang="en-GB" sz="2800" dirty="0">
                <a:latin typeface="Times New Roman" panose="02020603050405020304" pitchFamily="18" charset="0"/>
                <a:cs typeface="Times New Roman" panose="02020603050405020304" pitchFamily="18" charset="0"/>
              </a:rPr>
              <a:t>User Case Diagram </a:t>
            </a:r>
          </a:p>
          <a:p>
            <a:pPr marL="611505" indent="-598805" algn="just">
              <a:buSzPct val="83928"/>
              <a:buFont typeface="Arial"/>
              <a:buAutoNum type="romanLcParenBoth"/>
              <a:tabLst>
                <a:tab pos="611505" algn="l"/>
              </a:tabLst>
            </a:pPr>
            <a:r>
              <a:rPr lang="en-GB" sz="2800" dirty="0">
                <a:latin typeface="Times New Roman" panose="02020603050405020304" pitchFamily="18" charset="0"/>
                <a:cs typeface="Times New Roman" panose="02020603050405020304" pitchFamily="18" charset="0"/>
              </a:rPr>
              <a:t>SRS as per IEEE std.830-1993</a:t>
            </a:r>
          </a:p>
        </p:txBody>
      </p:sp>
    </p:spTree>
    <p:extLst>
      <p:ext uri="{BB962C8B-B14F-4D97-AF65-F5344CB8AC3E}">
        <p14:creationId xmlns:p14="http://schemas.microsoft.com/office/powerpoint/2010/main" val="4080393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spc="175" dirty="0"/>
              <a:t>1.INTRODUCTION</a:t>
            </a:r>
          </a:p>
        </p:txBody>
      </p:sp>
      <p:sp>
        <p:nvSpPr>
          <p:cNvPr id="3" name="Text Placeholder 2">
            <a:extLst>
              <a:ext uri="{FF2B5EF4-FFF2-40B4-BE49-F238E27FC236}">
                <a16:creationId xmlns:a16="http://schemas.microsoft.com/office/drawing/2014/main" xmlns="" id="{9D4A7BE0-677E-DB59-77F1-87BA5E815D85}"/>
              </a:ext>
            </a:extLst>
          </p:cNvPr>
          <p:cNvSpPr>
            <a:spLocks noGrp="1"/>
          </p:cNvSpPr>
          <p:nvPr>
            <p:ph type="body" idx="1"/>
          </p:nvPr>
        </p:nvSpPr>
        <p:spPr>
          <a:xfrm>
            <a:off x="457200" y="1371600"/>
            <a:ext cx="8382000" cy="4525963"/>
          </a:xfrm>
        </p:spPr>
        <p:txBody>
          <a:bodyPr/>
          <a:lstStyle/>
          <a:p>
            <a:pPr algn="just"/>
            <a:r>
              <a:rPr lang="en-US" sz="2800" dirty="0"/>
              <a:t>This document aims at defining overall software requirement for	STUDENT	RESULT MANAGEMENT	SYSTEM . Efforts have been made to define the requirements exhaustively and accurately. The	final product will be having only features/ functionalities mentioned in this document and assumptions for any additional functionality/ feature should not  be  made  by  any  of  the  parties  involved  in developing/testing/implementing /using this product.</a:t>
            </a:r>
          </a:p>
          <a:p>
            <a:endParaRPr lang="en-US" dirty="0"/>
          </a:p>
        </p:txBody>
      </p:sp>
    </p:spTree>
    <p:extLst>
      <p:ext uri="{BB962C8B-B14F-4D97-AF65-F5344CB8AC3E}">
        <p14:creationId xmlns:p14="http://schemas.microsoft.com/office/powerpoint/2010/main" val="342690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spc="-285" dirty="0"/>
              <a:t>1.1</a:t>
            </a:r>
            <a:r>
              <a:rPr b="1" spc="-105" dirty="0"/>
              <a:t> </a:t>
            </a:r>
            <a:r>
              <a:rPr b="1" spc="-10" dirty="0"/>
              <a:t>PURPOSE</a:t>
            </a:r>
          </a:p>
        </p:txBody>
      </p:sp>
      <p:sp>
        <p:nvSpPr>
          <p:cNvPr id="4" name="object 4"/>
          <p:cNvSpPr txBox="1">
            <a:spLocks noGrp="1"/>
          </p:cNvSpPr>
          <p:nvPr>
            <p:ph type="body" idx="1"/>
          </p:nvPr>
        </p:nvSpPr>
        <p:spPr>
          <a:xfrm>
            <a:off x="457200" y="1371600"/>
            <a:ext cx="8229600" cy="3087126"/>
          </a:xfrm>
          <a:prstGeom prst="rect">
            <a:avLst/>
          </a:prstGeom>
        </p:spPr>
        <p:txBody>
          <a:bodyPr vert="horz" wrap="square" lIns="0" tIns="57530" rIns="0" bIns="0" rtlCol="0">
            <a:spAutoFit/>
          </a:bodyPr>
          <a:lstStyle/>
          <a:p>
            <a:pPr marL="295910" marR="5080" indent="-283845" algn="just">
              <a:lnSpc>
                <a:spcPct val="100000"/>
              </a:lnSpc>
              <a:spcBef>
                <a:spcPts val="105"/>
              </a:spcBef>
            </a:pPr>
            <a:r>
              <a:rPr sz="2800" dirty="0"/>
              <a:t>This specification document describes the capabilities that will be provided by the software application STUDENT RESULT MANAGEMENT SYSTEM .It also states the various constraints by which the system will abide.The intended audience for this document are the development team, testing team and end users of the product.</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21</a:t>
            </a:fld>
            <a:endParaRPr spc="-2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spc="-285" dirty="0"/>
              <a:t>1.2</a:t>
            </a:r>
            <a:r>
              <a:rPr b="1" spc="-105" dirty="0"/>
              <a:t> </a:t>
            </a:r>
            <a:r>
              <a:rPr b="1" spc="110" dirty="0"/>
              <a:t>SCOPE</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22</a:t>
            </a:fld>
            <a:endParaRPr spc="-25" dirty="0"/>
          </a:p>
        </p:txBody>
      </p:sp>
      <p:sp>
        <p:nvSpPr>
          <p:cNvPr id="4" name="object 4"/>
          <p:cNvSpPr txBox="1"/>
          <p:nvPr/>
        </p:nvSpPr>
        <p:spPr>
          <a:xfrm>
            <a:off x="533400" y="990600"/>
            <a:ext cx="8153400" cy="2909129"/>
          </a:xfrm>
          <a:prstGeom prst="rect">
            <a:avLst/>
          </a:prstGeom>
        </p:spPr>
        <p:txBody>
          <a:bodyPr vert="horz" wrap="square" lIns="0" tIns="61594" rIns="0" bIns="0" rtlCol="0">
            <a:spAutoFit/>
          </a:bodyPr>
          <a:lstStyle/>
          <a:p>
            <a:pPr marL="295910" marR="5080" indent="-283845" algn="just">
              <a:lnSpc>
                <a:spcPct val="90000"/>
              </a:lnSpc>
              <a:spcBef>
                <a:spcPts val="484"/>
              </a:spcBef>
            </a:pPr>
            <a:r>
              <a:rPr sz="2800" dirty="0">
                <a:latin typeface="Times New Roman" panose="02020603050405020304" pitchFamily="18" charset="0"/>
                <a:cs typeface="Times New Roman" panose="02020603050405020304" pitchFamily="18" charset="0"/>
              </a:rPr>
              <a:t>The</a:t>
            </a:r>
            <a:r>
              <a:rPr sz="3200" dirty="0">
                <a:latin typeface="Trebuchet MS"/>
                <a:cs typeface="Trebuchet MS"/>
              </a:rPr>
              <a:t> </a:t>
            </a:r>
            <a:r>
              <a:rPr sz="2800" dirty="0">
                <a:latin typeface="Times New Roman" panose="02020603050405020304" pitchFamily="18" charset="0"/>
                <a:cs typeface="Times New Roman" panose="02020603050405020304" pitchFamily="18" charset="0"/>
              </a:rPr>
              <a:t>application will manage the information about various students enrolled in this course in different years, the subjects offered during different semesters of the course, the marks obtained by the various students in various subjects in different semesters.</a:t>
            </a:r>
          </a:p>
          <a:p>
            <a:pPr marL="295910" marR="678180" indent="-283845" algn="just">
              <a:lnSpc>
                <a:spcPct val="90000"/>
              </a:lnSpc>
              <a:spcBef>
                <a:spcPts val="600"/>
              </a:spcBef>
              <a:tabLst>
                <a:tab pos="3420745" algn="l"/>
              </a:tabLst>
            </a:pPr>
            <a:r>
              <a:rPr sz="2800" dirty="0">
                <a:latin typeface="Times New Roman" panose="02020603050405020304" pitchFamily="18" charset="0"/>
                <a:cs typeface="Times New Roman" panose="02020603050405020304" pitchFamily="18" charset="0"/>
              </a:rPr>
              <a:t>The application will</a:t>
            </a:r>
            <a:r>
              <a:rPr lang="en-GB"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greatly simplify and speed up the result preparation and management process.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spc="-385" dirty="0"/>
              <a:t>2.</a:t>
            </a:r>
            <a:r>
              <a:rPr b="1" spc="-545" dirty="0"/>
              <a:t> </a:t>
            </a:r>
            <a:r>
              <a:rPr b="1" dirty="0"/>
              <a:t>O</a:t>
            </a:r>
            <a:r>
              <a:rPr lang="en-GB" b="1" dirty="0"/>
              <a:t>VERALL DESCRIPTION</a:t>
            </a:r>
            <a:endParaRPr b="1" dirty="0"/>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23</a:t>
            </a:fld>
            <a:endParaRPr spc="-25" dirty="0"/>
          </a:p>
        </p:txBody>
      </p:sp>
      <p:sp>
        <p:nvSpPr>
          <p:cNvPr id="4" name="object 4"/>
          <p:cNvSpPr txBox="1"/>
          <p:nvPr/>
        </p:nvSpPr>
        <p:spPr>
          <a:xfrm>
            <a:off x="533400" y="1196340"/>
            <a:ext cx="7924800" cy="3164583"/>
          </a:xfrm>
          <a:prstGeom prst="rect">
            <a:avLst/>
          </a:prstGeom>
        </p:spPr>
        <p:txBody>
          <a:bodyPr vert="horz" wrap="square" lIns="0" tIns="61594" rIns="0" bIns="0" rtlCol="0">
            <a:spAutoFit/>
          </a:bodyPr>
          <a:lstStyle/>
          <a:p>
            <a:pPr marL="295910" marR="5080" indent="-283845" algn="just">
              <a:lnSpc>
                <a:spcPct val="90000"/>
              </a:lnSpc>
              <a:spcBef>
                <a:spcPts val="484"/>
              </a:spcBef>
            </a:pPr>
            <a:r>
              <a:rPr sz="2800" dirty="0">
                <a:latin typeface="Times New Roman" panose="02020603050405020304" pitchFamily="18" charset="0"/>
                <a:cs typeface="Times New Roman" panose="02020603050405020304" pitchFamily="18" charset="0"/>
              </a:rPr>
              <a:t>The application will have capability to maintain information about the students enrolled in the course, the subjects offered to students during different semesters , the marks obtained by the students in different subjects in various semesters.The software will also generate summary report regarding student information, semester wise marks list and performance reports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spc="-285" dirty="0"/>
              <a:t>2.1</a:t>
            </a:r>
            <a:r>
              <a:rPr b="1" spc="-60" dirty="0"/>
              <a:t> </a:t>
            </a:r>
            <a:r>
              <a:rPr b="1" dirty="0"/>
              <a:t>USER</a:t>
            </a:r>
            <a:r>
              <a:rPr b="1" spc="-20" dirty="0"/>
              <a:t> </a:t>
            </a:r>
            <a:r>
              <a:rPr b="1" spc="-10" dirty="0"/>
              <a:t>INTERFACES</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24</a:t>
            </a:fld>
            <a:endParaRPr spc="-25" dirty="0"/>
          </a:p>
        </p:txBody>
      </p:sp>
      <p:sp>
        <p:nvSpPr>
          <p:cNvPr id="4" name="object 4"/>
          <p:cNvSpPr txBox="1"/>
          <p:nvPr/>
        </p:nvSpPr>
        <p:spPr>
          <a:xfrm>
            <a:off x="490220" y="1219200"/>
            <a:ext cx="7663180" cy="2675732"/>
          </a:xfrm>
          <a:prstGeom prst="rect">
            <a:avLst/>
          </a:prstGeom>
        </p:spPr>
        <p:txBody>
          <a:bodyPr vert="horz" wrap="square" lIns="0" tIns="13335" rIns="0" bIns="0" rtlCol="0">
            <a:spAutoFit/>
          </a:bodyPr>
          <a:lstStyle/>
          <a:p>
            <a:pPr marL="295910" marR="5080" indent="-290195" algn="just">
              <a:lnSpc>
                <a:spcPct val="100000"/>
              </a:lnSpc>
              <a:spcBef>
                <a:spcPts val="105"/>
              </a:spcBef>
              <a:buSzPct val="90625"/>
              <a:buAutoNum type="arabicParenR"/>
              <a:tabLst>
                <a:tab pos="295910" algn="l"/>
                <a:tab pos="346710" algn="l"/>
              </a:tabLst>
            </a:pPr>
            <a:r>
              <a:rPr sz="2800" dirty="0">
                <a:latin typeface="Times New Roman" panose="02020603050405020304" pitchFamily="18" charset="0"/>
                <a:cs typeface="Times New Roman" panose="02020603050405020304" pitchFamily="18" charset="0"/>
              </a:rPr>
              <a:t>	Login screen for entering the username, password, type of user(Administrator, Data entry operator, student, teacher)will be provided. Access will be based upon the ole of user.</a:t>
            </a:r>
          </a:p>
          <a:p>
            <a:pPr marL="295910" marR="67945" indent="-290195" algn="just">
              <a:lnSpc>
                <a:spcPct val="100000"/>
              </a:lnSpc>
              <a:spcBef>
                <a:spcPts val="605"/>
              </a:spcBef>
              <a:buSzPct val="90625"/>
              <a:buAutoNum type="arabicParenR"/>
              <a:tabLst>
                <a:tab pos="295910" algn="l"/>
                <a:tab pos="346710" algn="l"/>
              </a:tabLst>
            </a:pPr>
            <a:r>
              <a:rPr sz="2800" dirty="0">
                <a:latin typeface="Times New Roman" panose="02020603050405020304" pitchFamily="18" charset="0"/>
                <a:cs typeface="Times New Roman" panose="02020603050405020304" pitchFamily="18" charset="0"/>
              </a:rPr>
              <a:t>	A screen showing the marks obtained by the student in each subject.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spc="-285" dirty="0"/>
              <a:t>2.2</a:t>
            </a:r>
            <a:r>
              <a:rPr b="1" spc="-105" dirty="0"/>
              <a:t> </a:t>
            </a:r>
            <a:r>
              <a:rPr b="1" spc="-165" dirty="0"/>
              <a:t>H</a:t>
            </a:r>
            <a:r>
              <a:rPr lang="en-GB" b="1" spc="-165" dirty="0"/>
              <a:t>ARDWARE INTERFACES</a:t>
            </a:r>
            <a:endParaRPr b="1" spc="-285" dirty="0"/>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25</a:t>
            </a:fld>
            <a:endParaRPr spc="-25" dirty="0"/>
          </a:p>
        </p:txBody>
      </p:sp>
      <p:sp>
        <p:nvSpPr>
          <p:cNvPr id="4" name="object 4"/>
          <p:cNvSpPr txBox="1"/>
          <p:nvPr/>
        </p:nvSpPr>
        <p:spPr>
          <a:xfrm>
            <a:off x="533400" y="1219200"/>
            <a:ext cx="7772400" cy="1460015"/>
          </a:xfrm>
          <a:prstGeom prst="rect">
            <a:avLst/>
          </a:prstGeom>
        </p:spPr>
        <p:txBody>
          <a:bodyPr vert="horz" wrap="square" lIns="0" tIns="13335" rIns="0" bIns="0" rtlCol="0">
            <a:spAutoFit/>
          </a:bodyPr>
          <a:lstStyle/>
          <a:p>
            <a:pPr marL="295910" marR="5080" indent="-290195" algn="just">
              <a:lnSpc>
                <a:spcPct val="100000"/>
              </a:lnSpc>
              <a:spcBef>
                <a:spcPts val="105"/>
              </a:spcBef>
              <a:buSzPct val="90625"/>
              <a:buAutoNum type="arabicParenR"/>
              <a:tabLst>
                <a:tab pos="295910" algn="l"/>
                <a:tab pos="346710" algn="l"/>
              </a:tabLst>
            </a:pPr>
            <a:r>
              <a:rPr sz="2800" spc="-19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Intel p4 processor with minimum 2GHz speed.</a:t>
            </a:r>
          </a:p>
          <a:p>
            <a:pPr marL="346075" indent="-340995" algn="just">
              <a:lnSpc>
                <a:spcPct val="100000"/>
              </a:lnSpc>
              <a:spcBef>
                <a:spcPts val="600"/>
              </a:spcBef>
              <a:buSzPct val="90625"/>
              <a:buAutoNum type="arabicParenR"/>
              <a:tabLst>
                <a:tab pos="346075" algn="l"/>
              </a:tabLst>
            </a:pPr>
            <a:r>
              <a:rPr sz="2800" dirty="0">
                <a:latin typeface="Times New Roman" panose="02020603050405020304" pitchFamily="18" charset="0"/>
                <a:cs typeface="Times New Roman" panose="02020603050405020304" pitchFamily="18" charset="0"/>
              </a:rPr>
              <a:t>RAM: Minimum 1GB</a:t>
            </a:r>
          </a:p>
          <a:p>
            <a:pPr marL="347345" indent="-340995" algn="just">
              <a:lnSpc>
                <a:spcPct val="100000"/>
              </a:lnSpc>
              <a:spcBef>
                <a:spcPts val="600"/>
              </a:spcBef>
              <a:buSzPct val="90625"/>
              <a:buAutoNum type="arabicParenR"/>
              <a:tabLst>
                <a:tab pos="347345" algn="l"/>
              </a:tabLst>
            </a:pPr>
            <a:r>
              <a:rPr sz="2800" dirty="0">
                <a:latin typeface="Times New Roman" panose="02020603050405020304" pitchFamily="18" charset="0"/>
                <a:cs typeface="Times New Roman" panose="02020603050405020304" pitchFamily="18" charset="0"/>
              </a:rPr>
              <a:t>Hard Disk: min 20GB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spcBef>
                <a:spcPts val="95"/>
              </a:spcBef>
            </a:pPr>
            <a:r>
              <a:rPr lang="en-US" b="1" spc="-285" dirty="0"/>
              <a:t>2.3 SOFTWARE INTERFACES</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26</a:t>
            </a:fld>
            <a:endParaRPr spc="-25" dirty="0"/>
          </a:p>
        </p:txBody>
      </p:sp>
      <p:sp>
        <p:nvSpPr>
          <p:cNvPr id="4" name="object 4"/>
          <p:cNvSpPr txBox="1"/>
          <p:nvPr/>
        </p:nvSpPr>
        <p:spPr>
          <a:xfrm>
            <a:off x="685800" y="1143000"/>
            <a:ext cx="6604000" cy="2044149"/>
          </a:xfrm>
          <a:prstGeom prst="rect">
            <a:avLst/>
          </a:prstGeom>
        </p:spPr>
        <p:txBody>
          <a:bodyPr vert="horz" wrap="square" lIns="0" tIns="88900" rIns="0" bIns="0" rtlCol="0">
            <a:spAutoFit/>
          </a:bodyPr>
          <a:lstStyle/>
          <a:p>
            <a:pPr marL="347345" indent="-347345">
              <a:lnSpc>
                <a:spcPct val="100000"/>
              </a:lnSpc>
              <a:spcBef>
                <a:spcPts val="700"/>
              </a:spcBef>
              <a:buSzPct val="90625"/>
              <a:buAutoNum type="arabicParenR"/>
              <a:tabLst>
                <a:tab pos="347345" algn="l"/>
              </a:tabLst>
            </a:pPr>
            <a:r>
              <a:rPr sz="2800" dirty="0">
                <a:latin typeface="Times New Roman" panose="02020603050405020304" pitchFamily="18" charset="0"/>
                <a:cs typeface="Times New Roman" panose="02020603050405020304" pitchFamily="18" charset="0"/>
              </a:rPr>
              <a:t>Visual Studio 2010</a:t>
            </a:r>
          </a:p>
          <a:p>
            <a:pPr marL="347345" indent="-347345">
              <a:lnSpc>
                <a:spcPct val="100000"/>
              </a:lnSpc>
              <a:spcBef>
                <a:spcPts val="605"/>
              </a:spcBef>
              <a:buSzPct val="90625"/>
              <a:buAutoNum type="arabicParenR"/>
              <a:tabLst>
                <a:tab pos="347345" algn="l"/>
              </a:tabLst>
            </a:pPr>
            <a:r>
              <a:rPr sz="2800" dirty="0">
                <a:latin typeface="Times New Roman" panose="02020603050405020304" pitchFamily="18" charset="0"/>
                <a:cs typeface="Times New Roman" panose="02020603050405020304" pitchFamily="18" charset="0"/>
              </a:rPr>
              <a:t>Service Pack2 for Windows XP/VISTA</a:t>
            </a:r>
          </a:p>
          <a:p>
            <a:pPr marL="347345" indent="-347345">
              <a:lnSpc>
                <a:spcPct val="100000"/>
              </a:lnSpc>
              <a:spcBef>
                <a:spcPts val="600"/>
              </a:spcBef>
              <a:buSzPct val="90625"/>
              <a:buAutoNum type="arabicParenR"/>
              <a:tabLst>
                <a:tab pos="347345" algn="l"/>
              </a:tabLst>
            </a:pPr>
            <a:r>
              <a:rPr sz="2800" dirty="0">
                <a:latin typeface="Times New Roman" panose="02020603050405020304" pitchFamily="18" charset="0"/>
                <a:cs typeface="Times New Roman" panose="02020603050405020304" pitchFamily="18" charset="0"/>
              </a:rPr>
              <a:t>DB Server: SQL SERVER 2008</a:t>
            </a:r>
          </a:p>
          <a:p>
            <a:pPr marL="346075" indent="-340995">
              <a:lnSpc>
                <a:spcPct val="100000"/>
              </a:lnSpc>
              <a:spcBef>
                <a:spcPts val="600"/>
              </a:spcBef>
              <a:buSzPct val="90625"/>
              <a:buAutoNum type="arabicParenR"/>
              <a:tabLst>
                <a:tab pos="346075" algn="l"/>
              </a:tabLst>
            </a:pPr>
            <a:r>
              <a:rPr sz="2800" dirty="0">
                <a:latin typeface="Times New Roman" panose="02020603050405020304" pitchFamily="18" charset="0"/>
                <a:cs typeface="Times New Roman" panose="02020603050405020304" pitchFamily="18" charset="0"/>
              </a:rPr>
              <a:t>OS:Window Vista/XP/7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spc="-285" dirty="0"/>
              <a:t>2.4</a:t>
            </a:r>
            <a:r>
              <a:rPr b="1" spc="-105" dirty="0"/>
              <a:t> </a:t>
            </a:r>
            <a:r>
              <a:rPr b="1" spc="110" dirty="0"/>
              <a:t>OPERATIONS</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27</a:t>
            </a:fld>
            <a:endParaRPr spc="-25" dirty="0"/>
          </a:p>
        </p:txBody>
      </p:sp>
      <p:sp>
        <p:nvSpPr>
          <p:cNvPr id="4" name="object 4"/>
          <p:cNvSpPr txBox="1"/>
          <p:nvPr/>
        </p:nvSpPr>
        <p:spPr>
          <a:xfrm>
            <a:off x="304800" y="1066800"/>
            <a:ext cx="8229600" cy="2675732"/>
          </a:xfrm>
          <a:prstGeom prst="rect">
            <a:avLst/>
          </a:prstGeom>
        </p:spPr>
        <p:txBody>
          <a:bodyPr vert="horz" wrap="square" lIns="0" tIns="13335" rIns="0" bIns="0" rtlCol="0">
            <a:spAutoFit/>
          </a:bodyPr>
          <a:lstStyle/>
          <a:p>
            <a:pPr marL="295910" marR="5080" indent="-283845" algn="just">
              <a:lnSpc>
                <a:spcPct val="100000"/>
              </a:lnSpc>
              <a:spcBef>
                <a:spcPts val="105"/>
              </a:spcBef>
            </a:pPr>
            <a:r>
              <a:rPr sz="2800" dirty="0">
                <a:latin typeface="Times New Roman" panose="02020603050405020304" pitchFamily="18" charset="0"/>
                <a:cs typeface="Times New Roman" panose="02020603050405020304" pitchFamily="18" charset="0"/>
              </a:rPr>
              <a:t>The DBA at client side will be responsible for manually deleting old/non required data. Database backup and recovery will also be handled by the DBA.</a:t>
            </a:r>
          </a:p>
          <a:p>
            <a:pPr marL="295910" marR="31750" indent="-283845" algn="just">
              <a:lnSpc>
                <a:spcPct val="100000"/>
              </a:lnSpc>
              <a:spcBef>
                <a:spcPts val="605"/>
              </a:spcBef>
            </a:pPr>
            <a:r>
              <a:rPr sz="2800" dirty="0">
                <a:latin typeface="Times New Roman" panose="02020603050405020304" pitchFamily="18" charset="0"/>
                <a:cs typeface="Times New Roman" panose="02020603050405020304" pitchFamily="18" charset="0"/>
              </a:rPr>
              <a:t>The system will provide a RESET SYSTEM function that will delete all existing information from the database.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lang="en-US" b="1" spc="-285" dirty="0"/>
              <a:t>2.5</a:t>
            </a:r>
            <a:r>
              <a:rPr lang="en-US" b="1" spc="-105" dirty="0"/>
              <a:t> </a:t>
            </a:r>
            <a:r>
              <a:rPr lang="en-US" b="1" spc="-165" dirty="0"/>
              <a:t>PRODUCT</a:t>
            </a:r>
            <a:r>
              <a:rPr lang="en-US" b="1" spc="-135" dirty="0"/>
              <a:t> </a:t>
            </a:r>
            <a:r>
              <a:rPr lang="en-US" b="1" spc="-180" dirty="0"/>
              <a:t>FUNCTIONS</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28</a:t>
            </a:fld>
            <a:endParaRPr spc="-25" dirty="0"/>
          </a:p>
        </p:txBody>
      </p:sp>
      <p:sp>
        <p:nvSpPr>
          <p:cNvPr id="4" name="object 4"/>
          <p:cNvSpPr txBox="1"/>
          <p:nvPr/>
        </p:nvSpPr>
        <p:spPr>
          <a:xfrm>
            <a:off x="1066800" y="1144587"/>
            <a:ext cx="7193280" cy="3614451"/>
          </a:xfrm>
          <a:prstGeom prst="rect">
            <a:avLst/>
          </a:prstGeom>
        </p:spPr>
        <p:txBody>
          <a:bodyPr vert="horz" wrap="square" lIns="0" tIns="13335" rIns="0" bIns="0" rtlCol="0">
            <a:spAutoFit/>
          </a:bodyPr>
          <a:lstStyle/>
          <a:p>
            <a:pPr marL="295910" marR="352425" indent="-283845" algn="just">
              <a:lnSpc>
                <a:spcPct val="100000"/>
              </a:lnSpc>
              <a:spcBef>
                <a:spcPts val="105"/>
              </a:spcBef>
            </a:pPr>
            <a:r>
              <a:rPr sz="2800" spc="-130" dirty="0">
                <a:latin typeface="Times New Roman" panose="02020603050405020304" pitchFamily="18" charset="0"/>
                <a:cs typeface="Times New Roman" panose="02020603050405020304" pitchFamily="18" charset="0"/>
              </a:rPr>
              <a:t>Depending</a:t>
            </a:r>
            <a:r>
              <a:rPr sz="2800" spc="-100" dirty="0">
                <a:latin typeface="Times New Roman" panose="02020603050405020304" pitchFamily="18" charset="0"/>
                <a:cs typeface="Times New Roman" panose="02020603050405020304" pitchFamily="18" charset="0"/>
              </a:rPr>
              <a:t> </a:t>
            </a:r>
            <a:r>
              <a:rPr sz="2800" spc="-110" dirty="0">
                <a:latin typeface="Times New Roman" panose="02020603050405020304" pitchFamily="18" charset="0"/>
                <a:cs typeface="Times New Roman" panose="02020603050405020304" pitchFamily="18" charset="0"/>
              </a:rPr>
              <a:t>upon</a:t>
            </a:r>
            <a:r>
              <a:rPr sz="2800" spc="-114" dirty="0">
                <a:latin typeface="Times New Roman" panose="02020603050405020304" pitchFamily="18" charset="0"/>
                <a:cs typeface="Times New Roman" panose="02020603050405020304" pitchFamily="18" charset="0"/>
              </a:rPr>
              <a:t> </a:t>
            </a:r>
            <a:r>
              <a:rPr sz="2800" spc="-200" dirty="0">
                <a:latin typeface="Times New Roman" panose="02020603050405020304" pitchFamily="18" charset="0"/>
                <a:cs typeface="Times New Roman" panose="02020603050405020304" pitchFamily="18" charset="0"/>
              </a:rPr>
              <a:t>the</a:t>
            </a:r>
            <a:r>
              <a:rPr sz="2800" spc="-75" dirty="0">
                <a:latin typeface="Times New Roman" panose="02020603050405020304" pitchFamily="18" charset="0"/>
                <a:cs typeface="Times New Roman" panose="02020603050405020304" pitchFamily="18" charset="0"/>
              </a:rPr>
              <a:t> </a:t>
            </a:r>
            <a:r>
              <a:rPr sz="2800" spc="-95" dirty="0">
                <a:latin typeface="Times New Roman" panose="02020603050405020304" pitchFamily="18" charset="0"/>
                <a:cs typeface="Times New Roman" panose="02020603050405020304" pitchFamily="18" charset="0"/>
              </a:rPr>
              <a:t>user</a:t>
            </a:r>
            <a:r>
              <a:rPr sz="2800" spc="-75" dirty="0">
                <a:latin typeface="Times New Roman" panose="02020603050405020304" pitchFamily="18" charset="0"/>
                <a:cs typeface="Times New Roman" panose="02020603050405020304" pitchFamily="18" charset="0"/>
              </a:rPr>
              <a:t> </a:t>
            </a:r>
            <a:r>
              <a:rPr sz="2800" spc="-130" dirty="0">
                <a:latin typeface="Times New Roman" panose="02020603050405020304" pitchFamily="18" charset="0"/>
                <a:cs typeface="Times New Roman" panose="02020603050405020304" pitchFamily="18" charset="0"/>
              </a:rPr>
              <a:t>role</a:t>
            </a:r>
            <a:r>
              <a:rPr sz="2800" spc="-90" dirty="0">
                <a:latin typeface="Times New Roman" panose="02020603050405020304" pitchFamily="18" charset="0"/>
                <a:cs typeface="Times New Roman" panose="02020603050405020304" pitchFamily="18" charset="0"/>
              </a:rPr>
              <a:t> </a:t>
            </a:r>
            <a:r>
              <a:rPr sz="2800" spc="-270" dirty="0">
                <a:latin typeface="Times New Roman" panose="02020603050405020304" pitchFamily="18" charset="0"/>
                <a:cs typeface="Times New Roman" panose="02020603050405020304" pitchFamily="18" charset="0"/>
              </a:rPr>
              <a:t>he/she</a:t>
            </a:r>
            <a:r>
              <a:rPr sz="2800" spc="-90"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will </a:t>
            </a:r>
            <a:r>
              <a:rPr sz="2800" spc="-220" dirty="0">
                <a:latin typeface="Times New Roman" panose="02020603050405020304" pitchFamily="18" charset="0"/>
                <a:cs typeface="Times New Roman" panose="02020603050405020304" pitchFamily="18" charset="0"/>
              </a:rPr>
              <a:t>be</a:t>
            </a:r>
            <a:r>
              <a:rPr sz="2800" spc="-70" dirty="0">
                <a:latin typeface="Times New Roman" panose="02020603050405020304" pitchFamily="18" charset="0"/>
                <a:cs typeface="Times New Roman" panose="02020603050405020304" pitchFamily="18" charset="0"/>
              </a:rPr>
              <a:t> </a:t>
            </a:r>
            <a:r>
              <a:rPr sz="2800" spc="-254" dirty="0">
                <a:latin typeface="Times New Roman" panose="02020603050405020304" pitchFamily="18" charset="0"/>
                <a:cs typeface="Times New Roman" panose="02020603050405020304" pitchFamily="18" charset="0"/>
              </a:rPr>
              <a:t>able</a:t>
            </a:r>
            <a:r>
              <a:rPr sz="2800" spc="-65"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95" dirty="0">
                <a:latin typeface="Times New Roman" panose="02020603050405020304" pitchFamily="18" charset="0"/>
                <a:cs typeface="Times New Roman" panose="02020603050405020304" pitchFamily="18" charset="0"/>
              </a:rPr>
              <a:t> </a:t>
            </a:r>
            <a:r>
              <a:rPr sz="2800" spc="-190" dirty="0">
                <a:latin typeface="Times New Roman" panose="02020603050405020304" pitchFamily="18" charset="0"/>
                <a:cs typeface="Times New Roman" panose="02020603050405020304" pitchFamily="18" charset="0"/>
              </a:rPr>
              <a:t>access</a:t>
            </a:r>
            <a:r>
              <a:rPr sz="2800" spc="-65" dirty="0">
                <a:latin typeface="Times New Roman" panose="02020603050405020304" pitchFamily="18" charset="0"/>
                <a:cs typeface="Times New Roman" panose="02020603050405020304" pitchFamily="18" charset="0"/>
              </a:rPr>
              <a:t> </a:t>
            </a:r>
            <a:r>
              <a:rPr sz="2800" spc="-150" dirty="0">
                <a:latin typeface="Times New Roman" panose="02020603050405020304" pitchFamily="18" charset="0"/>
                <a:cs typeface="Times New Roman" panose="02020603050405020304" pitchFamily="18" charset="0"/>
              </a:rPr>
              <a:t>only</a:t>
            </a:r>
            <a:r>
              <a:rPr sz="2800" spc="-80" dirty="0">
                <a:latin typeface="Times New Roman" panose="02020603050405020304" pitchFamily="18" charset="0"/>
                <a:cs typeface="Times New Roman" panose="02020603050405020304" pitchFamily="18" charset="0"/>
              </a:rPr>
              <a:t> </a:t>
            </a:r>
            <a:r>
              <a:rPr sz="2800" spc="-200" dirty="0">
                <a:latin typeface="Times New Roman" panose="02020603050405020304" pitchFamily="18" charset="0"/>
                <a:cs typeface="Times New Roman" panose="02020603050405020304" pitchFamily="18" charset="0"/>
              </a:rPr>
              <a:t>the</a:t>
            </a:r>
            <a:r>
              <a:rPr sz="2800" spc="-65" dirty="0">
                <a:latin typeface="Times New Roman" panose="02020603050405020304" pitchFamily="18" charset="0"/>
                <a:cs typeface="Times New Roman" panose="02020603050405020304" pitchFamily="18" charset="0"/>
              </a:rPr>
              <a:t> </a:t>
            </a:r>
            <a:r>
              <a:rPr sz="2800" spc="-75" dirty="0">
                <a:latin typeface="Times New Roman" panose="02020603050405020304" pitchFamily="18" charset="0"/>
                <a:cs typeface="Times New Roman" panose="02020603050405020304" pitchFamily="18" charset="0"/>
              </a:rPr>
              <a:t>specific </a:t>
            </a:r>
            <a:r>
              <a:rPr sz="2800" spc="-160" dirty="0">
                <a:latin typeface="Times New Roman" panose="02020603050405020304" pitchFamily="18" charset="0"/>
                <a:cs typeface="Times New Roman" panose="02020603050405020304" pitchFamily="18" charset="0"/>
              </a:rPr>
              <a:t>modules</a:t>
            </a:r>
            <a:r>
              <a:rPr sz="2800" spc="-70" dirty="0">
                <a:latin typeface="Times New Roman" panose="02020603050405020304" pitchFamily="18" charset="0"/>
                <a:cs typeface="Times New Roman" panose="02020603050405020304" pitchFamily="18" charset="0"/>
              </a:rPr>
              <a:t> </a:t>
            </a:r>
            <a:r>
              <a:rPr sz="2800" spc="-175" dirty="0">
                <a:latin typeface="Times New Roman" panose="02020603050405020304" pitchFamily="18" charset="0"/>
                <a:cs typeface="Times New Roman" panose="02020603050405020304" pitchFamily="18" charset="0"/>
              </a:rPr>
              <a:t>of</a:t>
            </a:r>
            <a:r>
              <a:rPr sz="2800" spc="-50" dirty="0">
                <a:latin typeface="Times New Roman" panose="02020603050405020304" pitchFamily="18" charset="0"/>
                <a:cs typeface="Times New Roman" panose="02020603050405020304" pitchFamily="18" charset="0"/>
              </a:rPr>
              <a:t> </a:t>
            </a:r>
            <a:r>
              <a:rPr sz="2800" spc="-200" dirty="0">
                <a:latin typeface="Times New Roman" panose="02020603050405020304" pitchFamily="18" charset="0"/>
                <a:cs typeface="Times New Roman" panose="02020603050405020304" pitchFamily="18" charset="0"/>
              </a:rPr>
              <a:t>the</a:t>
            </a:r>
            <a:r>
              <a:rPr sz="2800" spc="-60" dirty="0">
                <a:latin typeface="Times New Roman" panose="02020603050405020304" pitchFamily="18" charset="0"/>
                <a:cs typeface="Times New Roman" panose="02020603050405020304" pitchFamily="18" charset="0"/>
              </a:rPr>
              <a:t> </a:t>
            </a:r>
            <a:r>
              <a:rPr sz="2800" spc="-55" dirty="0">
                <a:latin typeface="Times New Roman" panose="02020603050405020304" pitchFamily="18" charset="0"/>
                <a:cs typeface="Times New Roman" panose="02020603050405020304" pitchFamily="18" charset="0"/>
              </a:rPr>
              <a:t>system.</a:t>
            </a:r>
            <a:endParaRPr sz="2800" dirty="0">
              <a:latin typeface="Times New Roman" panose="02020603050405020304" pitchFamily="18" charset="0"/>
              <a:cs typeface="Times New Roman" panose="02020603050405020304" pitchFamily="18" charset="0"/>
            </a:endParaRPr>
          </a:p>
          <a:p>
            <a:pPr marL="295910" marR="90805" indent="-290195" algn="just">
              <a:lnSpc>
                <a:spcPct val="100000"/>
              </a:lnSpc>
              <a:spcBef>
                <a:spcPts val="600"/>
              </a:spcBef>
              <a:buSzPct val="90625"/>
              <a:buAutoNum type="arabicParenR"/>
              <a:tabLst>
                <a:tab pos="295910" algn="l"/>
                <a:tab pos="346710" algn="l"/>
              </a:tabLst>
            </a:pPr>
            <a:r>
              <a:rPr sz="2800" spc="-114" dirty="0">
                <a:latin typeface="Times New Roman" panose="02020603050405020304" pitchFamily="18" charset="0"/>
                <a:cs typeface="Times New Roman" panose="02020603050405020304" pitchFamily="18" charset="0"/>
              </a:rPr>
              <a:t>	Login</a:t>
            </a:r>
            <a:r>
              <a:rPr sz="2800" spc="-80" dirty="0">
                <a:latin typeface="Times New Roman" panose="02020603050405020304" pitchFamily="18" charset="0"/>
                <a:cs typeface="Times New Roman" panose="02020603050405020304" pitchFamily="18" charset="0"/>
              </a:rPr>
              <a:t> </a:t>
            </a:r>
            <a:r>
              <a:rPr sz="2800" spc="-254" dirty="0">
                <a:latin typeface="Times New Roman" panose="02020603050405020304" pitchFamily="18" charset="0"/>
                <a:cs typeface="Times New Roman" panose="02020603050405020304" pitchFamily="18" charset="0"/>
              </a:rPr>
              <a:t>facility</a:t>
            </a:r>
            <a:r>
              <a:rPr sz="2800" spc="-110" dirty="0">
                <a:latin typeface="Times New Roman" panose="02020603050405020304" pitchFamily="18" charset="0"/>
                <a:cs typeface="Times New Roman" panose="02020603050405020304" pitchFamily="18" charset="0"/>
              </a:rPr>
              <a:t> </a:t>
            </a:r>
            <a:r>
              <a:rPr sz="2800" spc="-114" dirty="0">
                <a:latin typeface="Times New Roman" panose="02020603050405020304" pitchFamily="18" charset="0"/>
                <a:cs typeface="Times New Roman" panose="02020603050405020304" pitchFamily="18" charset="0"/>
              </a:rPr>
              <a:t>for</a:t>
            </a:r>
            <a:r>
              <a:rPr sz="2800" spc="-80" dirty="0">
                <a:latin typeface="Times New Roman" panose="02020603050405020304" pitchFamily="18" charset="0"/>
                <a:cs typeface="Times New Roman" panose="02020603050405020304" pitchFamily="18" charset="0"/>
              </a:rPr>
              <a:t> </a:t>
            </a:r>
            <a:r>
              <a:rPr sz="2800" spc="-229" dirty="0">
                <a:latin typeface="Times New Roman" panose="02020603050405020304" pitchFamily="18" charset="0"/>
                <a:cs typeface="Times New Roman" panose="02020603050405020304" pitchFamily="18" charset="0"/>
              </a:rPr>
              <a:t>enabling</a:t>
            </a:r>
            <a:r>
              <a:rPr sz="2800" spc="-10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only</a:t>
            </a:r>
            <a:r>
              <a:rPr sz="2800" spc="-80" dirty="0">
                <a:latin typeface="Times New Roman" panose="02020603050405020304" pitchFamily="18" charset="0"/>
                <a:cs typeface="Times New Roman" panose="02020603050405020304" pitchFamily="18" charset="0"/>
              </a:rPr>
              <a:t> </a:t>
            </a:r>
            <a:r>
              <a:rPr sz="2800" spc="-140" dirty="0">
                <a:latin typeface="Times New Roman" panose="02020603050405020304" pitchFamily="18" charset="0"/>
                <a:cs typeface="Times New Roman" panose="02020603050405020304" pitchFamily="18" charset="0"/>
              </a:rPr>
              <a:t>authorized </a:t>
            </a:r>
            <a:r>
              <a:rPr sz="2800" spc="-190" dirty="0">
                <a:latin typeface="Times New Roman" panose="02020603050405020304" pitchFamily="18" charset="0"/>
                <a:cs typeface="Times New Roman" panose="02020603050405020304" pitchFamily="18" charset="0"/>
              </a:rPr>
              <a:t>access</a:t>
            </a:r>
            <a:r>
              <a:rPr sz="2800" spc="-7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to</a:t>
            </a:r>
            <a:r>
              <a:rPr sz="2800" spc="-145" dirty="0">
                <a:latin typeface="Times New Roman" panose="02020603050405020304" pitchFamily="18" charset="0"/>
                <a:cs typeface="Times New Roman" panose="02020603050405020304" pitchFamily="18" charset="0"/>
              </a:rPr>
              <a:t> </a:t>
            </a:r>
            <a:r>
              <a:rPr sz="2800" spc="-200" dirty="0">
                <a:latin typeface="Times New Roman" panose="02020603050405020304" pitchFamily="18" charset="0"/>
                <a:cs typeface="Times New Roman" panose="02020603050405020304" pitchFamily="18" charset="0"/>
              </a:rPr>
              <a:t>the</a:t>
            </a:r>
            <a:r>
              <a:rPr sz="2800" spc="-7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system</a:t>
            </a:r>
            <a:endParaRPr sz="2800" dirty="0">
              <a:latin typeface="Times New Roman" panose="02020603050405020304" pitchFamily="18" charset="0"/>
              <a:cs typeface="Times New Roman" panose="02020603050405020304" pitchFamily="18" charset="0"/>
            </a:endParaRPr>
          </a:p>
          <a:p>
            <a:pPr marL="295910" marR="5080" indent="-290195" algn="just">
              <a:lnSpc>
                <a:spcPct val="100000"/>
              </a:lnSpc>
              <a:spcBef>
                <a:spcPts val="605"/>
              </a:spcBef>
              <a:buSzPct val="90625"/>
              <a:buAutoNum type="arabicParenR"/>
              <a:tabLst>
                <a:tab pos="295910" algn="l"/>
                <a:tab pos="346710" algn="l"/>
              </a:tabLst>
            </a:pPr>
            <a:r>
              <a:rPr sz="2800" dirty="0">
                <a:latin typeface="Times New Roman" panose="02020603050405020304" pitchFamily="18" charset="0"/>
                <a:cs typeface="Times New Roman" panose="02020603050405020304" pitchFamily="18" charset="0"/>
              </a:rPr>
              <a:t>	User</a:t>
            </a:r>
            <a:r>
              <a:rPr sz="2800" spc="-170" dirty="0">
                <a:latin typeface="Times New Roman" panose="02020603050405020304" pitchFamily="18" charset="0"/>
                <a:cs typeface="Times New Roman" panose="02020603050405020304" pitchFamily="18" charset="0"/>
              </a:rPr>
              <a:t> (with</a:t>
            </a:r>
            <a:r>
              <a:rPr sz="2800" spc="-70" dirty="0">
                <a:latin typeface="Times New Roman" panose="02020603050405020304" pitchFamily="18" charset="0"/>
                <a:cs typeface="Times New Roman" panose="02020603050405020304" pitchFamily="18" charset="0"/>
              </a:rPr>
              <a:t> </a:t>
            </a:r>
            <a:r>
              <a:rPr sz="2800" spc="-130" dirty="0">
                <a:latin typeface="Times New Roman" panose="02020603050405020304" pitchFamily="18" charset="0"/>
                <a:cs typeface="Times New Roman" panose="02020603050405020304" pitchFamily="18" charset="0"/>
              </a:rPr>
              <a:t>role</a:t>
            </a:r>
            <a:r>
              <a:rPr sz="2800" spc="-110" dirty="0">
                <a:latin typeface="Times New Roman" panose="02020603050405020304" pitchFamily="18" charset="0"/>
                <a:cs typeface="Times New Roman" panose="02020603050405020304" pitchFamily="18" charset="0"/>
              </a:rPr>
              <a:t> </a:t>
            </a:r>
            <a:r>
              <a:rPr sz="2800" spc="-105" dirty="0">
                <a:latin typeface="Times New Roman" panose="02020603050405020304" pitchFamily="18" charset="0"/>
                <a:cs typeface="Times New Roman" panose="02020603050405020304" pitchFamily="18" charset="0"/>
              </a:rPr>
              <a:t>Data</a:t>
            </a:r>
            <a:r>
              <a:rPr sz="2800" spc="-114" dirty="0">
                <a:latin typeface="Times New Roman" panose="02020603050405020304" pitchFamily="18" charset="0"/>
                <a:cs typeface="Times New Roman" panose="02020603050405020304" pitchFamily="18" charset="0"/>
              </a:rPr>
              <a:t> </a:t>
            </a:r>
            <a:r>
              <a:rPr sz="2800" spc="-110" dirty="0">
                <a:latin typeface="Times New Roman" panose="02020603050405020304" pitchFamily="18" charset="0"/>
                <a:cs typeface="Times New Roman" panose="02020603050405020304" pitchFamily="18" charset="0"/>
              </a:rPr>
              <a:t>Entry</a:t>
            </a:r>
            <a:r>
              <a:rPr sz="2800" spc="-130" dirty="0">
                <a:latin typeface="Times New Roman" panose="02020603050405020304" pitchFamily="18" charset="0"/>
                <a:cs typeface="Times New Roman" panose="02020603050405020304" pitchFamily="18" charset="0"/>
              </a:rPr>
              <a:t> </a:t>
            </a:r>
            <a:r>
              <a:rPr sz="2800" spc="-110" dirty="0">
                <a:latin typeface="Times New Roman" panose="02020603050405020304" pitchFamily="18" charset="0"/>
                <a:cs typeface="Times New Roman" panose="02020603050405020304" pitchFamily="18" charset="0"/>
              </a:rPr>
              <a:t>operator) </a:t>
            </a:r>
            <a:r>
              <a:rPr sz="2800" spc="-130" dirty="0">
                <a:latin typeface="Times New Roman" panose="02020603050405020304" pitchFamily="18" charset="0"/>
                <a:cs typeface="Times New Roman" panose="02020603050405020304" pitchFamily="18" charset="0"/>
              </a:rPr>
              <a:t>will </a:t>
            </a:r>
            <a:r>
              <a:rPr sz="2800" spc="-265" dirty="0">
                <a:latin typeface="Times New Roman" panose="02020603050405020304" pitchFamily="18" charset="0"/>
                <a:cs typeface="Times New Roman" panose="02020603050405020304" pitchFamily="18" charset="0"/>
              </a:rPr>
              <a:t>be</a:t>
            </a:r>
            <a:r>
              <a:rPr sz="2800" spc="20" dirty="0">
                <a:latin typeface="Times New Roman" panose="02020603050405020304" pitchFamily="18" charset="0"/>
                <a:cs typeface="Times New Roman" panose="02020603050405020304" pitchFamily="18" charset="0"/>
              </a:rPr>
              <a:t> </a:t>
            </a:r>
            <a:r>
              <a:rPr sz="2800" spc="-275" dirty="0">
                <a:latin typeface="Times New Roman" panose="02020603050405020304" pitchFamily="18" charset="0"/>
                <a:cs typeface="Times New Roman" panose="02020603050405020304" pitchFamily="18" charset="0"/>
              </a:rPr>
              <a:t>able</a:t>
            </a:r>
            <a:r>
              <a:rPr sz="2800" spc="35"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to</a:t>
            </a:r>
            <a:r>
              <a:rPr sz="2800" spc="-1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modify /add/delete information </a:t>
            </a:r>
            <a:r>
              <a:rPr sz="2800" spc="-170" dirty="0">
                <a:latin typeface="Times New Roman" panose="02020603050405020304" pitchFamily="18" charset="0"/>
                <a:cs typeface="Times New Roman" panose="02020603050405020304" pitchFamily="18" charset="0"/>
              </a:rPr>
              <a:t>about</a:t>
            </a:r>
            <a:r>
              <a:rPr sz="2800" spc="-75" dirty="0">
                <a:latin typeface="Times New Roman" panose="02020603050405020304" pitchFamily="18" charset="0"/>
                <a:cs typeface="Times New Roman" panose="02020603050405020304" pitchFamily="18" charset="0"/>
              </a:rPr>
              <a:t> </a:t>
            </a:r>
            <a:r>
              <a:rPr sz="2800" spc="-240" dirty="0">
                <a:latin typeface="Times New Roman" panose="02020603050405020304" pitchFamily="18" charset="0"/>
                <a:cs typeface="Times New Roman" panose="02020603050405020304" pitchFamily="18" charset="0"/>
              </a:rPr>
              <a:t>different</a:t>
            </a:r>
            <a:r>
              <a:rPr sz="2800" dirty="0">
                <a:latin typeface="Times New Roman" panose="02020603050405020304" pitchFamily="18" charset="0"/>
                <a:cs typeface="Times New Roman" panose="02020603050405020304" pitchFamily="18" charset="0"/>
              </a:rPr>
              <a:t> </a:t>
            </a:r>
            <a:r>
              <a:rPr sz="2800" spc="-160" dirty="0">
                <a:latin typeface="Times New Roman" panose="02020603050405020304" pitchFamily="18" charset="0"/>
                <a:cs typeface="Times New Roman" panose="02020603050405020304" pitchFamily="18" charset="0"/>
              </a:rPr>
              <a:t>students</a:t>
            </a:r>
            <a:r>
              <a:rPr sz="2800" dirty="0">
                <a:latin typeface="Times New Roman" panose="02020603050405020304" pitchFamily="18" charset="0"/>
                <a:cs typeface="Times New Roman" panose="02020603050405020304" pitchFamily="18" charset="0"/>
              </a:rPr>
              <a:t> </a:t>
            </a:r>
            <a:r>
              <a:rPr sz="2800" spc="-254" dirty="0">
                <a:latin typeface="Times New Roman" panose="02020603050405020304" pitchFamily="18" charset="0"/>
                <a:cs typeface="Times New Roman" panose="02020603050405020304" pitchFamily="18" charset="0"/>
              </a:rPr>
              <a:t>that</a:t>
            </a:r>
            <a:r>
              <a:rPr sz="2800" spc="15" dirty="0">
                <a:latin typeface="Times New Roman" panose="02020603050405020304" pitchFamily="18" charset="0"/>
                <a:cs typeface="Times New Roman" panose="02020603050405020304" pitchFamily="18" charset="0"/>
              </a:rPr>
              <a:t> </a:t>
            </a:r>
            <a:r>
              <a:rPr sz="2800" spc="-235" dirty="0">
                <a:latin typeface="Times New Roman" panose="02020603050405020304" pitchFamily="18" charset="0"/>
                <a:cs typeface="Times New Roman" panose="02020603050405020304" pitchFamily="18" charset="0"/>
              </a:rPr>
              <a:t>are</a:t>
            </a:r>
            <a:r>
              <a:rPr sz="2800" spc="-5" dirty="0">
                <a:latin typeface="Times New Roman" panose="02020603050405020304" pitchFamily="18" charset="0"/>
                <a:cs typeface="Times New Roman" panose="02020603050405020304" pitchFamily="18" charset="0"/>
              </a:rPr>
              <a:t> </a:t>
            </a:r>
            <a:r>
              <a:rPr sz="2800" spc="-55" dirty="0">
                <a:latin typeface="Times New Roman" panose="02020603050405020304" pitchFamily="18" charset="0"/>
                <a:cs typeface="Times New Roman" panose="02020603050405020304" pitchFamily="18" charset="0"/>
              </a:rPr>
              <a:t>enrolled </a:t>
            </a:r>
            <a:r>
              <a:rPr sz="2800" spc="-114" dirty="0">
                <a:latin typeface="Times New Roman" panose="02020603050405020304" pitchFamily="18" charset="0"/>
                <a:cs typeface="Times New Roman" panose="02020603050405020304" pitchFamily="18" charset="0"/>
              </a:rPr>
              <a:t>for</a:t>
            </a:r>
            <a:r>
              <a:rPr sz="2800" spc="-80" dirty="0">
                <a:latin typeface="Times New Roman" panose="02020603050405020304" pitchFamily="18" charset="0"/>
                <a:cs typeface="Times New Roman" panose="02020603050405020304" pitchFamily="18" charset="0"/>
              </a:rPr>
              <a:t> </a:t>
            </a:r>
            <a:r>
              <a:rPr sz="2800" spc="-200" dirty="0">
                <a:latin typeface="Times New Roman" panose="02020603050405020304" pitchFamily="18" charset="0"/>
                <a:cs typeface="Times New Roman" panose="02020603050405020304" pitchFamily="18" charset="0"/>
              </a:rPr>
              <a:t>the</a:t>
            </a:r>
            <a:r>
              <a:rPr sz="2800" spc="-65" dirty="0">
                <a:latin typeface="Times New Roman" panose="02020603050405020304" pitchFamily="18" charset="0"/>
                <a:cs typeface="Times New Roman" panose="02020603050405020304" pitchFamily="18" charset="0"/>
              </a:rPr>
              <a:t> </a:t>
            </a:r>
            <a:r>
              <a:rPr sz="2800" spc="-90" dirty="0">
                <a:latin typeface="Times New Roman" panose="02020603050405020304" pitchFamily="18" charset="0"/>
                <a:cs typeface="Times New Roman" panose="02020603050405020304" pitchFamily="18" charset="0"/>
              </a:rPr>
              <a:t>course </a:t>
            </a:r>
            <a:r>
              <a:rPr sz="2800" spc="-190" dirty="0">
                <a:latin typeface="Times New Roman" panose="02020603050405020304" pitchFamily="18" charset="0"/>
                <a:cs typeface="Times New Roman" panose="02020603050405020304" pitchFamily="18" charset="0"/>
              </a:rPr>
              <a:t>in</a:t>
            </a:r>
            <a:r>
              <a:rPr sz="2800" spc="-65" dirty="0">
                <a:latin typeface="Times New Roman" panose="02020603050405020304" pitchFamily="18" charset="0"/>
                <a:cs typeface="Times New Roman" panose="02020603050405020304" pitchFamily="18" charset="0"/>
              </a:rPr>
              <a:t> </a:t>
            </a:r>
            <a:r>
              <a:rPr sz="2800" spc="-235" dirty="0">
                <a:latin typeface="Times New Roman" panose="02020603050405020304" pitchFamily="18" charset="0"/>
                <a:cs typeface="Times New Roman" panose="02020603050405020304" pitchFamily="18" charset="0"/>
              </a:rPr>
              <a:t>different</a:t>
            </a:r>
            <a:r>
              <a:rPr sz="2800" spc="-95" dirty="0">
                <a:latin typeface="Times New Roman" panose="02020603050405020304" pitchFamily="18" charset="0"/>
                <a:cs typeface="Times New Roman" panose="02020603050405020304" pitchFamily="18" charset="0"/>
              </a:rPr>
              <a:t> </a:t>
            </a:r>
            <a:r>
              <a:rPr sz="2800" spc="-170" dirty="0">
                <a:latin typeface="Times New Roman" panose="02020603050405020304" pitchFamily="18" charset="0"/>
                <a:cs typeface="Times New Roman" panose="02020603050405020304" pitchFamily="18" charset="0"/>
              </a:rPr>
              <a:t>years</a:t>
            </a:r>
            <a:r>
              <a:rPr sz="2800" spc="-65" dirty="0">
                <a:latin typeface="Times New Roman" panose="02020603050405020304" pitchFamily="18" charset="0"/>
                <a:cs typeface="Times New Roman" panose="02020603050405020304" pitchFamily="18" charset="0"/>
              </a:rPr>
              <a:t> </a:t>
            </a:r>
            <a:r>
              <a:rPr sz="2800" spc="-53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sp>
        <p:nvSpPr>
          <p:cNvPr id="3" name="object 3"/>
          <p:cNvSpPr txBox="1"/>
          <p:nvPr/>
        </p:nvSpPr>
        <p:spPr>
          <a:xfrm>
            <a:off x="617856" y="1143000"/>
            <a:ext cx="6979284" cy="3684726"/>
          </a:xfrm>
          <a:prstGeom prst="rect">
            <a:avLst/>
          </a:prstGeom>
        </p:spPr>
        <p:txBody>
          <a:bodyPr vert="horz" wrap="square" lIns="0" tIns="61594" rIns="0" bIns="0" rtlCol="0">
            <a:spAutoFit/>
          </a:bodyPr>
          <a:lstStyle/>
          <a:p>
            <a:pPr marL="295910" marR="344805" indent="-290195" algn="just">
              <a:lnSpc>
                <a:spcPct val="90000"/>
              </a:lnSpc>
              <a:spcBef>
                <a:spcPts val="484"/>
              </a:spcBef>
              <a:buSzPct val="90625"/>
              <a:buAutoNum type="arabicParenR" startAt="3"/>
              <a:tabLst>
                <a:tab pos="295910" algn="l"/>
                <a:tab pos="346710" algn="l"/>
              </a:tabLst>
            </a:pPr>
            <a:r>
              <a:rPr sz="3200" spc="-110" dirty="0">
                <a:latin typeface="Trebuchet MS"/>
                <a:cs typeface="Trebuchet MS"/>
              </a:rPr>
              <a:t>	</a:t>
            </a:r>
            <a:r>
              <a:rPr sz="2800" dirty="0">
                <a:latin typeface="Times New Roman" panose="02020603050405020304" pitchFamily="18" charset="0"/>
                <a:cs typeface="Times New Roman" panose="02020603050405020304" pitchFamily="18" charset="0"/>
              </a:rPr>
              <a:t>User(with the role of teacher )will be able to add /modify/delete information regarding marks obtained by different students in different semesters</a:t>
            </a:r>
          </a:p>
          <a:p>
            <a:pPr marL="295910" marR="5080" indent="-290195" algn="just">
              <a:lnSpc>
                <a:spcPct val="90000"/>
              </a:lnSpc>
              <a:spcBef>
                <a:spcPts val="600"/>
              </a:spcBef>
              <a:buSzPct val="90625"/>
              <a:buAutoNum type="arabicParenR" startAt="3"/>
              <a:tabLst>
                <a:tab pos="295910" algn="l"/>
                <a:tab pos="346710" algn="l"/>
              </a:tabLst>
            </a:pPr>
            <a:r>
              <a:rPr sz="2800" dirty="0">
                <a:latin typeface="Times New Roman" panose="02020603050405020304" pitchFamily="18" charset="0"/>
                <a:cs typeface="Times New Roman" panose="02020603050405020304" pitchFamily="18" charset="0"/>
              </a:rPr>
              <a:t>	User (with role of administrator) will be able to reset the system leading to deletion of all existing information from the backend database. He will be able to create/modify/delete existing user accounts.</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29</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b="1" dirty="0"/>
              <a:t>Problem Statement</a:t>
            </a:r>
          </a:p>
        </p:txBody>
      </p:sp>
      <p:sp>
        <p:nvSpPr>
          <p:cNvPr id="7" name="object 7"/>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a:t>
            </a:fld>
            <a:endParaRPr spc="-25" dirty="0"/>
          </a:p>
        </p:txBody>
      </p:sp>
      <p:sp>
        <p:nvSpPr>
          <p:cNvPr id="5" name="object 5"/>
          <p:cNvSpPr txBox="1"/>
          <p:nvPr/>
        </p:nvSpPr>
        <p:spPr>
          <a:xfrm>
            <a:off x="372619" y="914400"/>
            <a:ext cx="8247886" cy="3309239"/>
          </a:xfrm>
          <a:prstGeom prst="rect">
            <a:avLst/>
          </a:prstGeom>
        </p:spPr>
        <p:txBody>
          <a:bodyPr vert="horz" wrap="square" lIns="0" tIns="13335" rIns="0" bIns="0" rtlCol="0">
            <a:spAutoFit/>
          </a:bodyPr>
          <a:lstStyle/>
          <a:p>
            <a:pPr algn="just">
              <a:spcBef>
                <a:spcPts val="1325"/>
              </a:spcBef>
            </a:pPr>
            <a:r>
              <a:rPr lang="en-US" sz="2000" dirty="0">
                <a:latin typeface="Times New Roman" pitchFamily="18" charset="0"/>
                <a:cs typeface="Times New Roman" pitchFamily="18" charset="0"/>
              </a:rPr>
              <a:t>People often finish reading a book only to leave it gathering dust, while others search for that very title at an affordable </a:t>
            </a:r>
            <a:r>
              <a:rPr lang="en-US" sz="2000" dirty="0" smtClean="0">
                <a:latin typeface="Times New Roman" pitchFamily="18" charset="0"/>
                <a:cs typeface="Times New Roman" pitchFamily="18" charset="0"/>
              </a:rPr>
              <a:t>price but failed so due to lack of organization.</a:t>
            </a:r>
          </a:p>
          <a:p>
            <a:pPr algn="just">
              <a:spcBef>
                <a:spcPts val="1325"/>
              </a:spcBef>
            </a:pPr>
            <a:r>
              <a:rPr lang="en-US" sz="2000" dirty="0" smtClean="0">
                <a:latin typeface="Times New Roman" pitchFamily="18" charset="0"/>
                <a:cs typeface="Times New Roman" pitchFamily="18" charset="0"/>
              </a:rPr>
              <a:t>We are trying to bridge that gap by implementing features like:</a:t>
            </a:r>
          </a:p>
          <a:p>
            <a:pPr marL="342900" indent="-342900" algn="just">
              <a:spcBef>
                <a:spcPts val="1325"/>
              </a:spcBef>
              <a:buFont typeface="Wingdings" pitchFamily="2" charset="2"/>
              <a:buChar char="Ø"/>
            </a:pPr>
            <a:r>
              <a:rPr lang="en-US" sz="2000" dirty="0" smtClean="0">
                <a:latin typeface="Times New Roman" panose="02020603050405020304" pitchFamily="18" charset="0"/>
                <a:cs typeface="Times New Roman" panose="02020603050405020304" pitchFamily="18" charset="0"/>
              </a:rPr>
              <a:t>Search and filter method (i.e. genre, price, popularity).</a:t>
            </a:r>
          </a:p>
          <a:p>
            <a:pPr marL="342900" indent="-342900" algn="just">
              <a:spcBef>
                <a:spcPts val="1325"/>
              </a:spcBef>
              <a:buFont typeface="Wingdings" pitchFamily="2" charset="2"/>
              <a:buChar char="Ø"/>
            </a:pPr>
            <a:r>
              <a:rPr lang="en-US" sz="2000" dirty="0" smtClean="0">
                <a:latin typeface="Times New Roman" panose="02020603050405020304" pitchFamily="18" charset="0"/>
                <a:cs typeface="Times New Roman" panose="02020603050405020304" pitchFamily="18" charset="0"/>
              </a:rPr>
              <a:t>Book listing ( upload pics, condition ,certification).</a:t>
            </a:r>
          </a:p>
          <a:p>
            <a:pPr marL="342900" indent="-342900" algn="just">
              <a:spcBef>
                <a:spcPts val="1325"/>
              </a:spcBef>
              <a:buFont typeface="Wingdings" pitchFamily="2" charset="2"/>
              <a:buChar char="Ø"/>
            </a:pPr>
            <a:r>
              <a:rPr lang="en-IN" sz="2000" dirty="0">
                <a:latin typeface="Times New Roman" pitchFamily="18" charset="0"/>
                <a:cs typeface="Times New Roman" pitchFamily="18" charset="0"/>
              </a:rPr>
              <a:t>Ratings &amp; </a:t>
            </a:r>
            <a:r>
              <a:rPr lang="en-IN" sz="2000" dirty="0" smtClean="0">
                <a:latin typeface="Times New Roman" pitchFamily="18" charset="0"/>
                <a:cs typeface="Times New Roman" pitchFamily="18" charset="0"/>
              </a:rPr>
              <a:t>Reviews ( to find </a:t>
            </a:r>
            <a:r>
              <a:rPr lang="en-IN" sz="2000" dirty="0">
                <a:latin typeface="Times New Roman" pitchFamily="18" charset="0"/>
                <a:cs typeface="Times New Roman" pitchFamily="18" charset="0"/>
              </a:rPr>
              <a:t>authenticated</a:t>
            </a:r>
            <a:r>
              <a:rPr lang="en-IN" sz="2000" dirty="0"/>
              <a:t> </a:t>
            </a:r>
            <a:r>
              <a:rPr lang="en-IN" sz="2000" dirty="0" smtClean="0">
                <a:latin typeface="Times New Roman" pitchFamily="18" charset="0"/>
                <a:cs typeface="Times New Roman" pitchFamily="18" charset="0"/>
              </a:rPr>
              <a:t>items).</a:t>
            </a:r>
          </a:p>
          <a:p>
            <a:pPr marL="342900" indent="-342900" algn="just">
              <a:spcBef>
                <a:spcPts val="1325"/>
              </a:spcBef>
              <a:buFont typeface="Wingdings" pitchFamily="2" charset="2"/>
              <a:buChar char="Ø"/>
            </a:pPr>
            <a:r>
              <a:rPr lang="en-IN" sz="2000" dirty="0">
                <a:latin typeface="Times New Roman" pitchFamily="18" charset="0"/>
                <a:cs typeface="Times New Roman" pitchFamily="18" charset="0"/>
              </a:rPr>
              <a:t>Book Condition </a:t>
            </a:r>
            <a:r>
              <a:rPr lang="en-IN" sz="2000" dirty="0" smtClean="0">
                <a:latin typeface="Times New Roman" pitchFamily="18" charset="0"/>
                <a:cs typeface="Times New Roman" pitchFamily="18" charset="0"/>
              </a:rPr>
              <a:t>Verification (any wear and tear).</a:t>
            </a:r>
            <a:endParaRPr sz="2000" dirty="0">
              <a:latin typeface="Times New Roman" panose="02020603050405020304" pitchFamily="18" charset="0"/>
              <a:cs typeface="Times New Roman" panose="02020603050405020304" pitchFamily="18" charset="0"/>
            </a:endParaRPr>
          </a:p>
        </p:txBody>
      </p:sp>
      <p:pic>
        <p:nvPicPr>
          <p:cNvPr id="1026" name="Picture 2" descr="C:\Program Files (x86)\Microsoft Office\MEDIA\CAGCAT10\j021769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1913" y="4223639"/>
            <a:ext cx="2078592" cy="2014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lang="en-US" b="1" spc="-285" dirty="0"/>
              <a:t>2.6</a:t>
            </a:r>
            <a:r>
              <a:rPr lang="en-US" b="1" spc="-105" dirty="0"/>
              <a:t> </a:t>
            </a:r>
            <a:r>
              <a:rPr lang="en-US" b="1" dirty="0"/>
              <a:t>USER</a:t>
            </a:r>
            <a:r>
              <a:rPr lang="en-US" b="1" spc="-250" dirty="0"/>
              <a:t> </a:t>
            </a:r>
            <a:r>
              <a:rPr lang="en-US" b="1" spc="-175" dirty="0"/>
              <a:t>CHARACTERISTICS</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30</a:t>
            </a:fld>
            <a:endParaRPr spc="-25" dirty="0"/>
          </a:p>
        </p:txBody>
      </p:sp>
      <p:sp>
        <p:nvSpPr>
          <p:cNvPr id="4" name="object 4"/>
          <p:cNvSpPr txBox="1"/>
          <p:nvPr/>
        </p:nvSpPr>
        <p:spPr>
          <a:xfrm>
            <a:off x="685800" y="1195734"/>
            <a:ext cx="8077200" cy="1798569"/>
          </a:xfrm>
          <a:prstGeom prst="rect">
            <a:avLst/>
          </a:prstGeom>
        </p:spPr>
        <p:txBody>
          <a:bodyPr vert="horz" wrap="square" lIns="0" tIns="13335" rIns="0" bIns="0" rtlCol="0">
            <a:spAutoFit/>
          </a:bodyPr>
          <a:lstStyle/>
          <a:p>
            <a:pPr marL="295910" marR="5080" indent="-283845" algn="just">
              <a:lnSpc>
                <a:spcPct val="100000"/>
              </a:lnSpc>
              <a:spcBef>
                <a:spcPts val="105"/>
              </a:spcBef>
            </a:pPr>
            <a:r>
              <a:rPr sz="3200" spc="-55" dirty="0">
                <a:latin typeface="Trebuchet MS"/>
                <a:cs typeface="Trebuchet MS"/>
              </a:rPr>
              <a:t>1)</a:t>
            </a:r>
            <a:r>
              <a:rPr sz="2800" dirty="0">
                <a:latin typeface="Times New Roman" panose="02020603050405020304" pitchFamily="18" charset="0"/>
                <a:cs typeface="Times New Roman" panose="02020603050405020304" pitchFamily="18" charset="0"/>
              </a:rPr>
              <a:t>Users at University will have to implement a security policy to safeguard the marks related information from being modified by unauthorized users(by means of gaining access to backend DB).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30777"/>
            <a:ext cx="5943600" cy="948978"/>
          </a:xfrm>
          <a:prstGeom prst="rect">
            <a:avLst/>
          </a:prstGeom>
        </p:spPr>
        <p:txBody>
          <a:bodyPr vert="horz" wrap="square" lIns="0" tIns="12700" rIns="0" bIns="0" rtlCol="0">
            <a:spAutoFit/>
          </a:bodyPr>
          <a:lstStyle/>
          <a:p>
            <a:pPr marL="12700" marR="5080" algn="l">
              <a:lnSpc>
                <a:spcPct val="100000"/>
              </a:lnSpc>
              <a:spcBef>
                <a:spcPts val="100"/>
              </a:spcBef>
            </a:pPr>
            <a:r>
              <a:rPr sz="3000" b="1" dirty="0"/>
              <a:t>2.7 ASSUMPTIONS </a:t>
            </a:r>
            <a:r>
              <a:rPr lang="en-GB" sz="3000" b="1" dirty="0"/>
              <a:t>A</a:t>
            </a:r>
            <a:r>
              <a:rPr sz="3000" b="1" dirty="0"/>
              <a:t>ND DEPENDENCIES</a:t>
            </a:r>
          </a:p>
        </p:txBody>
      </p:sp>
      <p:sp>
        <p:nvSpPr>
          <p:cNvPr id="7" name="object 7"/>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31</a:t>
            </a:fld>
            <a:endParaRPr spc="-25" dirty="0"/>
          </a:p>
        </p:txBody>
      </p:sp>
      <p:sp>
        <p:nvSpPr>
          <p:cNvPr id="6" name="object 6"/>
          <p:cNvSpPr txBox="1"/>
          <p:nvPr/>
        </p:nvSpPr>
        <p:spPr>
          <a:xfrm>
            <a:off x="560832" y="1442252"/>
            <a:ext cx="7023100" cy="2319225"/>
          </a:xfrm>
          <a:prstGeom prst="rect">
            <a:avLst/>
          </a:prstGeom>
        </p:spPr>
        <p:txBody>
          <a:bodyPr vert="horz" wrap="square" lIns="0" tIns="13335" rIns="0" bIns="0" rtlCol="0">
            <a:spAutoFit/>
          </a:bodyPr>
          <a:lstStyle/>
          <a:p>
            <a:pPr marL="520065" marR="293370" indent="-514350" algn="just">
              <a:lnSpc>
                <a:spcPct val="100000"/>
              </a:lnSpc>
              <a:spcBef>
                <a:spcPts val="105"/>
              </a:spcBef>
              <a:buSzPct val="90625"/>
              <a:buFont typeface="+mj-lt"/>
              <a:buAutoNum type="arabicPeriod"/>
              <a:tabLst>
                <a:tab pos="295910" algn="l"/>
                <a:tab pos="346710" algn="l"/>
              </a:tabLst>
            </a:pPr>
            <a:r>
              <a:rPr sz="3200" spc="-85" dirty="0">
                <a:latin typeface="Trebuchet MS"/>
                <a:cs typeface="Trebuchet MS"/>
              </a:rPr>
              <a:t>	</a:t>
            </a:r>
            <a:r>
              <a:rPr sz="2800" dirty="0">
                <a:latin typeface="Times New Roman" panose="02020603050405020304" pitchFamily="18" charset="0"/>
                <a:cs typeface="Times New Roman" panose="02020603050405020304" pitchFamily="18" charset="0"/>
              </a:rPr>
              <a:t>The number of subjects to be taken by the student in each semester does not change .</a:t>
            </a:r>
            <a:endParaRPr lang="en-GB" sz="2800" dirty="0">
              <a:latin typeface="Times New Roman" panose="02020603050405020304" pitchFamily="18" charset="0"/>
              <a:cs typeface="Times New Roman" panose="02020603050405020304" pitchFamily="18" charset="0"/>
            </a:endParaRPr>
          </a:p>
          <a:p>
            <a:pPr marL="520065" marR="293370" indent="-514350" algn="just">
              <a:lnSpc>
                <a:spcPct val="100000"/>
              </a:lnSpc>
              <a:spcBef>
                <a:spcPts val="105"/>
              </a:spcBef>
              <a:buSzPct val="90625"/>
              <a:buFont typeface="+mj-lt"/>
              <a:buAutoNum type="arabicPeriod"/>
              <a:tabLst>
                <a:tab pos="295910" algn="l"/>
                <a:tab pos="346710" algn="l"/>
              </a:tabLst>
            </a:pPr>
            <a:r>
              <a:rPr sz="2800" dirty="0">
                <a:latin typeface="Times New Roman" panose="02020603050405020304" pitchFamily="18" charset="0"/>
                <a:cs typeface="Times New Roman" panose="02020603050405020304" pitchFamily="18" charset="0"/>
              </a:rPr>
              <a:t>The subject types do not change.</a:t>
            </a:r>
            <a:endParaRPr lang="en-GB" sz="2800" dirty="0">
              <a:latin typeface="Times New Roman" panose="02020603050405020304" pitchFamily="18" charset="0"/>
              <a:cs typeface="Times New Roman" panose="02020603050405020304" pitchFamily="18" charset="0"/>
            </a:endParaRPr>
          </a:p>
          <a:p>
            <a:pPr marL="520065" marR="293370" indent="-514350" algn="just">
              <a:lnSpc>
                <a:spcPct val="100000"/>
              </a:lnSpc>
              <a:spcBef>
                <a:spcPts val="105"/>
              </a:spcBef>
              <a:buSzPct val="90625"/>
              <a:buFont typeface="+mj-lt"/>
              <a:buAutoNum type="arabicPeriod"/>
              <a:tabLst>
                <a:tab pos="295910" algn="l"/>
                <a:tab pos="346710" algn="l"/>
              </a:tabLst>
            </a:pPr>
            <a:r>
              <a:rPr sz="2800" dirty="0">
                <a:latin typeface="Times New Roman" panose="02020603050405020304" pitchFamily="18" charset="0"/>
                <a:cs typeface="Times New Roman" panose="02020603050405020304" pitchFamily="18" charset="0"/>
              </a:rPr>
              <a:t>The number of semester do not change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271942"/>
            <a:ext cx="5638801" cy="518091"/>
          </a:xfrm>
          <a:prstGeom prst="rect">
            <a:avLst/>
          </a:prstGeom>
        </p:spPr>
        <p:txBody>
          <a:bodyPr vert="horz" wrap="square" lIns="0" tIns="12700" rIns="0" bIns="0" rtlCol="0">
            <a:spAutoFit/>
          </a:bodyPr>
          <a:lstStyle/>
          <a:p>
            <a:pPr marL="12700" algn="l">
              <a:lnSpc>
                <a:spcPct val="100000"/>
              </a:lnSpc>
              <a:spcBef>
                <a:spcPts val="100"/>
              </a:spcBef>
            </a:pPr>
            <a:r>
              <a:rPr b="1" dirty="0"/>
              <a:t>3.1EXTERNAL</a:t>
            </a:r>
            <a:r>
              <a:rPr b="1" spc="290" dirty="0"/>
              <a:t> </a:t>
            </a:r>
            <a:r>
              <a:rPr b="1" spc="-10" dirty="0"/>
              <a:t>INTERFACES</a:t>
            </a:r>
            <a:endParaRPr b="1" dirty="0"/>
          </a:p>
        </p:txBody>
      </p:sp>
      <p:sp>
        <p:nvSpPr>
          <p:cNvPr id="8" name="object 8"/>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32</a:t>
            </a:fld>
            <a:endParaRPr spc="-25" dirty="0"/>
          </a:p>
        </p:txBody>
      </p:sp>
      <p:sp>
        <p:nvSpPr>
          <p:cNvPr id="7" name="object 7"/>
          <p:cNvSpPr txBox="1"/>
          <p:nvPr/>
        </p:nvSpPr>
        <p:spPr>
          <a:xfrm>
            <a:off x="357631" y="1012888"/>
            <a:ext cx="8329169" cy="5240024"/>
          </a:xfrm>
          <a:prstGeom prst="rect">
            <a:avLst/>
          </a:prstGeom>
        </p:spPr>
        <p:txBody>
          <a:bodyPr vert="horz" wrap="square" lIns="0" tIns="116205" rIns="0" bIns="0" rtlCol="0">
            <a:spAutoFit/>
          </a:bodyPr>
          <a:lstStyle/>
          <a:p>
            <a:pPr marL="171450" indent="57150">
              <a:lnSpc>
                <a:spcPct val="100000"/>
              </a:lnSpc>
              <a:spcBef>
                <a:spcPts val="915"/>
              </a:spcBef>
            </a:pPr>
            <a:r>
              <a:rPr sz="2800" dirty="0">
                <a:latin typeface="Times New Roman" panose="02020603050405020304" pitchFamily="18" charset="0"/>
                <a:cs typeface="Times New Roman" panose="02020603050405020304" pitchFamily="18" charset="0"/>
              </a:rPr>
              <a:t>3.1.1 User Interfaces</a:t>
            </a:r>
          </a:p>
          <a:p>
            <a:pPr marL="94615" algn="just">
              <a:lnSpc>
                <a:spcPct val="100000"/>
              </a:lnSpc>
              <a:spcBef>
                <a:spcPts val="1280"/>
              </a:spcBef>
            </a:pPr>
            <a:r>
              <a:rPr sz="2800" dirty="0">
                <a:latin typeface="Times New Roman" panose="02020603050405020304" pitchFamily="18" charset="0"/>
                <a:cs typeface="Times New Roman" panose="02020603050405020304" pitchFamily="18" charset="0"/>
              </a:rPr>
              <a:t>The following screens will be provided:</a:t>
            </a:r>
          </a:p>
          <a:p>
            <a:pPr marL="377825" marR="5080" indent="-283845" algn="just">
              <a:lnSpc>
                <a:spcPts val="3240"/>
              </a:lnSpc>
              <a:spcBef>
                <a:spcPts val="655"/>
              </a:spcBef>
              <a:tabLst>
                <a:tab pos="2355215" algn="l"/>
              </a:tabLst>
            </a:pPr>
            <a:r>
              <a:rPr lang="en-GB" sz="2800" dirty="0">
                <a:latin typeface="Times New Roman" panose="02020603050405020304" pitchFamily="18" charset="0"/>
                <a:cs typeface="Times New Roman" panose="02020603050405020304" pitchFamily="18" charset="0"/>
              </a:rPr>
              <a:t>1) </a:t>
            </a:r>
            <a:r>
              <a:rPr sz="2800" dirty="0">
                <a:latin typeface="Times New Roman" panose="02020603050405020304" pitchFamily="18" charset="0"/>
                <a:cs typeface="Times New Roman" panose="02020603050405020304" pitchFamily="18" charset="0"/>
              </a:rPr>
              <a:t>Login screen:This will be the first screen that will be displayed. It allows user to access different screens based upon	the user role.Various fields available on this screen will be</a:t>
            </a:r>
          </a:p>
          <a:p>
            <a:pPr marL="584200" indent="-571500" algn="just">
              <a:lnSpc>
                <a:spcPct val="100000"/>
              </a:lnSpc>
              <a:spcBef>
                <a:spcPts val="190"/>
              </a:spcBef>
              <a:buClr>
                <a:srgbClr val="EFAC00"/>
              </a:buClr>
              <a:buSzPct val="80000"/>
              <a:buAutoNum type="romanLcPeriod"/>
              <a:tabLst>
                <a:tab pos="584200" algn="l"/>
              </a:tabLst>
            </a:pPr>
            <a:r>
              <a:rPr sz="2800" dirty="0">
                <a:latin typeface="Times New Roman" panose="02020603050405020304" pitchFamily="18" charset="0"/>
                <a:cs typeface="Times New Roman" panose="02020603050405020304" pitchFamily="18" charset="0"/>
              </a:rPr>
              <a:t>User id: alphanumeric of length up to 10char.</a:t>
            </a:r>
          </a:p>
          <a:p>
            <a:pPr marL="584200" indent="-571500" algn="just">
              <a:lnSpc>
                <a:spcPct val="100000"/>
              </a:lnSpc>
              <a:spcBef>
                <a:spcPts val="240"/>
              </a:spcBef>
              <a:buClr>
                <a:srgbClr val="EFAC00"/>
              </a:buClr>
              <a:buSzPct val="80000"/>
              <a:buAutoNum type="romanLcPeriod"/>
              <a:tabLst>
                <a:tab pos="584200" algn="l"/>
              </a:tabLst>
            </a:pPr>
            <a:r>
              <a:rPr sz="2800" dirty="0">
                <a:latin typeface="Times New Roman" panose="02020603050405020304" pitchFamily="18" charset="0"/>
                <a:cs typeface="Times New Roman" panose="02020603050405020304" pitchFamily="18" charset="0"/>
              </a:rPr>
              <a:t>Password: alphanumeric of length up to 10char</a:t>
            </a:r>
          </a:p>
          <a:p>
            <a:pPr marL="584200" marR="2312035" indent="-527050" algn="just">
              <a:lnSpc>
                <a:spcPts val="3840"/>
              </a:lnSpc>
              <a:spcBef>
                <a:spcPts val="170"/>
              </a:spcBef>
              <a:buClr>
                <a:srgbClr val="EFAC00"/>
              </a:buClr>
              <a:buSzPct val="80000"/>
              <a:buAutoNum type="romanLcPeriod"/>
              <a:tabLst>
                <a:tab pos="927100" algn="l"/>
                <a:tab pos="7200900" algn="l"/>
                <a:tab pos="8229600" algn="l"/>
              </a:tabLst>
            </a:pPr>
            <a:r>
              <a:rPr sz="2800" dirty="0">
                <a:latin typeface="Times New Roman" panose="02020603050405020304" pitchFamily="18" charset="0"/>
                <a:cs typeface="Times New Roman" panose="02020603050405020304" pitchFamily="18" charset="0"/>
              </a:rPr>
              <a:t>Role:Will have the followin</a:t>
            </a:r>
            <a:r>
              <a:rPr lang="en-US" sz="2800" dirty="0">
                <a:latin typeface="Times New Roman" panose="02020603050405020304" pitchFamily="18" charset="0"/>
                <a:cs typeface="Times New Roman" panose="02020603050405020304" pitchFamily="18" charset="0"/>
              </a:rPr>
              <a:t>g</a:t>
            </a:r>
            <a:r>
              <a:rPr lang="en-GB"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values: Administrator,</a:t>
            </a:r>
            <a:r>
              <a:rPr lang="en-GB"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Data entry</a:t>
            </a:r>
            <a:r>
              <a:rPr lang="en-GB"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Operator,</a:t>
            </a:r>
            <a:r>
              <a:rPr lang="en-GB"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tudent,</a:t>
            </a:r>
            <a:r>
              <a:rPr lang="en-GB"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teacher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1114264"/>
            <a:ext cx="7705090" cy="4629472"/>
          </a:xfrm>
          <a:prstGeom prst="rect">
            <a:avLst/>
          </a:prstGeom>
        </p:spPr>
        <p:txBody>
          <a:bodyPr vert="horz" wrap="square" lIns="0" tIns="88900" rIns="0" bIns="0" rtlCol="0">
            <a:spAutoFit/>
          </a:bodyPr>
          <a:lstStyle/>
          <a:p>
            <a:pPr marL="347345" indent="-347345" algn="just">
              <a:lnSpc>
                <a:spcPct val="100000"/>
              </a:lnSpc>
              <a:spcBef>
                <a:spcPts val="700"/>
              </a:spcBef>
              <a:buSzPct val="92187"/>
              <a:buAutoNum type="arabicParenR" startAt="2"/>
              <a:tabLst>
                <a:tab pos="347345" algn="l"/>
              </a:tabLst>
            </a:pPr>
            <a:r>
              <a:rPr sz="2800" dirty="0">
                <a:latin typeface="Times New Roman" panose="02020603050405020304" pitchFamily="18" charset="0"/>
                <a:cs typeface="Times New Roman" panose="02020603050405020304" pitchFamily="18" charset="0"/>
                <a:sym typeface="Times New Roman"/>
              </a:rPr>
              <a:t>Subject info Parameter Screen:</a:t>
            </a:r>
          </a:p>
          <a:p>
            <a:pPr marL="295910" marR="5080" indent="-283845" algn="just">
              <a:lnSpc>
                <a:spcPct val="100000"/>
              </a:lnSpc>
              <a:spcBef>
                <a:spcPts val="600"/>
              </a:spcBef>
              <a:tabLst>
                <a:tab pos="5498465" algn="l"/>
                <a:tab pos="6390005" algn="l"/>
              </a:tabLst>
            </a:pPr>
            <a:r>
              <a:rPr lang="en-GB" sz="2800" dirty="0">
                <a:latin typeface="Times New Roman" panose="02020603050405020304" pitchFamily="18" charset="0"/>
                <a:cs typeface="Times New Roman" panose="02020603050405020304" pitchFamily="18" charset="0"/>
                <a:sym typeface="Times New Roman"/>
              </a:rPr>
              <a:t>    </a:t>
            </a:r>
            <a:r>
              <a:rPr sz="2800" dirty="0">
                <a:latin typeface="Times New Roman" panose="02020603050405020304" pitchFamily="18" charset="0"/>
                <a:cs typeface="Times New Roman" panose="02020603050405020304" pitchFamily="18" charset="0"/>
                <a:sym typeface="Times New Roman"/>
              </a:rPr>
              <a:t>This screen will be accessible only to the Administrator. It will allow the	user to enter the semester number for which the	user wants to access the subject information.</a:t>
            </a:r>
          </a:p>
          <a:p>
            <a:pPr marL="347345" indent="-347345" algn="just">
              <a:lnSpc>
                <a:spcPct val="100000"/>
              </a:lnSpc>
              <a:spcBef>
                <a:spcPts val="600"/>
              </a:spcBef>
              <a:buSzPct val="92187"/>
              <a:buAutoNum type="arabicParenR" startAt="3"/>
              <a:tabLst>
                <a:tab pos="347345" algn="l"/>
              </a:tabLst>
            </a:pPr>
            <a:r>
              <a:rPr sz="2800" dirty="0">
                <a:latin typeface="Times New Roman" panose="02020603050405020304" pitchFamily="18" charset="0"/>
                <a:cs typeface="Times New Roman" panose="02020603050405020304" pitchFamily="18" charset="0"/>
                <a:sym typeface="Times New Roman"/>
              </a:rPr>
              <a:t>Student info Parameter Screen:</a:t>
            </a:r>
          </a:p>
          <a:p>
            <a:pPr marL="295910" marR="6985" indent="-283845" algn="just">
              <a:lnSpc>
                <a:spcPct val="100000"/>
              </a:lnSpc>
              <a:spcBef>
                <a:spcPts val="605"/>
              </a:spcBef>
              <a:tabLst>
                <a:tab pos="2861945" algn="l"/>
                <a:tab pos="5296535" algn="l"/>
                <a:tab pos="5497195" algn="l"/>
              </a:tabLst>
            </a:pPr>
            <a:r>
              <a:rPr lang="en-GB" sz="2800" dirty="0">
                <a:latin typeface="Times New Roman" panose="02020603050405020304" pitchFamily="18" charset="0"/>
                <a:cs typeface="Times New Roman" panose="02020603050405020304" pitchFamily="18" charset="0"/>
                <a:sym typeface="Times New Roman"/>
              </a:rPr>
              <a:t>    </a:t>
            </a:r>
            <a:r>
              <a:rPr sz="2800" dirty="0">
                <a:latin typeface="Times New Roman" panose="02020603050405020304" pitchFamily="18" charset="0"/>
                <a:cs typeface="Times New Roman" panose="02020603050405020304" pitchFamily="18" charset="0"/>
                <a:sym typeface="Times New Roman"/>
              </a:rPr>
              <a:t>This screen will be accessible only to the Administrator. It will allow the	user to enter the Batch Year</a:t>
            </a:r>
            <a:r>
              <a:rPr lang="en-GB" sz="2800" dirty="0">
                <a:latin typeface="Times New Roman" panose="02020603050405020304" pitchFamily="18" charset="0"/>
                <a:cs typeface="Times New Roman" panose="02020603050405020304" pitchFamily="18" charset="0"/>
                <a:sym typeface="Times New Roman"/>
              </a:rPr>
              <a:t> </a:t>
            </a:r>
            <a:r>
              <a:rPr sz="2800" dirty="0">
                <a:latin typeface="Times New Roman" panose="02020603050405020304" pitchFamily="18" charset="0"/>
                <a:cs typeface="Times New Roman" panose="02020603050405020304" pitchFamily="18" charset="0"/>
                <a:sym typeface="Times New Roman"/>
              </a:rPr>
              <a:t>for which the</a:t>
            </a:r>
            <a:r>
              <a:rPr lang="en-GB" sz="2800" dirty="0">
                <a:latin typeface="Times New Roman" panose="02020603050405020304" pitchFamily="18" charset="0"/>
                <a:cs typeface="Times New Roman" panose="02020603050405020304" pitchFamily="18" charset="0"/>
                <a:sym typeface="Times New Roman"/>
              </a:rPr>
              <a:t> </a:t>
            </a:r>
            <a:r>
              <a:rPr sz="2800" dirty="0">
                <a:latin typeface="Times New Roman" panose="02020603050405020304" pitchFamily="18" charset="0"/>
                <a:cs typeface="Times New Roman" panose="02020603050405020304" pitchFamily="18" charset="0"/>
                <a:sym typeface="Times New Roman"/>
              </a:rPr>
              <a:t>user wants to access the student information.</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33</a:t>
            </a:fld>
            <a:endParaRPr spc="-25" dirty="0"/>
          </a:p>
        </p:txBody>
      </p:sp>
      <p:sp>
        <p:nvSpPr>
          <p:cNvPr id="5" name="object 3">
            <a:extLst>
              <a:ext uri="{FF2B5EF4-FFF2-40B4-BE49-F238E27FC236}">
                <a16:creationId xmlns:a16="http://schemas.microsoft.com/office/drawing/2014/main" xmlns="" id="{19A7490D-5012-0E45-9825-5EF65BCDF923}"/>
              </a:ext>
            </a:extLst>
          </p:cNvPr>
          <p:cNvSpPr txBox="1">
            <a:spLocks/>
          </p:cNvSpPr>
          <p:nvPr/>
        </p:nvSpPr>
        <p:spPr>
          <a:xfrm>
            <a:off x="304800" y="315929"/>
            <a:ext cx="5638801" cy="505267"/>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0"/>
              </a:spcBef>
            </a:pPr>
            <a:r>
              <a:rPr lang="en-US" sz="3200" b="1" dirty="0">
                <a:latin typeface="Times New Roman" panose="02020603050405020304" pitchFamily="18" charset="0"/>
                <a:cs typeface="Times New Roman" panose="02020603050405020304" pitchFamily="18" charset="0"/>
              </a:rPr>
              <a:t>3.1EXTERNAL</a:t>
            </a:r>
            <a:r>
              <a:rPr lang="en-US" sz="3200" b="1" spc="290" dirty="0">
                <a:latin typeface="Times New Roman" panose="02020603050405020304" pitchFamily="18" charset="0"/>
                <a:cs typeface="Times New Roman" panose="02020603050405020304" pitchFamily="18" charset="0"/>
              </a:rPr>
              <a:t> </a:t>
            </a:r>
            <a:r>
              <a:rPr lang="en-US" sz="3200" b="1" spc="-10" dirty="0">
                <a:latin typeface="Times New Roman" panose="02020603050405020304" pitchFamily="18" charset="0"/>
                <a:cs typeface="Times New Roman" panose="02020603050405020304" pitchFamily="18" charset="0"/>
              </a:rPr>
              <a:t>INTERFACES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366" y="1005989"/>
            <a:ext cx="8346694" cy="5319405"/>
          </a:xfrm>
          <a:prstGeom prst="rect">
            <a:avLst/>
          </a:prstGeom>
        </p:spPr>
        <p:txBody>
          <a:bodyPr vert="horz" wrap="square" lIns="0" tIns="12700" rIns="0" bIns="0" rtlCol="0">
            <a:spAutoFit/>
          </a:bodyPr>
          <a:lstStyle/>
          <a:p>
            <a:pPr marL="971550" marR="5080" indent="-571500" algn="l">
              <a:spcBef>
                <a:spcPts val="100"/>
              </a:spcBef>
              <a:tabLst>
                <a:tab pos="1009015" algn="l"/>
              </a:tabLst>
            </a:pPr>
            <a:r>
              <a:rPr sz="3000" spc="-155" dirty="0">
                <a:solidFill>
                  <a:srgbClr val="000000"/>
                </a:solidFill>
              </a:rPr>
              <a:t>4)</a:t>
            </a:r>
            <a:r>
              <a:rPr sz="2800" dirty="0">
                <a:solidFill>
                  <a:srgbClr val="000000"/>
                </a:solidFill>
                <a:latin typeface="Times New Roman" panose="02020603050405020304" pitchFamily="18" charset="0"/>
                <a:cs typeface="Times New Roman" panose="02020603050405020304" pitchFamily="18" charset="0"/>
                <a:sym typeface="Arial"/>
              </a:rPr>
              <a:t>Student Information Screen:</a:t>
            </a:r>
            <a:r>
              <a:rPr lang="en-GB" sz="2800" dirty="0">
                <a:solidFill>
                  <a:srgbClr val="000000"/>
                </a:solidFill>
                <a:latin typeface="Times New Roman" panose="02020603050405020304" pitchFamily="18" charset="0"/>
                <a:cs typeface="Times New Roman" panose="02020603050405020304" pitchFamily="18" charset="0"/>
                <a:sym typeface="Arial"/>
              </a:rPr>
              <a:t> </a:t>
            </a:r>
            <a:r>
              <a:rPr sz="2800" dirty="0">
                <a:solidFill>
                  <a:srgbClr val="000000"/>
                </a:solidFill>
                <a:latin typeface="Times New Roman" panose="02020603050405020304" pitchFamily="18" charset="0"/>
                <a:cs typeface="Times New Roman" panose="02020603050405020304" pitchFamily="18" charset="0"/>
                <a:sym typeface="Arial"/>
              </a:rPr>
              <a:t>This screen will be accessible only to the Administrator. It will allow the</a:t>
            </a:r>
            <a:r>
              <a:rPr lang="en-GB" sz="2800" dirty="0">
                <a:solidFill>
                  <a:srgbClr val="000000"/>
                </a:solidFill>
                <a:latin typeface="Times New Roman" panose="02020603050405020304" pitchFamily="18" charset="0"/>
                <a:cs typeface="Times New Roman" panose="02020603050405020304" pitchFamily="18" charset="0"/>
                <a:sym typeface="Arial"/>
              </a:rPr>
              <a:t> </a:t>
            </a:r>
            <a:r>
              <a:rPr sz="2800" dirty="0">
                <a:solidFill>
                  <a:srgbClr val="000000"/>
                </a:solidFill>
                <a:latin typeface="Times New Roman" panose="02020603050405020304" pitchFamily="18" charset="0"/>
                <a:cs typeface="Times New Roman" panose="02020603050405020304" pitchFamily="18" charset="0"/>
                <a:sym typeface="Arial"/>
              </a:rPr>
              <a:t>user to modify the information about new/existing student for particular batch year.</a:t>
            </a:r>
            <a:r>
              <a:rPr lang="en-GB" sz="2800" dirty="0">
                <a:solidFill>
                  <a:srgbClr val="000000"/>
                </a:solidFill>
                <a:latin typeface="Times New Roman" panose="02020603050405020304" pitchFamily="18" charset="0"/>
                <a:cs typeface="Times New Roman" panose="02020603050405020304" pitchFamily="18" charset="0"/>
                <a:sym typeface="Arial"/>
              </a:rPr>
              <a:t> </a:t>
            </a:r>
            <a:r>
              <a:rPr sz="2800" dirty="0">
                <a:solidFill>
                  <a:srgbClr val="000000"/>
                </a:solidFill>
                <a:latin typeface="Times New Roman" panose="02020603050405020304" pitchFamily="18" charset="0"/>
                <a:cs typeface="Times New Roman" panose="02020603050405020304" pitchFamily="18" charset="0"/>
                <a:sym typeface="Arial"/>
              </a:rPr>
              <a:t>Various fields available on these</a:t>
            </a:r>
            <a:r>
              <a:rPr sz="3000" spc="-65" dirty="0">
                <a:solidFill>
                  <a:srgbClr val="000000"/>
                </a:solidFill>
              </a:rPr>
              <a:t> </a:t>
            </a:r>
            <a:r>
              <a:rPr sz="3000" spc="-145" dirty="0">
                <a:solidFill>
                  <a:srgbClr val="000000"/>
                </a:solidFill>
              </a:rPr>
              <a:t>screen</a:t>
            </a:r>
            <a:r>
              <a:rPr sz="3000" spc="-60" dirty="0">
                <a:solidFill>
                  <a:srgbClr val="000000"/>
                </a:solidFill>
              </a:rPr>
              <a:t> </a:t>
            </a:r>
            <a:r>
              <a:rPr sz="3000" spc="-20" dirty="0">
                <a:solidFill>
                  <a:srgbClr val="000000"/>
                </a:solidFill>
              </a:rPr>
              <a:t>are:</a:t>
            </a:r>
            <a:r>
              <a:rPr lang="en-GB" sz="3000" spc="-20" dirty="0">
                <a:solidFill>
                  <a:srgbClr val="000000"/>
                </a:solidFill>
              </a:rPr>
              <a:t/>
            </a:r>
            <a:br>
              <a:rPr lang="en-GB" sz="3000" spc="-20" dirty="0">
                <a:solidFill>
                  <a:srgbClr val="000000"/>
                </a:solidFill>
              </a:rPr>
            </a:br>
            <a:r>
              <a:rPr lang="en-GB" sz="3000" spc="-20" dirty="0">
                <a:solidFill>
                  <a:srgbClr val="000000"/>
                </a:solidFill>
              </a:rPr>
              <a:t/>
            </a:r>
            <a:br>
              <a:rPr lang="en-GB" sz="3000" spc="-20" dirty="0">
                <a:solidFill>
                  <a:srgbClr val="000000"/>
                </a:solidFill>
              </a:rPr>
            </a:br>
            <a:r>
              <a:rPr lang="en-GB" sz="3000" spc="-20" dirty="0">
                <a:solidFill>
                  <a:srgbClr val="000000"/>
                </a:solidFill>
              </a:rPr>
              <a:t>1. </a:t>
            </a:r>
            <a:r>
              <a:rPr lang="en-GB" sz="2800" dirty="0">
                <a:solidFill>
                  <a:srgbClr val="000000"/>
                </a:solidFill>
                <a:latin typeface="Times New Roman" panose="02020603050405020304" pitchFamily="18" charset="0"/>
                <a:cs typeface="Times New Roman" panose="02020603050405020304" pitchFamily="18" charset="0"/>
              </a:rPr>
              <a:t>Student </a:t>
            </a:r>
            <a:r>
              <a:rPr lang="en-GB" sz="2800" dirty="0" err="1">
                <a:solidFill>
                  <a:srgbClr val="000000"/>
                </a:solidFill>
                <a:latin typeface="Times New Roman" panose="02020603050405020304" pitchFamily="18" charset="0"/>
                <a:cs typeface="Times New Roman" panose="02020603050405020304" pitchFamily="18" charset="0"/>
              </a:rPr>
              <a:t>Enrollment</a:t>
            </a:r>
            <a:r>
              <a:rPr lang="en-GB" sz="2800" dirty="0">
                <a:solidFill>
                  <a:srgbClr val="000000"/>
                </a:solidFill>
                <a:latin typeface="Times New Roman" panose="02020603050405020304" pitchFamily="18" charset="0"/>
                <a:cs typeface="Times New Roman" panose="02020603050405020304" pitchFamily="18" charset="0"/>
              </a:rPr>
              <a:t> No: of the format B.E/</a:t>
            </a:r>
            <a:r>
              <a:rPr lang="en-GB" sz="2800" dirty="0" err="1">
                <a:solidFill>
                  <a:srgbClr val="000000"/>
                </a:solidFill>
                <a:latin typeface="Times New Roman" panose="02020603050405020304" pitchFamily="18" charset="0"/>
                <a:cs typeface="Times New Roman" panose="02020603050405020304" pitchFamily="18" charset="0"/>
              </a:rPr>
              <a:t>YYYYwhere</a:t>
            </a:r>
            <a:r>
              <a:rPr lang="en-GB" sz="2800" dirty="0">
                <a:solidFill>
                  <a:srgbClr val="000000"/>
                </a:solidFill>
                <a:latin typeface="Times New Roman" panose="02020603050405020304" pitchFamily="18" charset="0"/>
                <a:cs typeface="Times New Roman" panose="02020603050405020304" pitchFamily="18" charset="0"/>
              </a:rPr>
              <a:t> YYYY represents the batch year</a:t>
            </a:r>
            <a:br>
              <a:rPr lang="en-GB" sz="2800" dirty="0">
                <a:solidFill>
                  <a:srgbClr val="000000"/>
                </a:solidFill>
                <a:latin typeface="Times New Roman" panose="02020603050405020304" pitchFamily="18" charset="0"/>
                <a:cs typeface="Times New Roman" panose="02020603050405020304" pitchFamily="18" charset="0"/>
              </a:rPr>
            </a:br>
            <a:r>
              <a:rPr lang="en-GB" sz="2800" dirty="0">
                <a:solidFill>
                  <a:srgbClr val="000000"/>
                </a:solidFill>
                <a:latin typeface="Times New Roman" panose="02020603050405020304" pitchFamily="18" charset="0"/>
                <a:cs typeface="Times New Roman" panose="02020603050405020304" pitchFamily="18" charset="0"/>
              </a:rPr>
              <a:t>2. Student Name: only alphabetic letters and length up to 40 chars.</a:t>
            </a:r>
            <a:br>
              <a:rPr lang="en-GB" sz="2800" dirty="0">
                <a:solidFill>
                  <a:srgbClr val="000000"/>
                </a:solidFill>
                <a:latin typeface="Times New Roman" panose="02020603050405020304" pitchFamily="18" charset="0"/>
                <a:cs typeface="Times New Roman" panose="02020603050405020304" pitchFamily="18" charset="0"/>
              </a:rPr>
            </a:br>
            <a:r>
              <a:rPr lang="en-GB" sz="2800" dirty="0">
                <a:solidFill>
                  <a:srgbClr val="000000"/>
                </a:solidFill>
                <a:latin typeface="Times New Roman" panose="02020603050405020304" pitchFamily="18" charset="0"/>
                <a:cs typeface="Times New Roman" panose="02020603050405020304" pitchFamily="18" charset="0"/>
              </a:rPr>
              <a:t>3. Batch Year: of the format YYYY</a:t>
            </a:r>
            <a:br>
              <a:rPr lang="en-GB" sz="2800" dirty="0">
                <a:solidFill>
                  <a:srgbClr val="000000"/>
                </a:solidFill>
                <a:latin typeface="Times New Roman" panose="02020603050405020304" pitchFamily="18" charset="0"/>
                <a:cs typeface="Times New Roman" panose="02020603050405020304" pitchFamily="18" charset="0"/>
              </a:rPr>
            </a:br>
            <a:endParaRPr sz="280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34</a:t>
            </a:fld>
            <a:endParaRPr spc="-25" dirty="0"/>
          </a:p>
        </p:txBody>
      </p:sp>
      <p:sp>
        <p:nvSpPr>
          <p:cNvPr id="4" name="object 4"/>
          <p:cNvSpPr txBox="1"/>
          <p:nvPr/>
        </p:nvSpPr>
        <p:spPr>
          <a:xfrm>
            <a:off x="535940" y="4724400"/>
            <a:ext cx="8022590" cy="443711"/>
          </a:xfrm>
          <a:prstGeom prst="rect">
            <a:avLst/>
          </a:prstGeom>
        </p:spPr>
        <p:txBody>
          <a:bodyPr vert="horz" wrap="square" lIns="0" tIns="12700" rIns="0" bIns="0" rtlCol="0">
            <a:spAutoFit/>
          </a:bodyPr>
          <a:lstStyle/>
          <a:p>
            <a:pPr marL="584200" algn="just">
              <a:lnSpc>
                <a:spcPct val="100000"/>
              </a:lnSpc>
              <a:spcBef>
                <a:spcPts val="600"/>
              </a:spcBef>
            </a:pPr>
            <a:endParaRPr lang="en-GB" sz="2800" dirty="0">
              <a:latin typeface="Times New Roman" panose="02020603050405020304" pitchFamily="18" charset="0"/>
              <a:cs typeface="Times New Roman" panose="02020603050405020304" pitchFamily="18" charset="0"/>
              <a:sym typeface="Times New Roman"/>
            </a:endParaRPr>
          </a:p>
        </p:txBody>
      </p:sp>
      <p:sp>
        <p:nvSpPr>
          <p:cNvPr id="3" name="object 3">
            <a:extLst>
              <a:ext uri="{FF2B5EF4-FFF2-40B4-BE49-F238E27FC236}">
                <a16:creationId xmlns:a16="http://schemas.microsoft.com/office/drawing/2014/main" xmlns="" id="{4D50C63A-8250-A8AB-22B3-B32212ED2E63}"/>
              </a:ext>
            </a:extLst>
          </p:cNvPr>
          <p:cNvSpPr txBox="1">
            <a:spLocks/>
          </p:cNvSpPr>
          <p:nvPr/>
        </p:nvSpPr>
        <p:spPr>
          <a:xfrm>
            <a:off x="304800" y="315929"/>
            <a:ext cx="5638801" cy="505267"/>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0"/>
              </a:spcBef>
            </a:pPr>
            <a:r>
              <a:rPr lang="en-US" sz="3200" b="1" dirty="0">
                <a:latin typeface="Times New Roman" panose="02020603050405020304" pitchFamily="18" charset="0"/>
                <a:cs typeface="Times New Roman" panose="02020603050405020304" pitchFamily="18" charset="0"/>
              </a:rPr>
              <a:t>3.1EXTERNAL</a:t>
            </a:r>
            <a:r>
              <a:rPr lang="en-US" sz="3200" b="1" spc="290" dirty="0">
                <a:latin typeface="Times New Roman" panose="02020603050405020304" pitchFamily="18" charset="0"/>
                <a:cs typeface="Times New Roman" panose="02020603050405020304" pitchFamily="18" charset="0"/>
              </a:rPr>
              <a:t> </a:t>
            </a:r>
            <a:r>
              <a:rPr lang="en-US" sz="3200" b="1" spc="-10" dirty="0">
                <a:latin typeface="Times New Roman" panose="02020603050405020304" pitchFamily="18" charset="0"/>
                <a:cs typeface="Times New Roman" panose="02020603050405020304" pitchFamily="18" charset="0"/>
              </a:rPr>
              <a:t>INTERFACES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219200"/>
            <a:ext cx="7928609" cy="4829527"/>
          </a:xfrm>
          <a:prstGeom prst="rect">
            <a:avLst/>
          </a:prstGeom>
        </p:spPr>
        <p:txBody>
          <a:bodyPr vert="horz" wrap="square" lIns="0" tIns="12700" rIns="0" bIns="0" rtlCol="0">
            <a:spAutoFit/>
          </a:bodyPr>
          <a:lstStyle/>
          <a:p>
            <a:pPr marL="526415" marR="5080" indent="-514350" algn="just">
              <a:spcBef>
                <a:spcPts val="100"/>
              </a:spcBef>
              <a:buSzPct val="90625"/>
              <a:buFont typeface="Arial"/>
              <a:buAutoNum type="arabicParenR"/>
              <a:tabLst>
                <a:tab pos="295910" algn="l"/>
                <a:tab pos="325120" algn="l"/>
              </a:tabLst>
            </a:pPr>
            <a:r>
              <a:rPr sz="2800" dirty="0">
                <a:latin typeface="Times New Roman" panose="02020603050405020304" pitchFamily="18" charset="0"/>
                <a:cs typeface="Times New Roman" panose="02020603050405020304" pitchFamily="18" charset="0"/>
              </a:rPr>
              <a:t>	Marks Entry Parameter Screen:This screen will be accessible only to the Teacher. It will allow the user to enter the Batch Year, the semester number and the subject for which the user wants to access the marks information.</a:t>
            </a:r>
          </a:p>
          <a:p>
            <a:pPr marL="526415" marR="60325" indent="-514350" algn="just">
              <a:spcBef>
                <a:spcPts val="600"/>
              </a:spcBef>
              <a:buSzPct val="90625"/>
              <a:buFont typeface="Arial"/>
              <a:buAutoNum type="arabicParenR"/>
              <a:tabLst>
                <a:tab pos="295910" algn="l"/>
                <a:tab pos="325120" algn="l"/>
              </a:tabLst>
            </a:pPr>
            <a:r>
              <a:rPr sz="2800" dirty="0">
                <a:latin typeface="Times New Roman" panose="02020603050405020304" pitchFamily="18" charset="0"/>
                <a:cs typeface="Times New Roman" panose="02020603050405020304" pitchFamily="18" charset="0"/>
              </a:rPr>
              <a:t>	Marks entry screen: Screen:This screen will be accessible only to the Teacher. It will allow the user to add/modify/delete information about the marks obtained in the selected subject by different students. It includes Student enrollment no, student name, internal marks, external marks, total marks.</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35</a:t>
            </a:fld>
            <a:endParaRPr spc="-25" dirty="0"/>
          </a:p>
        </p:txBody>
      </p:sp>
      <p:sp>
        <p:nvSpPr>
          <p:cNvPr id="5" name="object 3">
            <a:extLst>
              <a:ext uri="{FF2B5EF4-FFF2-40B4-BE49-F238E27FC236}">
                <a16:creationId xmlns:a16="http://schemas.microsoft.com/office/drawing/2014/main" xmlns="" id="{22E62ABA-FAD8-486E-F36A-FA1779D8F924}"/>
              </a:ext>
            </a:extLst>
          </p:cNvPr>
          <p:cNvSpPr txBox="1">
            <a:spLocks/>
          </p:cNvSpPr>
          <p:nvPr/>
        </p:nvSpPr>
        <p:spPr>
          <a:xfrm>
            <a:off x="304800" y="315929"/>
            <a:ext cx="5638801" cy="505267"/>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0"/>
              </a:spcBef>
            </a:pPr>
            <a:r>
              <a:rPr lang="en-US" sz="3200" b="1" dirty="0">
                <a:latin typeface="Times New Roman" panose="02020603050405020304" pitchFamily="18" charset="0"/>
                <a:cs typeface="Times New Roman" panose="02020603050405020304" pitchFamily="18" charset="0"/>
              </a:rPr>
              <a:t>3.1EXTERNAL</a:t>
            </a:r>
            <a:r>
              <a:rPr lang="en-US" sz="3200" b="1" spc="290" dirty="0">
                <a:latin typeface="Times New Roman" panose="02020603050405020304" pitchFamily="18" charset="0"/>
                <a:cs typeface="Times New Roman" panose="02020603050405020304" pitchFamily="18" charset="0"/>
              </a:rPr>
              <a:t> </a:t>
            </a:r>
            <a:r>
              <a:rPr lang="en-US" sz="3200" b="1" spc="-10" dirty="0">
                <a:latin typeface="Times New Roman" panose="02020603050405020304" pitchFamily="18" charset="0"/>
                <a:cs typeface="Times New Roman" panose="02020603050405020304" pitchFamily="18" charset="0"/>
              </a:rPr>
              <a:t>INTERFACES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0" y="196567"/>
            <a:ext cx="5900547" cy="518091"/>
          </a:xfrm>
          <a:prstGeom prst="rect">
            <a:avLst/>
          </a:prstGeom>
        </p:spPr>
        <p:txBody>
          <a:bodyPr vert="horz" wrap="square" lIns="0" tIns="12700" rIns="0" bIns="0" rtlCol="0">
            <a:spAutoFit/>
          </a:bodyPr>
          <a:lstStyle/>
          <a:p>
            <a:pPr marL="12700" algn="l">
              <a:lnSpc>
                <a:spcPct val="100000"/>
              </a:lnSpc>
              <a:spcBef>
                <a:spcPts val="100"/>
              </a:spcBef>
            </a:pPr>
            <a:r>
              <a:rPr b="1" spc="-280" dirty="0"/>
              <a:t>3.2</a:t>
            </a:r>
            <a:r>
              <a:rPr b="1" spc="-70" dirty="0"/>
              <a:t> </a:t>
            </a:r>
            <a:r>
              <a:rPr b="1" dirty="0"/>
              <a:t>SYSTEM</a:t>
            </a:r>
            <a:r>
              <a:rPr b="1" spc="-65" dirty="0"/>
              <a:t> </a:t>
            </a:r>
            <a:r>
              <a:rPr b="1" spc="-10" dirty="0"/>
              <a:t>FEATURES</a:t>
            </a:r>
            <a:endParaRPr b="1" dirty="0"/>
          </a:p>
        </p:txBody>
      </p:sp>
      <p:sp>
        <p:nvSpPr>
          <p:cNvPr id="9" name="object 9"/>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36</a:t>
            </a:fld>
            <a:endParaRPr spc="-25" dirty="0"/>
          </a:p>
        </p:txBody>
      </p:sp>
      <p:sp>
        <p:nvSpPr>
          <p:cNvPr id="7" name="object 7"/>
          <p:cNvSpPr txBox="1"/>
          <p:nvPr/>
        </p:nvSpPr>
        <p:spPr>
          <a:xfrm>
            <a:off x="457200" y="762000"/>
            <a:ext cx="7543800" cy="443711"/>
          </a:xfrm>
          <a:prstGeom prst="rect">
            <a:avLst/>
          </a:prstGeom>
        </p:spPr>
        <p:txBody>
          <a:bodyPr vert="horz" wrap="square" lIns="0" tIns="12700" rIns="0" bIns="0" rtlCol="0">
            <a:spAutoFit/>
          </a:bodyPr>
          <a:lstStyle/>
          <a:p>
            <a:pPr marL="12700" marR="5080">
              <a:lnSpc>
                <a:spcPct val="100000"/>
              </a:lnSpc>
              <a:spcBef>
                <a:spcPts val="100"/>
              </a:spcBef>
            </a:pPr>
            <a:r>
              <a:rPr sz="2800" dirty="0">
                <a:latin typeface="Times New Roman" panose="02020603050405020304" pitchFamily="18" charset="0"/>
                <a:cs typeface="Times New Roman" panose="02020603050405020304" pitchFamily="18" charset="0"/>
              </a:rPr>
              <a:t>3.2.1 Subject information maintenance</a:t>
            </a:r>
          </a:p>
        </p:txBody>
      </p:sp>
      <p:sp>
        <p:nvSpPr>
          <p:cNvPr id="8" name="object 8"/>
          <p:cNvSpPr txBox="1"/>
          <p:nvPr/>
        </p:nvSpPr>
        <p:spPr>
          <a:xfrm>
            <a:off x="618236" y="1540205"/>
            <a:ext cx="7995920" cy="3968394"/>
          </a:xfrm>
          <a:prstGeom prst="rect">
            <a:avLst/>
          </a:prstGeom>
        </p:spPr>
        <p:txBody>
          <a:bodyPr vert="horz" wrap="square" lIns="0" tIns="13335" rIns="0" bIns="0" rtlCol="0">
            <a:spAutoFit/>
          </a:bodyPr>
          <a:lstStyle/>
          <a:p>
            <a:pPr marL="526415" marR="162560" indent="-514350" algn="just">
              <a:spcBef>
                <a:spcPts val="105"/>
              </a:spcBef>
              <a:buSzPct val="90625"/>
              <a:buFont typeface="Arial"/>
              <a:buAutoNum type="arabicParenR"/>
            </a:pPr>
            <a:r>
              <a:rPr sz="2800" dirty="0">
                <a:latin typeface="Times New Roman" panose="02020603050405020304" pitchFamily="18" charset="0"/>
                <a:cs typeface="Times New Roman" panose="02020603050405020304" pitchFamily="18" charset="0"/>
              </a:rPr>
              <a:t>The system will maintain information about various subjects being offered during different semesters of the course.The following information will be maintained for each subject: Subject code, Subject type, Semester.</a:t>
            </a:r>
          </a:p>
          <a:p>
            <a:pPr marL="526415" marR="5080" indent="-514350" algn="just">
              <a:spcBef>
                <a:spcPts val="605"/>
              </a:spcBef>
              <a:buSzPct val="90625"/>
              <a:buFont typeface="Arial"/>
              <a:buAutoNum type="arabicParenR"/>
            </a:pPr>
            <a:r>
              <a:rPr sz="2800" dirty="0">
                <a:latin typeface="Times New Roman" panose="02020603050405020304" pitchFamily="18" charset="0"/>
                <a:cs typeface="Times New Roman" panose="02020603050405020304" pitchFamily="18" charset="0"/>
              </a:rPr>
              <a:t>The system will allow creation , modification , deletion of new, existing subjects and also have the ability to list all the available subjects for a particular semester.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8236" y="855680"/>
            <a:ext cx="7750175" cy="4274888"/>
          </a:xfrm>
          <a:prstGeom prst="rect">
            <a:avLst/>
          </a:prstGeom>
        </p:spPr>
        <p:txBody>
          <a:bodyPr vert="horz" wrap="square" lIns="0" tIns="88265" rIns="0" bIns="0" rtlCol="0">
            <a:spAutoFit/>
          </a:bodyPr>
          <a:lstStyle/>
          <a:p>
            <a:pPr marL="12700" algn="just">
              <a:lnSpc>
                <a:spcPct val="100000"/>
              </a:lnSpc>
              <a:spcBef>
                <a:spcPts val="695"/>
              </a:spcBef>
            </a:pPr>
            <a:r>
              <a:rPr sz="2800" dirty="0">
                <a:latin typeface="Times New Roman" panose="02020603050405020304" pitchFamily="18" charset="0"/>
                <a:cs typeface="Times New Roman" panose="02020603050405020304" pitchFamily="18" charset="0"/>
              </a:rPr>
              <a:t>Validity Checks:</a:t>
            </a:r>
          </a:p>
          <a:p>
            <a:pPr marL="295910" marR="228600" indent="-291465" algn="just">
              <a:lnSpc>
                <a:spcPct val="100000"/>
              </a:lnSpc>
              <a:spcBef>
                <a:spcPts val="600"/>
              </a:spcBef>
              <a:buSzPct val="90625"/>
              <a:buAutoNum type="arabicParenR"/>
              <a:tabLst>
                <a:tab pos="295910" algn="l"/>
                <a:tab pos="345440" algn="l"/>
                <a:tab pos="1694814" algn="l"/>
              </a:tabLst>
            </a:pPr>
            <a:r>
              <a:rPr sz="2800" dirty="0">
                <a:latin typeface="Times New Roman" panose="02020603050405020304" pitchFamily="18" charset="0"/>
                <a:cs typeface="Times New Roman" panose="02020603050405020304" pitchFamily="18" charset="0"/>
              </a:rPr>
              <a:t>	Only user with the data entry operator will be able	to access the Subject Information Maintenance module.</a:t>
            </a:r>
          </a:p>
          <a:p>
            <a:pPr marL="347345" indent="-340995" algn="just">
              <a:lnSpc>
                <a:spcPct val="100000"/>
              </a:lnSpc>
              <a:spcBef>
                <a:spcPts val="605"/>
              </a:spcBef>
              <a:buSzPct val="90625"/>
              <a:buAutoNum type="arabicParenR"/>
              <a:tabLst>
                <a:tab pos="347345" algn="l"/>
              </a:tabLst>
            </a:pPr>
            <a:r>
              <a:rPr sz="2800" dirty="0">
                <a:latin typeface="Times New Roman" panose="02020603050405020304" pitchFamily="18" charset="0"/>
                <a:cs typeface="Times New Roman" panose="02020603050405020304" pitchFamily="18" charset="0"/>
              </a:rPr>
              <a:t>No two semester will have the same subject.</a:t>
            </a:r>
          </a:p>
          <a:p>
            <a:pPr marL="295910" marR="711835" indent="-290195" algn="just">
              <a:lnSpc>
                <a:spcPct val="100000"/>
              </a:lnSpc>
              <a:spcBef>
                <a:spcPts val="600"/>
              </a:spcBef>
              <a:buSzPct val="90625"/>
              <a:buAutoNum type="arabicParenR"/>
              <a:tabLst>
                <a:tab pos="295910" algn="l"/>
                <a:tab pos="346710" algn="l"/>
              </a:tabLst>
            </a:pPr>
            <a:r>
              <a:rPr sz="2800" dirty="0">
                <a:latin typeface="Times New Roman" panose="02020603050405020304" pitchFamily="18" charset="0"/>
                <a:cs typeface="Times New Roman" panose="02020603050405020304" pitchFamily="18" charset="0"/>
              </a:rPr>
              <a:t>	The subject code will be unique for each subject .</a:t>
            </a:r>
          </a:p>
          <a:p>
            <a:pPr marL="295910" marR="24765" indent="-291465" algn="just">
              <a:lnSpc>
                <a:spcPct val="100000"/>
              </a:lnSpc>
              <a:spcBef>
                <a:spcPts val="600"/>
              </a:spcBef>
              <a:buSzPct val="90625"/>
              <a:buAutoNum type="arabicParenR"/>
              <a:tabLst>
                <a:tab pos="295910" algn="l"/>
                <a:tab pos="345440" algn="l"/>
              </a:tabLst>
            </a:pPr>
            <a:r>
              <a:rPr sz="2800" dirty="0">
                <a:latin typeface="Times New Roman" panose="02020603050405020304" pitchFamily="18" charset="0"/>
                <a:cs typeface="Times New Roman" panose="02020603050405020304" pitchFamily="18" charset="0"/>
              </a:rPr>
              <a:t>	Subject code, Subject name, semester cannot be blank.</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37</a:t>
            </a:fld>
            <a:endParaRPr spc="-25" dirty="0"/>
          </a:p>
        </p:txBody>
      </p:sp>
      <p:sp>
        <p:nvSpPr>
          <p:cNvPr id="5" name="object 3">
            <a:extLst>
              <a:ext uri="{FF2B5EF4-FFF2-40B4-BE49-F238E27FC236}">
                <a16:creationId xmlns:a16="http://schemas.microsoft.com/office/drawing/2014/main" xmlns="" id="{1BE1AE6D-75FA-D4D3-53D5-BECE669F57F8}"/>
              </a:ext>
            </a:extLst>
          </p:cNvPr>
          <p:cNvSpPr txBox="1">
            <a:spLocks/>
          </p:cNvSpPr>
          <p:nvPr/>
        </p:nvSpPr>
        <p:spPr>
          <a:xfrm>
            <a:off x="76200" y="196567"/>
            <a:ext cx="5900547" cy="518091"/>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0"/>
              </a:spcBef>
            </a:pPr>
            <a:r>
              <a:rPr lang="en-US" sz="3200" b="1" spc="-280">
                <a:latin typeface="Times New Roman" panose="02020603050405020304" pitchFamily="18" charset="0"/>
                <a:cs typeface="Times New Roman" panose="02020603050405020304" pitchFamily="18" charset="0"/>
              </a:rPr>
              <a:t>3.2</a:t>
            </a:r>
            <a:r>
              <a:rPr lang="en-US" sz="3200" b="1" spc="-7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SYSTEM</a:t>
            </a:r>
            <a:r>
              <a:rPr lang="en-US" sz="3200" b="1" spc="-65">
                <a:latin typeface="Times New Roman" panose="02020603050405020304" pitchFamily="18" charset="0"/>
                <a:cs typeface="Times New Roman" panose="02020603050405020304" pitchFamily="18" charset="0"/>
              </a:rPr>
              <a:t> </a:t>
            </a:r>
            <a:r>
              <a:rPr lang="en-US" sz="3200" b="1" spc="-10">
                <a:latin typeface="Times New Roman" panose="02020603050405020304" pitchFamily="18" charset="0"/>
                <a:cs typeface="Times New Roman" panose="02020603050405020304" pitchFamily="18" charset="0"/>
              </a:rPr>
              <a:t>FEATURES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206220"/>
            <a:ext cx="6477000" cy="425758"/>
          </a:xfrm>
          <a:prstGeom prst="rect">
            <a:avLst/>
          </a:prstGeom>
        </p:spPr>
        <p:txBody>
          <a:bodyPr vert="horz" wrap="square" lIns="0" tIns="12700" rIns="0" bIns="0" rtlCol="0">
            <a:spAutoFit/>
          </a:bodyPr>
          <a:lstStyle/>
          <a:p>
            <a:pPr marL="12700" algn="l">
              <a:lnSpc>
                <a:spcPct val="100000"/>
              </a:lnSpc>
              <a:spcBef>
                <a:spcPts val="100"/>
              </a:spcBef>
            </a:pPr>
            <a:r>
              <a:rPr lang="en-US" sz="2600" b="1" spc="-280" dirty="0"/>
              <a:t>3.3</a:t>
            </a:r>
            <a:r>
              <a:rPr lang="en-US" sz="2600" b="1" spc="-95" dirty="0"/>
              <a:t> </a:t>
            </a:r>
            <a:r>
              <a:rPr lang="en-US" sz="2600" b="1" spc="-25" dirty="0"/>
              <a:t>MARKS</a:t>
            </a:r>
            <a:r>
              <a:rPr lang="en-US" sz="2600" b="1" spc="-195" dirty="0"/>
              <a:t> INFORMATION</a:t>
            </a:r>
            <a:r>
              <a:rPr lang="en-US" sz="2600" b="1" spc="-100" dirty="0"/>
              <a:t> </a:t>
            </a:r>
            <a:r>
              <a:rPr lang="en-US" sz="2600" b="1" spc="-270" dirty="0"/>
              <a:t>MAINTENANCE</a:t>
            </a:r>
            <a:endParaRPr lang="en-US" sz="2600" b="1" dirty="0"/>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38</a:t>
            </a:fld>
            <a:endParaRPr spc="-25" dirty="0"/>
          </a:p>
        </p:txBody>
      </p:sp>
      <p:sp>
        <p:nvSpPr>
          <p:cNvPr id="4" name="object 4"/>
          <p:cNvSpPr txBox="1"/>
          <p:nvPr/>
        </p:nvSpPr>
        <p:spPr>
          <a:xfrm>
            <a:off x="389636" y="1267714"/>
            <a:ext cx="7894320" cy="4875693"/>
          </a:xfrm>
          <a:prstGeom prst="rect">
            <a:avLst/>
          </a:prstGeom>
        </p:spPr>
        <p:txBody>
          <a:bodyPr vert="horz" wrap="square" lIns="0" tIns="58419" rIns="0" bIns="0" rtlCol="0">
            <a:spAutoFit/>
          </a:bodyPr>
          <a:lstStyle/>
          <a:p>
            <a:pPr marL="295910" marR="5080" indent="-457200" algn="just">
              <a:spcBef>
                <a:spcPts val="459"/>
              </a:spcBef>
              <a:buSzPct val="90625"/>
              <a:buFont typeface="Arial"/>
              <a:buAutoNum type="arabicParenR"/>
              <a:tabLst>
                <a:tab pos="295910" algn="l"/>
              </a:tabLst>
            </a:pPr>
            <a:r>
              <a:rPr sz="2800" dirty="0">
                <a:latin typeface="Times New Roman" panose="02020603050405020304" pitchFamily="18" charset="0"/>
                <a:cs typeface="Times New Roman" panose="02020603050405020304" pitchFamily="18" charset="0"/>
              </a:rPr>
              <a:t>The system will maintain information about the marks obtained by various students of different enrollment year in different semesters.The following information would be maintained : Student Enrollment Number, Semester, Subject code, internal marks, External Marks,Total marks.</a:t>
            </a:r>
          </a:p>
          <a:p>
            <a:pPr marL="295910" marR="5715" indent="-457200" algn="just">
              <a:spcBef>
                <a:spcPts val="600"/>
              </a:spcBef>
              <a:buSzPct val="90625"/>
              <a:buFont typeface="Arial"/>
              <a:buAutoNum type="arabicParenR"/>
              <a:tabLst>
                <a:tab pos="295910" algn="l"/>
              </a:tabLst>
            </a:pPr>
            <a:r>
              <a:rPr sz="2800" dirty="0">
                <a:latin typeface="Times New Roman" panose="02020603050405020304" pitchFamily="18" charset="0"/>
                <a:cs typeface="Times New Roman" panose="02020603050405020304" pitchFamily="18" charset="0"/>
              </a:rPr>
              <a:t>The system will allow creation/modification/deletion of marks information and also have the ability to list all the available marks information for all students for a particular subject in the given semester.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1000" y="1524000"/>
            <a:ext cx="8534400" cy="3321422"/>
          </a:xfrm>
          <a:prstGeom prst="rect">
            <a:avLst/>
          </a:prstGeom>
        </p:spPr>
        <p:txBody>
          <a:bodyPr vert="horz" wrap="square" lIns="0" tIns="88900" rIns="0" bIns="0" rtlCol="0">
            <a:spAutoFit/>
          </a:bodyPr>
          <a:lstStyle/>
          <a:p>
            <a:pPr marL="295910" indent="-457200" algn="just">
              <a:lnSpc>
                <a:spcPct val="100000"/>
              </a:lnSpc>
              <a:spcBef>
                <a:spcPts val="700"/>
              </a:spcBef>
              <a:buSzPct val="90625"/>
              <a:buFont typeface="Arial"/>
              <a:buAutoNum type="arabicParenR"/>
            </a:pPr>
            <a:r>
              <a:rPr sz="2800" dirty="0">
                <a:latin typeface="Times New Roman" panose="02020603050405020304" pitchFamily="18" charset="0"/>
                <a:cs typeface="Times New Roman" panose="02020603050405020304" pitchFamily="18" charset="0"/>
              </a:rPr>
              <a:t>Validity check:</a:t>
            </a:r>
            <a:r>
              <a:rPr lang="en-GB" sz="28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Only the user with role of teacher will be authorized to access the Marks Information maintenance module.</a:t>
            </a:r>
          </a:p>
          <a:p>
            <a:pPr marL="295910" indent="-457200" algn="just">
              <a:lnSpc>
                <a:spcPct val="100000"/>
              </a:lnSpc>
              <a:spcBef>
                <a:spcPts val="600"/>
              </a:spcBef>
              <a:buSzPct val="90625"/>
              <a:buFont typeface="Arial"/>
              <a:buAutoNum type="arabicParenR"/>
              <a:tabLst>
                <a:tab pos="584200" algn="l"/>
              </a:tabLst>
            </a:pPr>
            <a:r>
              <a:rPr sz="2800" dirty="0">
                <a:latin typeface="Times New Roman" panose="02020603050405020304" pitchFamily="18" charset="0"/>
                <a:cs typeface="Times New Roman" panose="02020603050405020304" pitchFamily="18" charset="0"/>
              </a:rPr>
              <a:t>Marks cannot be less than 0.</a:t>
            </a:r>
          </a:p>
          <a:p>
            <a:pPr marL="295910" marR="407670" indent="-457200" algn="just">
              <a:lnSpc>
                <a:spcPct val="100000"/>
              </a:lnSpc>
              <a:spcBef>
                <a:spcPts val="605"/>
              </a:spcBef>
              <a:buSzPct val="90625"/>
              <a:buFont typeface="Arial"/>
              <a:buAutoNum type="arabicParenR"/>
              <a:tabLst>
                <a:tab pos="584200" algn="l"/>
              </a:tabLst>
            </a:pPr>
            <a:r>
              <a:rPr sz="2800" dirty="0">
                <a:latin typeface="Times New Roman" panose="02020603050405020304" pitchFamily="18" charset="0"/>
                <a:cs typeface="Times New Roman" panose="02020603050405020304" pitchFamily="18" charset="0"/>
              </a:rPr>
              <a:t>Total marks will be calculated as :Internal 	Marks in that subject + External Marks in 	that subject </a:t>
            </a:r>
            <a:r>
              <a:rPr sz="3200" spc="-535" dirty="0">
                <a:latin typeface="Trebuchet MS"/>
                <a:cs typeface="Trebuchet MS"/>
              </a:rPr>
              <a:t>.</a:t>
            </a:r>
            <a:endParaRPr sz="3200" dirty="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39</a:t>
            </a:fld>
            <a:endParaRPr spc="-25" dirty="0"/>
          </a:p>
        </p:txBody>
      </p:sp>
      <p:sp>
        <p:nvSpPr>
          <p:cNvPr id="5" name="object 3">
            <a:extLst>
              <a:ext uri="{FF2B5EF4-FFF2-40B4-BE49-F238E27FC236}">
                <a16:creationId xmlns:a16="http://schemas.microsoft.com/office/drawing/2014/main" xmlns="" id="{ACBDC23A-7C3B-978F-0972-9B12BB0349BE}"/>
              </a:ext>
            </a:extLst>
          </p:cNvPr>
          <p:cNvSpPr txBox="1">
            <a:spLocks/>
          </p:cNvSpPr>
          <p:nvPr/>
        </p:nvSpPr>
        <p:spPr>
          <a:xfrm>
            <a:off x="76200" y="277161"/>
            <a:ext cx="6477000" cy="425758"/>
          </a:xfrm>
          <a:prstGeom prst="rect">
            <a:avLst/>
          </a:prstGeom>
        </p:spPr>
        <p:txBody>
          <a:bodyPr vert="horz" wrap="square" lIns="0" tIns="12700" rIns="0" bIns="0" rtlCol="0">
            <a:sp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a:spcBef>
                <a:spcPts val="100"/>
              </a:spcBef>
            </a:pPr>
            <a:r>
              <a:rPr lang="en-US" sz="2600" b="1" spc="-280" dirty="0"/>
              <a:t>3.3</a:t>
            </a:r>
            <a:r>
              <a:rPr lang="en-US" sz="2600" b="1" spc="-95" dirty="0"/>
              <a:t> </a:t>
            </a:r>
            <a:r>
              <a:rPr lang="en-US" sz="2600" b="1" spc="-25" dirty="0"/>
              <a:t>MARKS</a:t>
            </a:r>
            <a:r>
              <a:rPr lang="en-US" sz="2600" b="1" spc="-195" dirty="0"/>
              <a:t> INFORMATION</a:t>
            </a:r>
            <a:r>
              <a:rPr lang="en-US" sz="2600" b="1" spc="-100" dirty="0"/>
              <a:t> </a:t>
            </a:r>
            <a:r>
              <a:rPr lang="en-US" sz="2600" b="1" spc="-270" dirty="0"/>
              <a:t>MAINTENANCE</a:t>
            </a:r>
            <a:endParaRPr lang="en-US" sz="2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spcBef>
                <a:spcPts val="95"/>
              </a:spcBef>
            </a:pPr>
            <a:r>
              <a:rPr b="1" dirty="0"/>
              <a:t>Context </a:t>
            </a:r>
            <a:r>
              <a:rPr lang="en-US" b="1" dirty="0" smtClean="0"/>
              <a:t>level </a:t>
            </a:r>
            <a:r>
              <a:rPr b="1" dirty="0" smtClean="0"/>
              <a:t>Diagram</a:t>
            </a:r>
            <a:endParaRPr b="1" dirty="0"/>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4</a:t>
            </a:fld>
            <a:endParaRPr spc="-25"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19200"/>
            <a:ext cx="8304822" cy="48387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20" y="-93821"/>
            <a:ext cx="6553200" cy="1010533"/>
          </a:xfrm>
          <a:prstGeom prst="rect">
            <a:avLst/>
          </a:prstGeom>
        </p:spPr>
        <p:txBody>
          <a:bodyPr vert="horz" wrap="square" lIns="0" tIns="12700" rIns="0" bIns="0" rtlCol="0">
            <a:spAutoFit/>
          </a:bodyPr>
          <a:lstStyle/>
          <a:p>
            <a:pPr marL="12700" marR="5080" algn="l">
              <a:lnSpc>
                <a:spcPct val="100000"/>
              </a:lnSpc>
              <a:spcBef>
                <a:spcPts val="100"/>
              </a:spcBef>
            </a:pPr>
            <a:r>
              <a:rPr lang="fr-FR" b="1" spc="-280" dirty="0"/>
              <a:t>3.4</a:t>
            </a:r>
            <a:r>
              <a:rPr lang="fr-FR" b="1" spc="-95" dirty="0"/>
              <a:t> </a:t>
            </a:r>
            <a:r>
              <a:rPr lang="fr-FR" b="1" dirty="0"/>
              <a:t>USER</a:t>
            </a:r>
            <a:r>
              <a:rPr lang="fr-FR" b="1" spc="-135" dirty="0"/>
              <a:t> </a:t>
            </a:r>
            <a:r>
              <a:rPr lang="fr-FR" b="1" spc="-200" dirty="0"/>
              <a:t>ACCOUNT</a:t>
            </a:r>
            <a:r>
              <a:rPr lang="fr-FR" b="1" spc="-95" dirty="0"/>
              <a:t> </a:t>
            </a:r>
            <a:r>
              <a:rPr lang="fr-FR" b="1" spc="-190" dirty="0"/>
              <a:t>INFORMATION </a:t>
            </a:r>
            <a:r>
              <a:rPr lang="fr-FR" b="1" spc="-275" dirty="0"/>
              <a:t>MAINTENANCE</a:t>
            </a:r>
            <a:endParaRPr lang="fr-FR" b="1" dirty="0"/>
          </a:p>
        </p:txBody>
      </p:sp>
      <p:sp>
        <p:nvSpPr>
          <p:cNvPr id="7" name="object 7"/>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40</a:t>
            </a:fld>
            <a:endParaRPr spc="-25" dirty="0"/>
          </a:p>
        </p:txBody>
      </p:sp>
      <p:sp>
        <p:nvSpPr>
          <p:cNvPr id="6" name="object 6"/>
          <p:cNvSpPr txBox="1"/>
          <p:nvPr/>
        </p:nvSpPr>
        <p:spPr>
          <a:xfrm>
            <a:off x="323786" y="1066800"/>
            <a:ext cx="8496427" cy="3240887"/>
          </a:xfrm>
          <a:prstGeom prst="rect">
            <a:avLst/>
          </a:prstGeom>
        </p:spPr>
        <p:txBody>
          <a:bodyPr vert="horz" wrap="square" lIns="0" tIns="104140" rIns="0" bIns="0" rtlCol="0">
            <a:spAutoFit/>
          </a:bodyPr>
          <a:lstStyle/>
          <a:p>
            <a:pPr marL="295910" marR="45085" indent="-457200" algn="just">
              <a:lnSpc>
                <a:spcPct val="80000"/>
              </a:lnSpc>
              <a:spcBef>
                <a:spcPts val="820"/>
              </a:spcBef>
              <a:buSzPct val="90625"/>
              <a:buFont typeface="Arial"/>
              <a:buAutoNum type="arabicParenR"/>
              <a:tabLst>
                <a:tab pos="377825" algn="l"/>
              </a:tabLst>
            </a:pPr>
            <a:r>
              <a:rPr sz="2800" dirty="0">
                <a:latin typeface="Times New Roman" panose="02020603050405020304" pitchFamily="18" charset="0"/>
                <a:cs typeface="Times New Roman" panose="02020603050405020304" pitchFamily="18" charset="0"/>
                <a:sym typeface="Times New Roman"/>
              </a:rPr>
              <a:t>A system will maintain information about various users who will be able to access the system.The following information would be a maintained: User name, user ID, password&lt;Role.</a:t>
            </a:r>
          </a:p>
          <a:p>
            <a:pPr marL="295910" indent="-457200" algn="just">
              <a:lnSpc>
                <a:spcPts val="3420"/>
              </a:lnSpc>
              <a:buSzPct val="90625"/>
              <a:buFont typeface="Arial"/>
              <a:buAutoNum type="arabicParenR"/>
            </a:pPr>
            <a:r>
              <a:rPr sz="2800" dirty="0">
                <a:latin typeface="Times New Roman" panose="02020603050405020304" pitchFamily="18" charset="0"/>
                <a:cs typeface="Times New Roman" panose="02020603050405020304" pitchFamily="18" charset="0"/>
                <a:sym typeface="Times New Roman"/>
              </a:rPr>
              <a:t>VALIDITY CHECK:</a:t>
            </a:r>
            <a:r>
              <a:rPr lang="en-GB" sz="2800" dirty="0">
                <a:latin typeface="Times New Roman" panose="02020603050405020304" pitchFamily="18" charset="0"/>
                <a:cs typeface="Times New Roman" panose="02020603050405020304" pitchFamily="18" charset="0"/>
                <a:sym typeface="Times New Roman"/>
              </a:rPr>
              <a:t> </a:t>
            </a:r>
            <a:r>
              <a:rPr sz="2800" dirty="0">
                <a:latin typeface="Times New Roman" panose="02020603050405020304" pitchFamily="18" charset="0"/>
                <a:cs typeface="Times New Roman" panose="02020603050405020304" pitchFamily="18" charset="0"/>
                <a:sym typeface="Times New Roman"/>
              </a:rPr>
              <a:t>Only user with role Administrator will be authorized to access the User Accounts Information Maintenance module.</a:t>
            </a:r>
            <a:r>
              <a:rPr lang="en-GB" sz="2800" dirty="0">
                <a:latin typeface="Times New Roman" panose="02020603050405020304" pitchFamily="18" charset="0"/>
                <a:cs typeface="Times New Roman" panose="02020603050405020304" pitchFamily="18" charset="0"/>
                <a:sym typeface="Times New Roman"/>
              </a:rPr>
              <a:t> </a:t>
            </a:r>
            <a:r>
              <a:rPr sz="2800" dirty="0">
                <a:latin typeface="Times New Roman" panose="02020603050405020304" pitchFamily="18" charset="0"/>
                <a:cs typeface="Times New Roman" panose="02020603050405020304" pitchFamily="18" charset="0"/>
                <a:sym typeface="Times New Roman"/>
              </a:rPr>
              <a:t>User Name, UserId, Password, Role cannot be left blank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620" y="261610"/>
            <a:ext cx="6477000" cy="486672"/>
          </a:xfrm>
          <a:prstGeom prst="rect">
            <a:avLst/>
          </a:prstGeom>
        </p:spPr>
        <p:txBody>
          <a:bodyPr vert="horz" wrap="square" lIns="0" tIns="12065" rIns="0" bIns="0" rtlCol="0">
            <a:spAutoFit/>
          </a:bodyPr>
          <a:lstStyle/>
          <a:p>
            <a:pPr marL="12700" algn="l">
              <a:lnSpc>
                <a:spcPct val="100000"/>
              </a:lnSpc>
              <a:spcBef>
                <a:spcPts val="95"/>
              </a:spcBef>
            </a:pPr>
            <a:r>
              <a:rPr lang="en-US" sz="3000" b="1" spc="-285" dirty="0"/>
              <a:t>3.5</a:t>
            </a:r>
            <a:r>
              <a:rPr lang="en-US" sz="3000" b="1" spc="-75" dirty="0"/>
              <a:t> </a:t>
            </a:r>
            <a:r>
              <a:rPr lang="en-US" sz="3000" b="1" spc="-235" dirty="0"/>
              <a:t>SOFTWARE</a:t>
            </a:r>
            <a:r>
              <a:rPr lang="en-US" sz="3000" b="1" spc="-50" dirty="0"/>
              <a:t> </a:t>
            </a:r>
            <a:r>
              <a:rPr lang="en-US" sz="3000" b="1" spc="-229" dirty="0"/>
              <a:t>SYSTEM</a:t>
            </a:r>
            <a:r>
              <a:rPr lang="en-US" sz="3000" b="1" spc="-500" dirty="0"/>
              <a:t> </a:t>
            </a:r>
            <a:r>
              <a:rPr lang="en-US" sz="3000" b="1" spc="-135" dirty="0"/>
              <a:t>ATTRIBUTES</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41</a:t>
            </a:fld>
            <a:endParaRPr spc="-25" dirty="0"/>
          </a:p>
        </p:txBody>
      </p:sp>
      <p:sp>
        <p:nvSpPr>
          <p:cNvPr id="4" name="object 4"/>
          <p:cNvSpPr txBox="1"/>
          <p:nvPr/>
        </p:nvSpPr>
        <p:spPr>
          <a:xfrm>
            <a:off x="533400" y="1143000"/>
            <a:ext cx="8382000" cy="3785779"/>
          </a:xfrm>
          <a:prstGeom prst="rect">
            <a:avLst/>
          </a:prstGeom>
        </p:spPr>
        <p:txBody>
          <a:bodyPr vert="horz" wrap="square" lIns="0" tIns="61594" rIns="0" bIns="0" rtlCol="0">
            <a:spAutoFit/>
          </a:bodyPr>
          <a:lstStyle/>
          <a:p>
            <a:pPr marL="295910" marR="5080" indent="-290195" algn="just">
              <a:lnSpc>
                <a:spcPct val="90000"/>
              </a:lnSpc>
              <a:spcBef>
                <a:spcPts val="484"/>
              </a:spcBef>
              <a:buSzPct val="90625"/>
              <a:buAutoNum type="arabicParenR"/>
              <a:tabLst>
                <a:tab pos="295910" algn="l"/>
                <a:tab pos="346710" algn="l"/>
              </a:tabLst>
            </a:pPr>
            <a:r>
              <a:rPr sz="3200" spc="-19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security: the application will be password protected. Users will have to enter correct information to access the application.</a:t>
            </a:r>
          </a:p>
          <a:p>
            <a:pPr marL="295910" marR="106045" indent="-291465" algn="just">
              <a:lnSpc>
                <a:spcPct val="90000"/>
              </a:lnSpc>
              <a:spcBef>
                <a:spcPts val="600"/>
              </a:spcBef>
              <a:buSzPct val="90625"/>
              <a:buAutoNum type="arabicParenR"/>
              <a:tabLst>
                <a:tab pos="295910" algn="l"/>
                <a:tab pos="345440" algn="l"/>
              </a:tabLst>
            </a:pPr>
            <a:r>
              <a:rPr sz="3200" dirty="0">
                <a:latin typeface="Times New Roman" panose="02020603050405020304" pitchFamily="18" charset="0"/>
                <a:cs typeface="Times New Roman" panose="02020603050405020304" pitchFamily="18" charset="0"/>
              </a:rPr>
              <a:t>	Maintainability:The application will be designed in a maintainable manner. It will be easy to incorporate new req in individual module.</a:t>
            </a:r>
          </a:p>
          <a:p>
            <a:pPr marL="295910" marR="240029" indent="-290195" algn="just">
              <a:lnSpc>
                <a:spcPts val="3460"/>
              </a:lnSpc>
              <a:spcBef>
                <a:spcPts val="655"/>
              </a:spcBef>
              <a:buSzPct val="90625"/>
              <a:buAutoNum type="arabicParenR"/>
              <a:tabLst>
                <a:tab pos="295910" algn="l"/>
                <a:tab pos="346710" algn="l"/>
              </a:tabLst>
            </a:pPr>
            <a:r>
              <a:rPr sz="3200" dirty="0">
                <a:latin typeface="Times New Roman" panose="02020603050405020304" pitchFamily="18" charset="0"/>
                <a:cs typeface="Times New Roman" panose="02020603050405020304" pitchFamily="18" charset="0"/>
              </a:rPr>
              <a:t>	Portability:The application will be easily portable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lnSpc>
                <a:spcPct val="100000"/>
              </a:lnSpc>
              <a:spcBef>
                <a:spcPts val="95"/>
              </a:spcBef>
            </a:pPr>
            <a:r>
              <a:rPr lang="en-US" b="1" spc="-285" dirty="0"/>
              <a:t>3.6</a:t>
            </a:r>
            <a:r>
              <a:rPr lang="en-US" b="1" spc="-90" dirty="0"/>
              <a:t> </a:t>
            </a:r>
            <a:r>
              <a:rPr lang="en-US" b="1" spc="-250" dirty="0"/>
              <a:t>LOGICAL</a:t>
            </a:r>
            <a:r>
              <a:rPr lang="en-US" b="1" spc="-90" dirty="0"/>
              <a:t> </a:t>
            </a:r>
            <a:r>
              <a:rPr lang="en-US" b="1" spc="280" dirty="0"/>
              <a:t>DB</a:t>
            </a:r>
            <a:r>
              <a:rPr lang="en-US" b="1" spc="-90" dirty="0"/>
              <a:t> </a:t>
            </a:r>
            <a:r>
              <a:rPr lang="en-US" b="1" spc="-195" dirty="0"/>
              <a:t>REQUIREMENTS</a:t>
            </a:r>
          </a:p>
        </p:txBody>
      </p:sp>
      <p:sp>
        <p:nvSpPr>
          <p:cNvPr id="4" name="object 4"/>
          <p:cNvSpPr txBox="1">
            <a:spLocks noGrp="1"/>
          </p:cNvSpPr>
          <p:nvPr>
            <p:ph type="body" idx="1"/>
          </p:nvPr>
        </p:nvSpPr>
        <p:spPr>
          <a:xfrm>
            <a:off x="457200" y="1066800"/>
            <a:ext cx="8229600" cy="3701654"/>
          </a:xfrm>
          <a:prstGeom prst="rect">
            <a:avLst/>
          </a:prstGeom>
        </p:spPr>
        <p:txBody>
          <a:bodyPr vert="horz" wrap="square" lIns="0" tIns="64135" rIns="0" bIns="0" rtlCol="0">
            <a:spAutoFit/>
          </a:bodyPr>
          <a:lstStyle/>
          <a:p>
            <a:pPr marL="295910" marR="466725" indent="-457200" algn="just">
              <a:lnSpc>
                <a:spcPts val="3240"/>
              </a:lnSpc>
              <a:spcBef>
                <a:spcPts val="505"/>
              </a:spcBef>
              <a:buClr>
                <a:srgbClr val="000000"/>
              </a:buClr>
              <a:buSzPct val="90625"/>
              <a:buFont typeface="Arial"/>
              <a:buAutoNum type="arabicParenR"/>
            </a:pPr>
            <a:r>
              <a:rPr sz="2800" dirty="0">
                <a:solidFill>
                  <a:srgbClr val="000000"/>
                </a:solidFill>
                <a:latin typeface="Times New Roman" panose="02020603050405020304" pitchFamily="18" charset="0"/>
                <a:cs typeface="Times New Roman" panose="02020603050405020304" pitchFamily="18" charset="0"/>
                <a:sym typeface="Arial"/>
              </a:rPr>
              <a:t>The following information will be placed in DB:</a:t>
            </a:r>
          </a:p>
          <a:p>
            <a:pPr marL="295910" indent="-457200" algn="just">
              <a:lnSpc>
                <a:spcPct val="100000"/>
              </a:lnSpc>
              <a:spcBef>
                <a:spcPts val="195"/>
              </a:spcBef>
              <a:buClr>
                <a:srgbClr val="000000"/>
              </a:buClr>
              <a:buSzPct val="90625"/>
              <a:buFont typeface="Arial"/>
              <a:buAutoNum type="arabicParenR"/>
              <a:tabLst>
                <a:tab pos="324485" algn="l"/>
              </a:tabLst>
            </a:pPr>
            <a:r>
              <a:rPr sz="2800" dirty="0">
                <a:solidFill>
                  <a:srgbClr val="000000"/>
                </a:solidFill>
                <a:latin typeface="Times New Roman" panose="02020603050405020304" pitchFamily="18" charset="0"/>
                <a:cs typeface="Times New Roman" panose="02020603050405020304" pitchFamily="18" charset="0"/>
                <a:sym typeface="Arial"/>
              </a:rPr>
              <a:t>Subject info: Subject Name, Code, Semester</a:t>
            </a:r>
          </a:p>
          <a:p>
            <a:pPr marL="295910" marR="337185" indent="-457200" algn="just">
              <a:lnSpc>
                <a:spcPts val="3240"/>
              </a:lnSpc>
              <a:spcBef>
                <a:spcPts val="650"/>
              </a:spcBef>
              <a:buClr>
                <a:srgbClr val="000000"/>
              </a:buClr>
              <a:buSzPct val="90625"/>
              <a:buFont typeface="Arial"/>
              <a:buAutoNum type="arabicParenR"/>
              <a:tabLst>
                <a:tab pos="295910" algn="l"/>
                <a:tab pos="325120" algn="l"/>
              </a:tabLst>
            </a:pPr>
            <a:r>
              <a:rPr lang="en-US" sz="2800" dirty="0">
                <a:solidFill>
                  <a:srgbClr val="000000"/>
                </a:solidFill>
                <a:latin typeface="Times New Roman" panose="02020603050405020304" pitchFamily="18" charset="0"/>
                <a:cs typeface="Times New Roman" panose="02020603050405020304" pitchFamily="18" charset="0"/>
                <a:sym typeface="Arial"/>
              </a:rPr>
              <a:t>S</a:t>
            </a:r>
            <a:r>
              <a:rPr sz="2800" dirty="0">
                <a:solidFill>
                  <a:srgbClr val="000000"/>
                </a:solidFill>
                <a:latin typeface="Times New Roman" panose="02020603050405020304" pitchFamily="18" charset="0"/>
                <a:cs typeface="Times New Roman" panose="02020603050405020304" pitchFamily="18" charset="0"/>
                <a:sym typeface="Arial"/>
              </a:rPr>
              <a:t>tudent Info: Student Enrolment Number, Student name, enrollment year.</a:t>
            </a:r>
          </a:p>
          <a:p>
            <a:pPr marL="295910" marR="308610" indent="-457200" algn="just">
              <a:lnSpc>
                <a:spcPts val="3240"/>
              </a:lnSpc>
              <a:spcBef>
                <a:spcPts val="600"/>
              </a:spcBef>
              <a:buClr>
                <a:srgbClr val="000000"/>
              </a:buClr>
              <a:buSzPct val="90625"/>
              <a:buFont typeface="Arial"/>
              <a:buAutoNum type="arabicParenR"/>
              <a:tabLst>
                <a:tab pos="295910" algn="l"/>
                <a:tab pos="325120" algn="l"/>
              </a:tabLst>
            </a:pPr>
            <a:r>
              <a:rPr sz="2800" dirty="0">
                <a:solidFill>
                  <a:srgbClr val="000000"/>
                </a:solidFill>
                <a:latin typeface="Times New Roman" panose="02020603050405020304" pitchFamily="18" charset="0"/>
                <a:cs typeface="Times New Roman" panose="02020603050405020304" pitchFamily="18" charset="0"/>
                <a:sym typeface="Arial"/>
              </a:rPr>
              <a:t>Marks info: Student Enrolment , Semester, internal marks in each subject, external marks in each subject</a:t>
            </a:r>
          </a:p>
          <a:p>
            <a:pPr marL="295910" marR="685800" indent="-457200" algn="just">
              <a:lnSpc>
                <a:spcPts val="3240"/>
              </a:lnSpc>
              <a:spcBef>
                <a:spcPts val="605"/>
              </a:spcBef>
              <a:buClr>
                <a:srgbClr val="000000"/>
              </a:buClr>
              <a:buSzPct val="90625"/>
              <a:buFont typeface="Arial"/>
              <a:buAutoNum type="arabicParenR"/>
              <a:tabLst>
                <a:tab pos="295910" algn="l"/>
                <a:tab pos="325120" algn="l"/>
              </a:tabLst>
            </a:pPr>
            <a:r>
              <a:rPr sz="2800" dirty="0">
                <a:solidFill>
                  <a:srgbClr val="000000"/>
                </a:solidFill>
                <a:latin typeface="Times New Roman" panose="02020603050405020304" pitchFamily="18" charset="0"/>
                <a:cs typeface="Times New Roman" panose="02020603050405020304" pitchFamily="18" charset="0"/>
                <a:sym typeface="Arial"/>
              </a:rPr>
              <a:t>User Account Info: UserName, User Id, password, role</a:t>
            </a:r>
          </a:p>
        </p:txBody>
      </p:sp>
      <p:sp>
        <p:nvSpPr>
          <p:cNvPr id="5" name="object 5"/>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42</a:t>
            </a:fld>
            <a:endParaRPr spc="-2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2115" y="0"/>
            <a:ext cx="7774685" cy="6858000"/>
            <a:chOff x="912115" y="0"/>
            <a:chExt cx="7774685" cy="6858000"/>
          </a:xfrm>
        </p:grpSpPr>
        <p:sp>
          <p:nvSpPr>
            <p:cNvPr id="3" name="object 3"/>
            <p:cNvSpPr/>
            <p:nvPr/>
          </p:nvSpPr>
          <p:spPr>
            <a:xfrm>
              <a:off x="1014983" y="0"/>
              <a:ext cx="73660" cy="6858000"/>
            </a:xfrm>
            <a:custGeom>
              <a:avLst/>
              <a:gdLst/>
              <a:ahLst/>
              <a:cxnLst/>
              <a:rect l="l" t="t" r="r" b="b"/>
              <a:pathLst>
                <a:path w="73659" h="6858000">
                  <a:moveTo>
                    <a:pt x="73152" y="0"/>
                  </a:moveTo>
                  <a:lnTo>
                    <a:pt x="0" y="0"/>
                  </a:lnTo>
                  <a:lnTo>
                    <a:pt x="0" y="6858000"/>
                  </a:lnTo>
                  <a:lnTo>
                    <a:pt x="73152" y="6858000"/>
                  </a:lnTo>
                  <a:lnTo>
                    <a:pt x="73152" y="0"/>
                  </a:lnTo>
                  <a:close/>
                </a:path>
              </a:pathLst>
            </a:custGeom>
            <a:solidFill>
              <a:srgbClr val="FFFFFF"/>
            </a:solidFill>
          </p:spPr>
          <p:txBody>
            <a:bodyPr wrap="square" lIns="0" tIns="0" rIns="0" bIns="0" rtlCol="0"/>
            <a:lstStyle/>
            <a:p>
              <a:endParaRPr/>
            </a:p>
          </p:txBody>
        </p:sp>
        <p:pic>
          <p:nvPicPr>
            <p:cNvPr id="4" name="object 4"/>
            <p:cNvPicPr/>
            <p:nvPr/>
          </p:nvPicPr>
          <p:blipFill>
            <a:blip r:embed="rId2" cstate="print"/>
            <a:stretch>
              <a:fillRect/>
            </a:stretch>
          </p:blipFill>
          <p:spPr>
            <a:xfrm>
              <a:off x="912115" y="1219581"/>
              <a:ext cx="7774685" cy="4418837"/>
            </a:xfrm>
            <a:prstGeom prst="rect">
              <a:avLst/>
            </a:prstGeom>
          </p:spPr>
        </p:pic>
      </p:gr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43</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160375"/>
            <a:ext cx="6477000" cy="517449"/>
          </a:xfrm>
          <a:prstGeom prst="rect">
            <a:avLst/>
          </a:prstGeom>
        </p:spPr>
        <p:txBody>
          <a:bodyPr vert="horz" wrap="square" lIns="0" tIns="12065" rIns="0" bIns="0" rtlCol="0">
            <a:spAutoFit/>
          </a:bodyPr>
          <a:lstStyle/>
          <a:p>
            <a:pPr marL="12700" algn="l">
              <a:spcBef>
                <a:spcPts val="95"/>
              </a:spcBef>
            </a:pPr>
            <a:r>
              <a:rPr b="1" dirty="0"/>
              <a:t>Level-1 DFD</a:t>
            </a:r>
          </a:p>
        </p:txBody>
      </p:sp>
      <p:sp>
        <p:nvSpPr>
          <p:cNvPr id="2" name="Text Placeholder 1">
            <a:extLst>
              <a:ext uri="{FF2B5EF4-FFF2-40B4-BE49-F238E27FC236}">
                <a16:creationId xmlns:a16="http://schemas.microsoft.com/office/drawing/2014/main" xmlns="" id="{557C654F-B8E4-32FF-AAD6-DA0C543DEE0A}"/>
              </a:ext>
            </a:extLst>
          </p:cNvPr>
          <p:cNvSpPr>
            <a:spLocks noGrp="1"/>
          </p:cNvSpPr>
          <p:nvPr>
            <p:ph type="body" idx="1"/>
          </p:nvPr>
        </p:nvSpPr>
        <p:spPr/>
        <p:txBody>
          <a:bodyPr/>
          <a:lstStyle/>
          <a:p>
            <a:endParaRPr lang="en-US"/>
          </a:p>
        </p:txBody>
      </p:sp>
      <p:sp>
        <p:nvSpPr>
          <p:cNvPr id="8" name="object 8"/>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5</a:t>
            </a:fld>
            <a:endParaRPr spc="-25" dirty="0"/>
          </a:p>
        </p:txBody>
      </p:sp>
      <p:pic>
        <p:nvPicPr>
          <p:cNvPr id="7" name="object 7"/>
          <p:cNvPicPr/>
          <p:nvPr/>
        </p:nvPicPr>
        <p:blipFill>
          <a:blip r:embed="rId2" cstate="print"/>
          <a:stretch>
            <a:fillRect/>
          </a:stretch>
        </p:blipFill>
        <p:spPr>
          <a:xfrm>
            <a:off x="0" y="914400"/>
            <a:ext cx="9066276" cy="5791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 y="214268"/>
            <a:ext cx="6477000" cy="517449"/>
          </a:xfrm>
          <a:prstGeom prst="rect">
            <a:avLst/>
          </a:prstGeom>
        </p:spPr>
        <p:txBody>
          <a:bodyPr vert="horz" wrap="square" lIns="0" tIns="12065" rIns="0" bIns="0" rtlCol="0">
            <a:spAutoFit/>
          </a:bodyPr>
          <a:lstStyle/>
          <a:p>
            <a:pPr marL="12700" algn="l">
              <a:spcBef>
                <a:spcPts val="95"/>
              </a:spcBef>
            </a:pPr>
            <a:r>
              <a:rPr b="1" dirty="0"/>
              <a:t>Level-2 DFD of Login</a:t>
            </a:r>
          </a:p>
        </p:txBody>
      </p:sp>
      <p:sp>
        <p:nvSpPr>
          <p:cNvPr id="2" name="Text Placeholder 1">
            <a:extLst>
              <a:ext uri="{FF2B5EF4-FFF2-40B4-BE49-F238E27FC236}">
                <a16:creationId xmlns:a16="http://schemas.microsoft.com/office/drawing/2014/main" xmlns="" id="{E9D9EA15-5E8F-AD56-5501-D12B65A536AA}"/>
              </a:ext>
            </a:extLst>
          </p:cNvPr>
          <p:cNvSpPr>
            <a:spLocks noGrp="1"/>
          </p:cNvSpPr>
          <p:nvPr>
            <p:ph type="body" idx="1"/>
          </p:nvPr>
        </p:nvSpPr>
        <p:spPr/>
        <p:txBody>
          <a:bodyPr/>
          <a:lstStyle/>
          <a:p>
            <a:endParaRPr lang="en-US"/>
          </a:p>
        </p:txBody>
      </p:sp>
      <p:sp>
        <p:nvSpPr>
          <p:cNvPr id="8" name="object 8"/>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6</a:t>
            </a:fld>
            <a:endParaRPr spc="-25" dirty="0"/>
          </a:p>
        </p:txBody>
      </p:sp>
      <p:pic>
        <p:nvPicPr>
          <p:cNvPr id="7" name="object 7"/>
          <p:cNvPicPr/>
          <p:nvPr/>
        </p:nvPicPr>
        <p:blipFill>
          <a:blip r:embed="rId2" cstate="print"/>
          <a:stretch>
            <a:fillRect/>
          </a:stretch>
        </p:blipFill>
        <p:spPr>
          <a:xfrm>
            <a:off x="609600" y="1371600"/>
            <a:ext cx="7403592" cy="50048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86167"/>
            <a:ext cx="6858000" cy="1010533"/>
          </a:xfrm>
          <a:prstGeom prst="rect">
            <a:avLst/>
          </a:prstGeom>
        </p:spPr>
        <p:txBody>
          <a:bodyPr vert="horz" wrap="square" lIns="0" tIns="12700" rIns="0" bIns="0" rtlCol="0">
            <a:spAutoFit/>
          </a:bodyPr>
          <a:lstStyle/>
          <a:p>
            <a:pPr marL="12700" marR="5080" algn="l">
              <a:lnSpc>
                <a:spcPct val="100000"/>
              </a:lnSpc>
              <a:spcBef>
                <a:spcPts val="100"/>
              </a:spcBef>
            </a:pPr>
            <a:r>
              <a:rPr b="1" dirty="0">
                <a:latin typeface="Times New Roman" panose="02020603050405020304" pitchFamily="18" charset="0"/>
                <a:cs typeface="Times New Roman" panose="02020603050405020304" pitchFamily="18" charset="0"/>
              </a:rPr>
              <a:t>Level-2 DFD of User account maintenance</a:t>
            </a:r>
          </a:p>
        </p:txBody>
      </p:sp>
      <p:sp>
        <p:nvSpPr>
          <p:cNvPr id="2" name="Text Placeholder 1">
            <a:extLst>
              <a:ext uri="{FF2B5EF4-FFF2-40B4-BE49-F238E27FC236}">
                <a16:creationId xmlns:a16="http://schemas.microsoft.com/office/drawing/2014/main" xmlns="" id="{7DE5B671-6A61-BA25-BF48-6AE5D9E80EF1}"/>
              </a:ext>
            </a:extLst>
          </p:cNvPr>
          <p:cNvSpPr>
            <a:spLocks noGrp="1"/>
          </p:cNvSpPr>
          <p:nvPr>
            <p:ph type="body" idx="1"/>
          </p:nvPr>
        </p:nvSpPr>
        <p:spPr/>
        <p:txBody>
          <a:bodyPr/>
          <a:lstStyle/>
          <a:p>
            <a:endParaRPr lang="en-US" dirty="0"/>
          </a:p>
        </p:txBody>
      </p:sp>
      <p:sp>
        <p:nvSpPr>
          <p:cNvPr id="9" name="object 9"/>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7</a:t>
            </a:fld>
            <a:endParaRPr spc="-25" dirty="0"/>
          </a:p>
        </p:txBody>
      </p:sp>
      <p:pic>
        <p:nvPicPr>
          <p:cNvPr id="8" name="object 8"/>
          <p:cNvPicPr/>
          <p:nvPr/>
        </p:nvPicPr>
        <p:blipFill>
          <a:blip r:embed="rId2" cstate="print"/>
          <a:stretch>
            <a:fillRect/>
          </a:stretch>
        </p:blipFill>
        <p:spPr>
          <a:xfrm>
            <a:off x="1921764" y="1714500"/>
            <a:ext cx="6525768" cy="4267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86166"/>
            <a:ext cx="6477000" cy="1010533"/>
          </a:xfrm>
          <a:prstGeom prst="rect">
            <a:avLst/>
          </a:prstGeom>
        </p:spPr>
        <p:txBody>
          <a:bodyPr vert="horz" wrap="square" lIns="0" tIns="12700" rIns="0" bIns="0" rtlCol="0">
            <a:spAutoFit/>
          </a:bodyPr>
          <a:lstStyle/>
          <a:p>
            <a:pPr marL="12700" marR="5080" algn="l">
              <a:spcBef>
                <a:spcPts val="100"/>
              </a:spcBef>
            </a:pPr>
            <a:r>
              <a:rPr b="1" dirty="0">
                <a:latin typeface="Times New Roman" panose="02020603050405020304" pitchFamily="18" charset="0"/>
                <a:cs typeface="Times New Roman" panose="02020603050405020304" pitchFamily="18" charset="0"/>
              </a:rPr>
              <a:t>Level-2 DFD of Student information </a:t>
            </a:r>
            <a:r>
              <a:rPr lang="en-GB" b="1" dirty="0">
                <a:latin typeface="Times New Roman" panose="02020603050405020304" pitchFamily="18" charset="0"/>
                <a:cs typeface="Times New Roman" panose="02020603050405020304" pitchFamily="18" charset="0"/>
              </a:rPr>
              <a:t>M</a:t>
            </a:r>
            <a:r>
              <a:rPr b="1" dirty="0" err="1">
                <a:latin typeface="Times New Roman" panose="02020603050405020304" pitchFamily="18" charset="0"/>
                <a:cs typeface="Times New Roman" panose="02020603050405020304" pitchFamily="18" charset="0"/>
              </a:rPr>
              <a:t>anagement</a:t>
            </a:r>
            <a:endParaRPr b="1"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xmlns="" id="{8AE3257D-2B23-EB16-989A-FA312EA6F190}"/>
              </a:ext>
            </a:extLst>
          </p:cNvPr>
          <p:cNvSpPr>
            <a:spLocks noGrp="1"/>
          </p:cNvSpPr>
          <p:nvPr>
            <p:ph type="body" idx="1"/>
          </p:nvPr>
        </p:nvSpPr>
        <p:spPr/>
        <p:txBody>
          <a:bodyPr/>
          <a:lstStyle/>
          <a:p>
            <a:endParaRPr lang="en-US"/>
          </a:p>
        </p:txBody>
      </p:sp>
      <p:sp>
        <p:nvSpPr>
          <p:cNvPr id="9" name="object 9"/>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8</a:t>
            </a:fld>
            <a:endParaRPr spc="-25" dirty="0"/>
          </a:p>
        </p:txBody>
      </p:sp>
      <p:pic>
        <p:nvPicPr>
          <p:cNvPr id="8" name="object 8"/>
          <p:cNvPicPr/>
          <p:nvPr/>
        </p:nvPicPr>
        <p:blipFill>
          <a:blip r:embed="rId2" cstate="print"/>
          <a:stretch>
            <a:fillRect/>
          </a:stretch>
        </p:blipFill>
        <p:spPr>
          <a:xfrm>
            <a:off x="2346960" y="1967483"/>
            <a:ext cx="5676899" cy="37612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86166"/>
            <a:ext cx="6477000" cy="1010533"/>
          </a:xfrm>
          <a:prstGeom prst="rect">
            <a:avLst/>
          </a:prstGeom>
        </p:spPr>
        <p:txBody>
          <a:bodyPr vert="horz" wrap="square" lIns="0" tIns="12700" rIns="0" bIns="0" rtlCol="0">
            <a:spAutoFit/>
          </a:bodyPr>
          <a:lstStyle/>
          <a:p>
            <a:pPr marL="12700" marR="5080" algn="l">
              <a:spcBef>
                <a:spcPts val="100"/>
              </a:spcBef>
            </a:pPr>
            <a:r>
              <a:rPr b="1" dirty="0">
                <a:latin typeface="Times New Roman" panose="02020603050405020304" pitchFamily="18" charset="0"/>
                <a:cs typeface="Times New Roman" panose="02020603050405020304" pitchFamily="18" charset="0"/>
              </a:rPr>
              <a:t>Level-2 DFD of Subject information </a:t>
            </a:r>
            <a:r>
              <a:rPr lang="en-US" b="1" dirty="0">
                <a:latin typeface="Times New Roman" panose="02020603050405020304" pitchFamily="18" charset="0"/>
                <a:cs typeface="Times New Roman" panose="02020603050405020304" pitchFamily="18" charset="0"/>
              </a:rPr>
              <a:t>m</a:t>
            </a:r>
            <a:r>
              <a:rPr b="1" dirty="0">
                <a:latin typeface="Times New Roman" panose="02020603050405020304" pitchFamily="18" charset="0"/>
                <a:cs typeface="Times New Roman" panose="02020603050405020304" pitchFamily="18" charset="0"/>
              </a:rPr>
              <a:t>anagement</a:t>
            </a:r>
          </a:p>
        </p:txBody>
      </p:sp>
      <p:sp>
        <p:nvSpPr>
          <p:cNvPr id="3" name="Text Placeholder 2">
            <a:extLst>
              <a:ext uri="{FF2B5EF4-FFF2-40B4-BE49-F238E27FC236}">
                <a16:creationId xmlns:a16="http://schemas.microsoft.com/office/drawing/2014/main" xmlns="" id="{01880BFB-A048-A810-B742-58AB85B7BD9C}"/>
              </a:ext>
            </a:extLst>
          </p:cNvPr>
          <p:cNvSpPr>
            <a:spLocks noGrp="1"/>
          </p:cNvSpPr>
          <p:nvPr>
            <p:ph type="body" idx="1"/>
          </p:nvPr>
        </p:nvSpPr>
        <p:spPr/>
        <p:txBody>
          <a:bodyPr/>
          <a:lstStyle/>
          <a:p>
            <a:endParaRPr lang="en-US"/>
          </a:p>
        </p:txBody>
      </p:sp>
      <p:sp>
        <p:nvSpPr>
          <p:cNvPr id="9" name="object 9"/>
          <p:cNvSpPr txBox="1">
            <a:spLocks noGrp="1"/>
          </p:cNvSpPr>
          <p:nvPr>
            <p:ph type="sldNum" idx="12"/>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25" dirty="0"/>
              <a:t>9</a:t>
            </a:fld>
            <a:endParaRPr spc="-25" dirty="0"/>
          </a:p>
        </p:txBody>
      </p:sp>
      <p:pic>
        <p:nvPicPr>
          <p:cNvPr id="8" name="object 8"/>
          <p:cNvPicPr/>
          <p:nvPr/>
        </p:nvPicPr>
        <p:blipFill>
          <a:blip r:embed="rId2" cstate="print"/>
          <a:stretch>
            <a:fillRect/>
          </a:stretch>
        </p:blipFill>
        <p:spPr>
          <a:xfrm>
            <a:off x="838200" y="1905000"/>
            <a:ext cx="7315200" cy="4631436"/>
          </a:xfrm>
          <a:prstGeom prst="rect">
            <a:avLst/>
          </a:prstGeom>
        </p:spPr>
      </p:pic>
    </p:spTree>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2" id="{0960850D-17AA-40FD-AED9-88ACCB85F154}" vid="{41C3B842-BE01-4526-B7D1-B1C27DD08CF9}"/>
    </a:ext>
  </a:extLst>
</a:theme>
</file>

<file path=docProps/app.xml><?xml version="1.0" encoding="utf-8"?>
<Properties xmlns="http://schemas.openxmlformats.org/officeDocument/2006/extended-properties" xmlns:vt="http://schemas.openxmlformats.org/officeDocument/2006/docPropsVTypes">
  <Template/>
  <TotalTime>193</TotalTime>
  <Words>983</Words>
  <Application>Microsoft Office PowerPoint</Application>
  <PresentationFormat>On-screen Show (4:3)</PresentationFormat>
  <Paragraphs>155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Theme2</vt:lpstr>
      <vt:lpstr>BOOK  RESALE  PLATFORM</vt:lpstr>
      <vt:lpstr>PowerPoint Presentation</vt:lpstr>
      <vt:lpstr>Problem Statement</vt:lpstr>
      <vt:lpstr>Context level Diagram</vt:lpstr>
      <vt:lpstr>Level-1 DFD</vt:lpstr>
      <vt:lpstr>Level-2 DFD of Login</vt:lpstr>
      <vt:lpstr>Level-2 DFD of User account maintenance</vt:lpstr>
      <vt:lpstr>Level-2 DFD of Student information Management</vt:lpstr>
      <vt:lpstr>Level-2 DFD of Subject information management</vt:lpstr>
      <vt:lpstr>Level-2 DFD of Marks information management</vt:lpstr>
      <vt:lpstr>USE CASE DIAGRAM</vt:lpstr>
      <vt:lpstr>USE CASE DIAGRAM</vt:lpstr>
      <vt:lpstr>USE CASE DIAGRAM</vt:lpstr>
      <vt:lpstr>USE CASE DIAGRAM</vt:lpstr>
      <vt:lpstr>USER CASE DIAGRAM</vt:lpstr>
      <vt:lpstr>PowerPoint Presentation</vt:lpstr>
      <vt:lpstr>ER DIAGRAM</vt:lpstr>
      <vt:lpstr>PowerPoint Presentation</vt:lpstr>
      <vt:lpstr>SOFTWARE REQUIREMENT SPECIFICATION</vt:lpstr>
      <vt:lpstr>1.INTRODUCTION</vt:lpstr>
      <vt:lpstr>1.1 PURPOSE</vt:lpstr>
      <vt:lpstr>1.2 SCOPE</vt:lpstr>
      <vt:lpstr>2. OVERALL DESCRIPTION</vt:lpstr>
      <vt:lpstr>2.1 USER INTERFACES</vt:lpstr>
      <vt:lpstr>2.2 HARDWARE INTERFACES</vt:lpstr>
      <vt:lpstr>2.3 SOFTWARE INTERFACES</vt:lpstr>
      <vt:lpstr>2.4 OPERATIONS</vt:lpstr>
      <vt:lpstr>2.5 PRODUCT FUNCTIONS</vt:lpstr>
      <vt:lpstr>PowerPoint Presentation</vt:lpstr>
      <vt:lpstr>2.6 USER CHARACTERISTICS</vt:lpstr>
      <vt:lpstr>2.7 ASSUMPTIONS AND DEPENDENCIES</vt:lpstr>
      <vt:lpstr>3.1EXTERNAL INTERFACES</vt:lpstr>
      <vt:lpstr>PowerPoint Presentation</vt:lpstr>
      <vt:lpstr>4)Student Information Screen: This screen will be accessible only to the Administrator. It will allow the user to modify the information about new/existing student for particular batch year. Various fields available on these screen are:  1. Student Enrollment No: of the format B.E/YYYYwhere YYYY represents the batch year 2. Student Name: only alphabetic letters and length up to 40 chars. 3. Batch Year: of the format YYYY </vt:lpstr>
      <vt:lpstr>PowerPoint Presentation</vt:lpstr>
      <vt:lpstr>3.2 SYSTEM FEATURES</vt:lpstr>
      <vt:lpstr>PowerPoint Presentation</vt:lpstr>
      <vt:lpstr>3.3 MARKS INFORMATION MAINTENANCE</vt:lpstr>
      <vt:lpstr>PowerPoint Presentation</vt:lpstr>
      <vt:lpstr>3.4 USER ACCOUNT INFORMATION MAINTENANCE</vt:lpstr>
      <vt:lpstr>3.5 SOFTWARE SYSTEM ATTRIBUTES</vt:lpstr>
      <vt:lpstr>3.6 LOGICAL DB REQUIREMENTS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user</cp:lastModifiedBy>
  <cp:revision>48</cp:revision>
  <dcterms:created xsi:type="dcterms:W3CDTF">2025-08-12T04:51:10Z</dcterms:created>
  <dcterms:modified xsi:type="dcterms:W3CDTF">2025-08-13T15:42:50Z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2019-07-01T00:00:00Z</vt:filetime>
  </property>
  <property fmtid="{D5CDD505-2E9C-101B-9397-08002B2CF9AE}" pid="3" name="Creator">
    <vt:lpwstr>Microsoft® PowerPoint® for Office 365</vt:lpwstr>
  </property>
  <property fmtid="{D5CDD505-2E9C-101B-9397-08002B2CF9AE}" pid="4" name="LastSaved">
    <vt:filetime>2025-08-12T00:00:00Z</vt:filetime>
  </property>
  <property fmtid="{D5CDD505-2E9C-101B-9397-08002B2CF9AE}" pid="5" name="Producer">
    <vt:lpwstr>Microsoft® PowerPoint® for Office 365</vt:lpwstr>
  </property>
</Properties>
</file>