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378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{image_background}">
            <a:extLst>
              <a:ext uri="{FF2B5EF4-FFF2-40B4-BE49-F238E27FC236}">
                <a16:creationId xmlns:a16="http://schemas.microsoft.com/office/drawing/2014/main" id="{693FCEDC-9FCE-A5AF-3FE9-E72374566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7318F8-30E9-05DB-EBEB-1414910D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671" y="2060422"/>
            <a:ext cx="5218545" cy="1445129"/>
          </a:xfrm>
        </p:spPr>
        <p:txBody>
          <a:bodyPr/>
          <a:lstStyle>
            <a:lvl1pPr>
              <a:defRPr cap="all" baseline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61BFBFD-30D3-6E47-4AEE-B778273276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4671" y="675549"/>
            <a:ext cx="3600738" cy="859474"/>
          </a:xfrm>
        </p:spPr>
        <p:txBody>
          <a:bodyPr anchor="ctr"/>
          <a:lstStyle>
            <a:lvl1pPr marL="0" algn="l">
              <a:lnSpc>
                <a:spcPct val="110000"/>
              </a:lnSpc>
              <a:spcBef>
                <a:spcPts val="0"/>
              </a:spcBef>
              <a:defRPr sz="2118" b="0" i="0" cap="all" baseline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663FE3D9-1C31-A78B-9B71-BEE9214DD1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4671" y="1701164"/>
            <a:ext cx="5218545" cy="193118"/>
          </a:xfrm>
        </p:spPr>
        <p:txBody>
          <a:bodyPr anchor="b"/>
          <a:lstStyle>
            <a:lvl1pPr marL="0">
              <a:lnSpc>
                <a:spcPct val="103000"/>
              </a:lnSpc>
              <a:spcBef>
                <a:spcPts val="0"/>
              </a:spcBef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484A2993-901A-7D60-182B-ACDC9F2BBA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9115" y="3597088"/>
            <a:ext cx="3600738" cy="994687"/>
          </a:xfrm>
        </p:spPr>
        <p:txBody>
          <a:bodyPr anchor="b"/>
          <a:lstStyle>
            <a:lvl1pPr marL="0">
              <a:lnSpc>
                <a:spcPct val="103000"/>
              </a:lnSpc>
              <a:spcBef>
                <a:spcPts val="0"/>
              </a:spcBef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529B3510-6350-689B-E0E1-1D3EE2C6DA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69114" y="4881816"/>
            <a:ext cx="3591098" cy="338866"/>
          </a:xfrm>
        </p:spPr>
        <p:txBody>
          <a:bodyPr anchor="ctr"/>
          <a:lstStyle>
            <a:lvl1pPr marL="0" algn="l">
              <a:spcBef>
                <a:spcPts val="0"/>
              </a:spcBef>
              <a:defRPr sz="2382">
                <a:latin typeface="Rastanty Cortez" panose="02000506000000020003" pitchFamily="2" charset="77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641F6A-AE99-9337-6994-103D34DAEC13}"/>
              </a:ext>
            </a:extLst>
          </p:cNvPr>
          <p:cNvCxnSpPr>
            <a:cxnSpLocks/>
          </p:cNvCxnSpPr>
          <p:nvPr/>
        </p:nvCxnSpPr>
        <p:spPr>
          <a:xfrm>
            <a:off x="4669115" y="5238424"/>
            <a:ext cx="359067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1A64A1A8-6B02-35D4-F05E-5AF416808B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9115" y="5252148"/>
            <a:ext cx="3590215" cy="338841"/>
          </a:xfrm>
        </p:spPr>
        <p:txBody>
          <a:bodyPr anchor="ctr"/>
          <a:lstStyle>
            <a:lvl1pPr marL="0" algn="l">
              <a:spcBef>
                <a:spcPts val="0"/>
              </a:spcBef>
              <a:defRPr sz="927" b="0" i="0" cap="none" baseline="0">
                <a:latin typeface="+mn-lt"/>
                <a:cs typeface="Quire Sans" panose="020B0502040400020003" pitchFamily="34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D2281DC7-1683-BD94-88EB-F18B3D86D2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9114" y="5682527"/>
            <a:ext cx="3591098" cy="338866"/>
          </a:xfrm>
        </p:spPr>
        <p:txBody>
          <a:bodyPr anchor="ctr"/>
          <a:lstStyle>
            <a:lvl1pPr marL="0" algn="l">
              <a:spcBef>
                <a:spcPts val="0"/>
              </a:spcBef>
              <a:defRPr sz="1235" b="0" i="0">
                <a:latin typeface="+mn-lt"/>
                <a:cs typeface="Quire Sans" panose="020B0502040400020003" pitchFamily="34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702A2-D5EB-9120-CEF2-484AC0DBA4FC}"/>
              </a:ext>
            </a:extLst>
          </p:cNvPr>
          <p:cNvCxnSpPr>
            <a:cxnSpLocks/>
          </p:cNvCxnSpPr>
          <p:nvPr/>
        </p:nvCxnSpPr>
        <p:spPr>
          <a:xfrm>
            <a:off x="4669115" y="6039135"/>
            <a:ext cx="35911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B112AD50-5E96-91B1-D9C2-83EF833DB2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9114" y="6056471"/>
            <a:ext cx="3591098" cy="338866"/>
          </a:xfrm>
        </p:spPr>
        <p:txBody>
          <a:bodyPr anchor="ctr"/>
          <a:lstStyle>
            <a:lvl1pPr marL="0" algn="l">
              <a:spcBef>
                <a:spcPts val="0"/>
              </a:spcBef>
              <a:defRPr sz="927" b="0" i="0" cap="none" baseline="0">
                <a:latin typeface="+mn-lt"/>
                <a:cs typeface="Quire Sans" panose="020B0502040400020003" pitchFamily="34" charset="0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851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5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41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37" y="483256"/>
            <a:ext cx="8065944" cy="175442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7" y="2410257"/>
            <a:ext cx="8065944" cy="42127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070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07725" rtl="0" eaLnBrk="1" latinLnBrk="0" hangingPunct="1">
        <a:lnSpc>
          <a:spcPct val="85000"/>
        </a:lnSpc>
        <a:spcBef>
          <a:spcPct val="0"/>
        </a:spcBef>
        <a:buNone/>
        <a:defRPr sz="5294" b="0" i="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Seaford Display" pitchFamily="2" charset="0"/>
        </a:defRPr>
      </a:lvl1pPr>
    </p:titleStyle>
    <p:bodyStyle>
      <a:lvl1pPr marL="226931" indent="0" algn="l" defTabSz="907725" rtl="0" eaLnBrk="1" latinLnBrk="0" hangingPunct="1">
        <a:lnSpc>
          <a:spcPct val="103000"/>
        </a:lnSpc>
        <a:spcBef>
          <a:spcPts val="993"/>
        </a:spcBef>
        <a:buFont typeface="Arial" panose="020B0604020202020204" pitchFamily="34" charset="0"/>
        <a:buNone/>
        <a:defRPr sz="1235" b="0" i="0" kern="1200">
          <a:solidFill>
            <a:schemeClr val="tx1"/>
          </a:solidFill>
          <a:latin typeface="+mn-lt"/>
          <a:ea typeface="+mn-ea"/>
          <a:cs typeface="Quire Sans" panose="020B0502040400020003" pitchFamily="34" charset="0"/>
        </a:defRPr>
      </a:lvl1pPr>
      <a:lvl2pPr marL="680794" indent="0" algn="l" defTabSz="907725" rtl="0" eaLnBrk="1" latinLnBrk="0" hangingPunct="1">
        <a:lnSpc>
          <a:spcPct val="103000"/>
        </a:lnSpc>
        <a:spcBef>
          <a:spcPts val="497"/>
        </a:spcBef>
        <a:buFont typeface="Arial" panose="020B0604020202020204" pitchFamily="34" charset="0"/>
        <a:buNone/>
        <a:defRPr sz="1235" b="0" i="0" kern="1200">
          <a:solidFill>
            <a:schemeClr val="tx1"/>
          </a:solidFill>
          <a:latin typeface="+mn-lt"/>
          <a:ea typeface="+mn-ea"/>
          <a:cs typeface="Quire Sans" panose="020B0502040400020003" pitchFamily="34" charset="0"/>
        </a:defRPr>
      </a:lvl2pPr>
      <a:lvl3pPr marL="1134656" indent="0" algn="l" defTabSz="907725" rtl="0" eaLnBrk="1" latinLnBrk="0" hangingPunct="1">
        <a:lnSpc>
          <a:spcPct val="103000"/>
        </a:lnSpc>
        <a:spcBef>
          <a:spcPts val="497"/>
        </a:spcBef>
        <a:buFont typeface="Arial" panose="020B0604020202020204" pitchFamily="34" charset="0"/>
        <a:buNone/>
        <a:defRPr sz="1235" b="0" i="0" kern="1200">
          <a:solidFill>
            <a:schemeClr val="tx1"/>
          </a:solidFill>
          <a:latin typeface="+mn-lt"/>
          <a:ea typeface="+mn-ea"/>
          <a:cs typeface="Quire Sans" panose="020B0502040400020003" pitchFamily="34" charset="0"/>
        </a:defRPr>
      </a:lvl3pPr>
      <a:lvl4pPr marL="1588519" indent="0" algn="l" defTabSz="907725" rtl="0" eaLnBrk="1" latinLnBrk="0" hangingPunct="1">
        <a:lnSpc>
          <a:spcPct val="103000"/>
        </a:lnSpc>
        <a:spcBef>
          <a:spcPts val="497"/>
        </a:spcBef>
        <a:buFont typeface="Arial" panose="020B0604020202020204" pitchFamily="34" charset="0"/>
        <a:buNone/>
        <a:defRPr sz="1235" b="0" i="0" kern="1200">
          <a:solidFill>
            <a:schemeClr val="tx1"/>
          </a:solidFill>
          <a:latin typeface="+mn-lt"/>
          <a:ea typeface="+mn-ea"/>
          <a:cs typeface="Quire Sans" panose="020B0502040400020003" pitchFamily="34" charset="0"/>
        </a:defRPr>
      </a:lvl4pPr>
      <a:lvl5pPr marL="2042381" indent="0" algn="l" defTabSz="907725" rtl="0" eaLnBrk="1" latinLnBrk="0" hangingPunct="1">
        <a:lnSpc>
          <a:spcPct val="103000"/>
        </a:lnSpc>
        <a:spcBef>
          <a:spcPts val="497"/>
        </a:spcBef>
        <a:buFont typeface="Arial" panose="020B0604020202020204" pitchFamily="34" charset="0"/>
        <a:buNone/>
        <a:defRPr sz="1235" b="0" i="0" kern="1200">
          <a:solidFill>
            <a:schemeClr val="tx1"/>
          </a:solidFill>
          <a:latin typeface="+mn-lt"/>
          <a:ea typeface="+mn-ea"/>
          <a:cs typeface="Quire Sans" panose="020B0502040400020003" pitchFamily="34" charset="0"/>
        </a:defRPr>
      </a:lvl5pPr>
      <a:lvl6pPr marL="2496243" indent="-226931" algn="l" defTabSz="907725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6pPr>
      <a:lvl7pPr marL="2950106" indent="-226931" algn="l" defTabSz="907725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7pPr>
      <a:lvl8pPr marL="3403968" indent="-226931" algn="l" defTabSz="907725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8pPr>
      <a:lvl9pPr marL="3857831" indent="-226931" algn="l" defTabSz="907725" rtl="0" eaLnBrk="1" latinLnBrk="0" hangingPunct="1">
        <a:lnSpc>
          <a:spcPct val="90000"/>
        </a:lnSpc>
        <a:spcBef>
          <a:spcPts val="49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1pPr>
      <a:lvl2pPr marL="453862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2pPr>
      <a:lvl3pPr marL="907725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361587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4pPr>
      <a:lvl5pPr marL="1815450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5pPr>
      <a:lvl6pPr marL="2269312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6pPr>
      <a:lvl7pPr marL="2723175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7pPr>
      <a:lvl8pPr marL="3177037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8pPr>
      <a:lvl9pPr marL="3630900" algn="l" defTabSz="907725" rtl="0" eaLnBrk="1" latinLnBrk="0" hangingPunct="1">
        <a:defRPr sz="17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0" pos="3168">
          <p15:clr>
            <a:srgbClr val="A4A3A4"/>
          </p15:clr>
        </p15:guide>
        <p15:guide id="51" orient="horz" pos="2448">
          <p15:clr>
            <a:srgbClr val="A4A3A4"/>
          </p15:clr>
        </p15:guide>
        <p15:guide id="52" pos="240">
          <p15:clr>
            <a:srgbClr val="F26B43"/>
          </p15:clr>
        </p15:guide>
        <p15:guide id="53" pos="493">
          <p15:clr>
            <a:srgbClr val="F26B43"/>
          </p15:clr>
        </p15:guide>
        <p15:guide id="54" pos="613">
          <p15:clr>
            <a:srgbClr val="F26B43"/>
          </p15:clr>
        </p15:guide>
        <p15:guide id="55" pos="867">
          <p15:clr>
            <a:srgbClr val="F26B43"/>
          </p15:clr>
        </p15:guide>
        <p15:guide id="56" pos="987">
          <p15:clr>
            <a:srgbClr val="F26B43"/>
          </p15:clr>
        </p15:guide>
        <p15:guide id="57" pos="1241">
          <p15:clr>
            <a:srgbClr val="F26B43"/>
          </p15:clr>
        </p15:guide>
        <p15:guide id="58" pos="1361">
          <p15:clr>
            <a:srgbClr val="F26B43"/>
          </p15:clr>
        </p15:guide>
        <p15:guide id="59" pos="1614">
          <p15:clr>
            <a:srgbClr val="F26B43"/>
          </p15:clr>
        </p15:guide>
        <p15:guide id="60" pos="1734">
          <p15:clr>
            <a:srgbClr val="F26B43"/>
          </p15:clr>
        </p15:guide>
        <p15:guide id="61" pos="1987">
          <p15:clr>
            <a:srgbClr val="F26B43"/>
          </p15:clr>
        </p15:guide>
        <p15:guide id="62" pos="2107">
          <p15:clr>
            <a:srgbClr val="F26B43"/>
          </p15:clr>
        </p15:guide>
        <p15:guide id="63" pos="2361">
          <p15:clr>
            <a:srgbClr val="F26B43"/>
          </p15:clr>
        </p15:guide>
        <p15:guide id="64" pos="2481">
          <p15:clr>
            <a:srgbClr val="F26B43"/>
          </p15:clr>
        </p15:guide>
        <p15:guide id="65" pos="2735">
          <p15:clr>
            <a:srgbClr val="F26B43"/>
          </p15:clr>
        </p15:guide>
        <p15:guide id="66" pos="2855">
          <p15:clr>
            <a:srgbClr val="F26B43"/>
          </p15:clr>
        </p15:guide>
        <p15:guide id="67" pos="3108">
          <p15:clr>
            <a:srgbClr val="F26B43"/>
          </p15:clr>
        </p15:guide>
        <p15:guide id="68" pos="3228">
          <p15:clr>
            <a:srgbClr val="F26B43"/>
          </p15:clr>
        </p15:guide>
        <p15:guide id="69" pos="3481">
          <p15:clr>
            <a:srgbClr val="F26B43"/>
          </p15:clr>
        </p15:guide>
        <p15:guide id="70" pos="3601">
          <p15:clr>
            <a:srgbClr val="F26B43"/>
          </p15:clr>
        </p15:guide>
        <p15:guide id="71" pos="3855">
          <p15:clr>
            <a:srgbClr val="F26B43"/>
          </p15:clr>
        </p15:guide>
        <p15:guide id="72" pos="3975">
          <p15:clr>
            <a:srgbClr val="F26B43"/>
          </p15:clr>
        </p15:guide>
        <p15:guide id="73" pos="4229">
          <p15:clr>
            <a:srgbClr val="F26B43"/>
          </p15:clr>
        </p15:guide>
        <p15:guide id="74" pos="4349">
          <p15:clr>
            <a:srgbClr val="F26B43"/>
          </p15:clr>
        </p15:guide>
        <p15:guide id="75" pos="4602">
          <p15:clr>
            <a:srgbClr val="F26B43"/>
          </p15:clr>
        </p15:guide>
        <p15:guide id="76" pos="4722">
          <p15:clr>
            <a:srgbClr val="F26B43"/>
          </p15:clr>
        </p15:guide>
        <p15:guide id="77" pos="4975">
          <p15:clr>
            <a:srgbClr val="F26B43"/>
          </p15:clr>
        </p15:guide>
        <p15:guide id="78" pos="5095">
          <p15:clr>
            <a:srgbClr val="F26B43"/>
          </p15:clr>
        </p15:guide>
        <p15:guide id="79" pos="5349">
          <p15:clr>
            <a:srgbClr val="F26B43"/>
          </p15:clr>
        </p15:guide>
        <p15:guide id="80" pos="5469">
          <p15:clr>
            <a:srgbClr val="F26B43"/>
          </p15:clr>
        </p15:guide>
        <p15:guide id="81" pos="5723">
          <p15:clr>
            <a:srgbClr val="F26B43"/>
          </p15:clr>
        </p15:guide>
        <p15:guide id="82" pos="5843">
          <p15:clr>
            <a:srgbClr val="F26B43"/>
          </p15:clr>
        </p15:guide>
        <p15:guide id="83" pos="6096">
          <p15:clr>
            <a:srgbClr val="F26B43"/>
          </p15:clr>
        </p15:guide>
        <p15:guide id="84" orient="horz" pos="240">
          <p15:clr>
            <a:srgbClr val="F26B43"/>
          </p15:clr>
        </p15:guide>
        <p15:guide id="85" orient="horz" pos="776">
          <p15:clr>
            <a:srgbClr val="F26B43"/>
          </p15:clr>
        </p15:guide>
        <p15:guide id="86" orient="horz" pos="1008">
          <p15:clr>
            <a:srgbClr val="F26B43"/>
          </p15:clr>
        </p15:guide>
        <p15:guide id="87" orient="horz" pos="1552">
          <p15:clr>
            <a:srgbClr val="F26B43"/>
          </p15:clr>
        </p15:guide>
        <p15:guide id="88" orient="horz" pos="1792">
          <p15:clr>
            <a:srgbClr val="F26B43"/>
          </p15:clr>
        </p15:guide>
        <p15:guide id="89" orient="horz" pos="2328">
          <p15:clr>
            <a:srgbClr val="F26B43"/>
          </p15:clr>
        </p15:guide>
        <p15:guide id="90" orient="horz" pos="2568">
          <p15:clr>
            <a:srgbClr val="F26B43"/>
          </p15:clr>
        </p15:guide>
        <p15:guide id="91" orient="horz" pos="3104">
          <p15:clr>
            <a:srgbClr val="F26B43"/>
          </p15:clr>
        </p15:guide>
        <p15:guide id="92" orient="horz" pos="3344">
          <p15:clr>
            <a:srgbClr val="F26B43"/>
          </p15:clr>
        </p15:guide>
        <p15:guide id="93" orient="horz" pos="3880">
          <p15:clr>
            <a:srgbClr val="F26B43"/>
          </p15:clr>
        </p15:guide>
        <p15:guide id="94" orient="horz" pos="4120">
          <p15:clr>
            <a:srgbClr val="F26B43"/>
          </p15:clr>
        </p15:guide>
        <p15:guide id="95" orient="horz" pos="46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B796FC-AB4B-C76F-8C26-9C55527043F3}"/>
              </a:ext>
            </a:extLst>
          </p:cNvPr>
          <p:cNvSpPr txBox="1">
            <a:spLocks/>
          </p:cNvSpPr>
          <p:nvPr/>
        </p:nvSpPr>
        <p:spPr>
          <a:xfrm>
            <a:off x="685800" y="11652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>
                <a:solidFill>
                  <a:srgbClr val="002060"/>
                </a:solidFill>
              </a:rPr>
              <a:t>Name: Shruti Shukla</a:t>
            </a:r>
            <a:br>
              <a:rPr lang="en-IN" u="sng" dirty="0">
                <a:solidFill>
                  <a:srgbClr val="002060"/>
                </a:solidFill>
              </a:rPr>
            </a:br>
            <a:endParaRPr lang="en-IN" u="sng" dirty="0">
              <a:solidFill>
                <a:srgbClr val="002060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CE569C-4A52-B4ED-3FB3-F385A4F07052}"/>
              </a:ext>
            </a:extLst>
          </p:cNvPr>
          <p:cNvSpPr txBox="1">
            <a:spLocks/>
          </p:cNvSpPr>
          <p:nvPr/>
        </p:nvSpPr>
        <p:spPr>
          <a:xfrm>
            <a:off x="1174584" y="4150139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7030A0"/>
                </a:solidFill>
              </a:rPr>
              <a:t>Project Name : EDA / Real state price Analysis</a:t>
            </a:r>
          </a:p>
          <a:p>
            <a:r>
              <a:rPr lang="en-US" sz="1800" b="1" dirty="0">
                <a:solidFill>
                  <a:srgbClr val="7030A0"/>
                </a:solidFill>
              </a:rPr>
              <a:t>Organization Name : NEXTHIKES IT SOLUTION PVT LTD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1. Data Loading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- Loaded housing dataset using Pandas</a:t>
            </a:r>
          </a:p>
          <a:p>
            <a:r>
              <a:rPr sz="2000" dirty="0"/>
              <a:t>- Checked missing values and removed duplicates</a:t>
            </a:r>
          </a:p>
          <a:p>
            <a:r>
              <a:rPr sz="2000" dirty="0"/>
              <a:t>- Ensured clean and structured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2. Univariate &amp; 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" y="2513940"/>
            <a:ext cx="8065944" cy="4212766"/>
          </a:xfrm>
        </p:spPr>
        <p:txBody>
          <a:bodyPr/>
          <a:lstStyle/>
          <a:p>
            <a:r>
              <a:rPr sz="2000" dirty="0"/>
              <a:t>- Analyzed </a:t>
            </a:r>
            <a:r>
              <a:rPr sz="2000" dirty="0" err="1"/>
              <a:t>SalePrice</a:t>
            </a:r>
            <a:r>
              <a:rPr sz="2000" dirty="0"/>
              <a:t> distribution using histograms</a:t>
            </a:r>
          </a:p>
          <a:p>
            <a:r>
              <a:rPr sz="2000" dirty="0"/>
              <a:t>- Examined feature relationships using correlation heatmaps and scatter plots</a:t>
            </a:r>
          </a:p>
          <a:p>
            <a:r>
              <a:rPr sz="2000" dirty="0"/>
              <a:t>- Checked skewness and kurtosis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7" y="536596"/>
            <a:ext cx="8065944" cy="1754422"/>
          </a:xfrm>
        </p:spPr>
        <p:txBody>
          <a:bodyPr/>
          <a:lstStyle/>
          <a:p>
            <a:r>
              <a:rPr sz="4000" dirty="0"/>
              <a:t>3.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28" y="2395017"/>
            <a:ext cx="8065944" cy="4212766"/>
          </a:xfrm>
        </p:spPr>
        <p:txBody>
          <a:bodyPr/>
          <a:lstStyle/>
          <a:p>
            <a:r>
              <a:rPr sz="2000" dirty="0"/>
              <a:t>- Created </a:t>
            </a:r>
            <a:r>
              <a:rPr sz="2000" dirty="0" err="1"/>
              <a:t>TotalSF</a:t>
            </a:r>
            <a:r>
              <a:rPr sz="2000" dirty="0"/>
              <a:t> (1st + 2nd + basement area)</a:t>
            </a:r>
          </a:p>
          <a:p>
            <a:r>
              <a:rPr sz="2000" dirty="0"/>
              <a:t>- Calculated Price per </a:t>
            </a:r>
            <a:r>
              <a:rPr sz="2000" dirty="0" err="1"/>
              <a:t>Sqft</a:t>
            </a:r>
            <a:endParaRPr sz="2000" dirty="0"/>
          </a:p>
          <a:p>
            <a:r>
              <a:rPr sz="2000" dirty="0"/>
              <a:t>- Log-transformed </a:t>
            </a:r>
            <a:r>
              <a:rPr sz="2000" dirty="0" err="1"/>
              <a:t>SalePrice</a:t>
            </a:r>
            <a:r>
              <a:rPr sz="2000" dirty="0"/>
              <a:t> to reduce skewness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4. Visual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28" y="2567737"/>
            <a:ext cx="8065944" cy="4212766"/>
          </a:xfrm>
        </p:spPr>
        <p:txBody>
          <a:bodyPr/>
          <a:lstStyle/>
          <a:p>
            <a:r>
              <a:rPr sz="2000" dirty="0"/>
              <a:t>- Scatter plots for </a:t>
            </a:r>
            <a:r>
              <a:rPr sz="2000" dirty="0" err="1"/>
              <a:t>SalePrice</a:t>
            </a:r>
            <a:r>
              <a:rPr sz="2000" dirty="0"/>
              <a:t> vs Area, </a:t>
            </a:r>
            <a:r>
              <a:rPr sz="2000" dirty="0" err="1"/>
              <a:t>YearBuilt</a:t>
            </a:r>
            <a:r>
              <a:rPr sz="2000" dirty="0"/>
              <a:t>, </a:t>
            </a:r>
            <a:r>
              <a:rPr sz="2000" dirty="0" err="1"/>
              <a:t>GarageArea</a:t>
            </a:r>
            <a:endParaRPr sz="2000" dirty="0"/>
          </a:p>
          <a:p>
            <a:r>
              <a:rPr sz="2000" dirty="0"/>
              <a:t>- Bar plot for average price by neighborhood</a:t>
            </a:r>
          </a:p>
          <a:p>
            <a:r>
              <a:rPr sz="2000" dirty="0"/>
              <a:t>- Boxplots for outlier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5. Modeling &amp;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" y="2688211"/>
            <a:ext cx="8065944" cy="4212766"/>
          </a:xfrm>
        </p:spPr>
        <p:txBody>
          <a:bodyPr/>
          <a:lstStyle/>
          <a:p>
            <a:r>
              <a:rPr sz="2000" dirty="0"/>
              <a:t>- Built a Linear Regression model to predict </a:t>
            </a:r>
            <a:r>
              <a:rPr sz="2000" dirty="0" err="1"/>
              <a:t>SalePrice</a:t>
            </a:r>
            <a:endParaRPr sz="2000" dirty="0"/>
          </a:p>
          <a:p>
            <a:r>
              <a:rPr sz="2000" dirty="0"/>
              <a:t>- Evaluated using R-squared and MAE</a:t>
            </a:r>
          </a:p>
          <a:p>
            <a:r>
              <a:rPr sz="2000" dirty="0"/>
              <a:t>- Applied </a:t>
            </a:r>
            <a:r>
              <a:rPr sz="2000" dirty="0" err="1"/>
              <a:t>KMeans</a:t>
            </a:r>
            <a:r>
              <a:rPr sz="2000" dirty="0"/>
              <a:t> clustering to find similar house groups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6. Summary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28" y="2428037"/>
            <a:ext cx="8065944" cy="4212766"/>
          </a:xfrm>
        </p:spPr>
        <p:txBody>
          <a:bodyPr/>
          <a:lstStyle/>
          <a:p>
            <a:r>
              <a:rPr sz="2000" dirty="0"/>
              <a:t>- Larger homes and better quality = higher price</a:t>
            </a:r>
          </a:p>
          <a:p>
            <a:r>
              <a:rPr sz="2000" dirty="0"/>
              <a:t>- Newer homes tend to cost more</a:t>
            </a:r>
          </a:p>
          <a:p>
            <a:r>
              <a:rPr sz="2000" dirty="0"/>
              <a:t>- Location (neighborhood) plays a big role in price</a:t>
            </a:r>
          </a:p>
          <a:p>
            <a:r>
              <a:rPr sz="2000" dirty="0"/>
              <a:t>- Useful for property pricing strategy and investment decisions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6720" y="2494915"/>
            <a:ext cx="3759200" cy="984885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4000" b="1">
                <a:solidFill>
                  <a:srgbClr val="0066CC"/>
                </a:solidFill>
              </a:defRPr>
            </a:pPr>
            <a:r>
              <a:rPr dirty="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rtificate">
  <a:themeElements>
    <a:clrScheme name="Custom 2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06B44"/>
      </a:accent1>
      <a:accent2>
        <a:srgbClr val="F4F3EE"/>
      </a:accent2>
      <a:accent3>
        <a:srgbClr val="283337"/>
      </a:accent3>
      <a:accent4>
        <a:srgbClr val="956B5E"/>
      </a:accent4>
      <a:accent5>
        <a:srgbClr val="A05B54"/>
      </a:accent5>
      <a:accent6>
        <a:srgbClr val="D0B786"/>
      </a:accent6>
      <a:hlink>
        <a:srgbClr val="0563C1"/>
      </a:hlink>
      <a:folHlink>
        <a:srgbClr val="954F72"/>
      </a:folHlink>
    </a:clrScheme>
    <a:fontScheme name="Custom 245">
      <a:majorFont>
        <a:latin typeface="Seaford Display"/>
        <a:ea typeface=""/>
        <a:cs typeface=""/>
      </a:majorFont>
      <a:minorFont>
        <a:latin typeface="Quire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P_Certificate_2_2_win32_LW_v2" id="{3FB42C63-0228-487B-AB17-E08B49DEEA16}" vid="{67F38C28-5F5D-48A3-AC9B-C5EDBFB06AD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Contribution recognition award</Template>
  <TotalTime>20</TotalTime>
  <Words>201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Quire Sans</vt:lpstr>
      <vt:lpstr>Rastanty Cortez</vt:lpstr>
      <vt:lpstr>Seaford Display</vt:lpstr>
      <vt:lpstr>Certificate</vt:lpstr>
      <vt:lpstr>PowerPoint Presentation</vt:lpstr>
      <vt:lpstr>1. Data Loading &amp; Cleaning</vt:lpstr>
      <vt:lpstr>2. Univariate &amp; Multivariate Analysis</vt:lpstr>
      <vt:lpstr>3. Feature Engineering</vt:lpstr>
      <vt:lpstr>4. Visual Analysis</vt:lpstr>
      <vt:lpstr>5. Modeling &amp; Clustering</vt:lpstr>
      <vt:lpstr>6. Summary &amp; Insights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Rishik shukla</dc:creator>
  <cp:keywords/>
  <dc:description>generated using python-pptx</dc:description>
  <cp:lastModifiedBy>shruti1.shukla.jbp@gmail.com</cp:lastModifiedBy>
  <cp:revision>4</cp:revision>
  <dcterms:created xsi:type="dcterms:W3CDTF">2013-01-27T09:14:16Z</dcterms:created>
  <dcterms:modified xsi:type="dcterms:W3CDTF">2025-07-11T14:28:52Z</dcterms:modified>
  <cp:category/>
</cp:coreProperties>
</file>