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Lexen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Lexend-bold.fntdata"/><Relationship Id="rId12" Type="http://schemas.openxmlformats.org/officeDocument/2006/relationships/slide" Target="slides/slide7.xml"/><Relationship Id="rId34" Type="http://schemas.openxmlformats.org/officeDocument/2006/relationships/font" Target="fonts/Lexen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16804faf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16804faf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16804faf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16804faf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16804faf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16804faf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16804faf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16804faf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c16804faf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c16804faf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16804faf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16804faf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16804faf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c16804faf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16804faf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c16804faf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16804faf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16804faf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16804faf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16804faf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c16804fa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c16804fa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c16804faf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c16804faf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c16804faf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c16804faf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16804faf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16804faf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189d8ff59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c189d8ff59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16804faf2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c16804faf2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c189d8ff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c189d8ff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16804faf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16804faf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c16804faf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c16804faf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16804faf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16804faf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16804faf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16804faf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16804faf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16804faf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c16804faf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c16804faf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9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37183"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800" u="sng">
                <a:latin typeface="Lexend"/>
                <a:ea typeface="Lexend"/>
                <a:cs typeface="Lexend"/>
                <a:sym typeface="Lexend"/>
              </a:rPr>
              <a:t>MALICIOUS SERVER HACK</a:t>
            </a:r>
            <a:endParaRPr/>
          </a:p>
        </p:txBody>
      </p:sp>
      <p:sp>
        <p:nvSpPr>
          <p:cNvPr id="60" name="Google Shape;60;p13"/>
          <p:cNvSpPr txBox="1"/>
          <p:nvPr>
            <p:ph idx="1" type="subTitle"/>
          </p:nvPr>
        </p:nvSpPr>
        <p:spPr>
          <a:xfrm>
            <a:off x="2484250" y="3135875"/>
            <a:ext cx="5068500" cy="1519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523"/>
              <a:buNone/>
            </a:pPr>
            <a:r>
              <a:rPr lang="en" sz="1786">
                <a:latin typeface="Proxima Nova"/>
                <a:ea typeface="Proxima Nova"/>
                <a:cs typeface="Proxima Nova"/>
                <a:sym typeface="Proxima Nova"/>
              </a:rPr>
              <a:t>Presented By:</a:t>
            </a:r>
            <a:endParaRPr sz="1786">
              <a:latin typeface="Proxima Nova"/>
              <a:ea typeface="Proxima Nova"/>
              <a:cs typeface="Proxima Nova"/>
              <a:sym typeface="Proxima Nova"/>
            </a:endParaRPr>
          </a:p>
          <a:p>
            <a:pPr indent="-342020" lvl="0" marL="457200" rtl="0" algn="l">
              <a:lnSpc>
                <a:spcPct val="80000"/>
              </a:lnSpc>
              <a:spcBef>
                <a:spcPts val="0"/>
              </a:spcBef>
              <a:spcAft>
                <a:spcPts val="0"/>
              </a:spcAft>
              <a:buClr>
                <a:schemeClr val="lt1"/>
              </a:buClr>
              <a:buSzPts val="1786"/>
              <a:buFont typeface="Proxima Nova"/>
              <a:buChar char="●"/>
            </a:pPr>
            <a:r>
              <a:rPr lang="en" sz="1786">
                <a:latin typeface="Proxima Nova"/>
                <a:ea typeface="Proxima Nova"/>
                <a:cs typeface="Proxima Nova"/>
                <a:sym typeface="Proxima Nova"/>
              </a:rPr>
              <a:t>Sharvaani - BL.EN.U4CSE20156</a:t>
            </a:r>
            <a:endParaRPr sz="1786">
              <a:latin typeface="Proxima Nova"/>
              <a:ea typeface="Proxima Nova"/>
              <a:cs typeface="Proxima Nova"/>
              <a:sym typeface="Proxima Nova"/>
            </a:endParaRPr>
          </a:p>
          <a:p>
            <a:pPr indent="-342020" lvl="0" marL="457200" rtl="0" algn="l">
              <a:lnSpc>
                <a:spcPct val="80000"/>
              </a:lnSpc>
              <a:spcBef>
                <a:spcPts val="0"/>
              </a:spcBef>
              <a:spcAft>
                <a:spcPts val="0"/>
              </a:spcAft>
              <a:buClr>
                <a:schemeClr val="lt1"/>
              </a:buClr>
              <a:buSzPts val="1786"/>
              <a:buFont typeface="Proxima Nova"/>
              <a:buChar char="●"/>
            </a:pPr>
            <a:r>
              <a:rPr lang="en" sz="1786">
                <a:latin typeface="Proxima Nova"/>
                <a:ea typeface="Proxima Nova"/>
                <a:cs typeface="Proxima Nova"/>
                <a:sym typeface="Proxima Nova"/>
              </a:rPr>
              <a:t>Shruti P - BL.EN.U4CSE20157</a:t>
            </a:r>
            <a:endParaRPr sz="1786">
              <a:latin typeface="Proxima Nova"/>
              <a:ea typeface="Proxima Nova"/>
              <a:cs typeface="Proxima Nova"/>
              <a:sym typeface="Proxima Nova"/>
            </a:endParaRPr>
          </a:p>
          <a:p>
            <a:pPr indent="-342020" lvl="0" marL="457200" rtl="0" algn="l">
              <a:lnSpc>
                <a:spcPct val="80000"/>
              </a:lnSpc>
              <a:spcBef>
                <a:spcPts val="0"/>
              </a:spcBef>
              <a:spcAft>
                <a:spcPts val="0"/>
              </a:spcAft>
              <a:buClr>
                <a:schemeClr val="lt1"/>
              </a:buClr>
              <a:buSzPts val="1786"/>
              <a:buFont typeface="Proxima Nova"/>
              <a:buChar char="●"/>
            </a:pPr>
            <a:r>
              <a:rPr lang="en" sz="1786">
                <a:latin typeface="Proxima Nova"/>
                <a:ea typeface="Proxima Nova"/>
                <a:cs typeface="Proxima Nova"/>
                <a:sym typeface="Proxima Nova"/>
              </a:rPr>
              <a:t>Suraj Gopinath - BL.EN.U4CSE20169</a:t>
            </a:r>
            <a:endParaRPr sz="1786">
              <a:latin typeface="Proxima Nova"/>
              <a:ea typeface="Proxima Nova"/>
              <a:cs typeface="Proxima Nova"/>
              <a:sym typeface="Proxima Nova"/>
            </a:endParaRPr>
          </a:p>
          <a:p>
            <a:pPr indent="-342020" lvl="0" marL="457200" rtl="0" algn="l">
              <a:lnSpc>
                <a:spcPct val="80000"/>
              </a:lnSpc>
              <a:spcBef>
                <a:spcPts val="0"/>
              </a:spcBef>
              <a:spcAft>
                <a:spcPts val="0"/>
              </a:spcAft>
              <a:buClr>
                <a:schemeClr val="lt1"/>
              </a:buClr>
              <a:buSzPts val="1786"/>
              <a:buFont typeface="Proxima Nova"/>
              <a:buChar char="●"/>
            </a:pPr>
            <a:r>
              <a:rPr lang="en" sz="1786">
                <a:latin typeface="Proxima Nova"/>
                <a:ea typeface="Proxima Nova"/>
                <a:cs typeface="Proxima Nova"/>
                <a:sym typeface="Proxima Nova"/>
              </a:rPr>
              <a:t>Tanuja K - BL.EN.U4CSE20174</a:t>
            </a:r>
            <a:endParaRPr sz="1786">
              <a:latin typeface="Proxima Nova"/>
              <a:ea typeface="Proxima Nova"/>
              <a:cs typeface="Proxima Nova"/>
              <a:sym typeface="Proxima Nova"/>
            </a:endParaRPr>
          </a:p>
          <a:p>
            <a:pPr indent="0" lvl="0" marL="0" rtl="0" algn="l">
              <a:lnSpc>
                <a:spcPct val="80000"/>
              </a:lnSpc>
              <a:spcBef>
                <a:spcPts val="0"/>
              </a:spcBef>
              <a:spcAft>
                <a:spcPts val="0"/>
              </a:spcAft>
              <a:buSzPts val="523"/>
              <a:buNone/>
            </a:pPr>
            <a:r>
              <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RANDOM FOREST</a:t>
            </a:r>
            <a:endParaRPr sz="4200">
              <a:latin typeface="Lexend"/>
              <a:ea typeface="Lexend"/>
              <a:cs typeface="Lexend"/>
              <a:sym typeface="Lexend"/>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Lexend"/>
                <a:ea typeface="Lexend"/>
                <a:cs typeface="Lexend"/>
                <a:sym typeface="Lexend"/>
              </a:rPr>
              <a:t>Random forests or random decision forests is an ensemble learning method for classification, regression and other tasks that operates by constructing a multitude of decision trees at training time. For classification tasks, the output of the random forest is the class selected by most trees. For regression tasks, the mean or average prediction of the individual trees is returned. Random decision forests correct for decision trees' habit of overfitting to their training set.</a:t>
            </a:r>
            <a:endParaRPr sz="1400">
              <a:solidFill>
                <a:schemeClr val="dk1"/>
              </a:solidFill>
              <a:latin typeface="Lexend"/>
              <a:ea typeface="Lexend"/>
              <a:cs typeface="Lexend"/>
              <a:sym typeface="Lexend"/>
            </a:endParaRPr>
          </a:p>
        </p:txBody>
      </p:sp>
      <p:pic>
        <p:nvPicPr>
          <p:cNvPr id="127" name="Google Shape;127;p22"/>
          <p:cNvPicPr preferRelativeResize="0"/>
          <p:nvPr/>
        </p:nvPicPr>
        <p:blipFill>
          <a:blip r:embed="rId3">
            <a:alphaModFix/>
          </a:blip>
          <a:stretch>
            <a:fillRect/>
          </a:stretch>
        </p:blipFill>
        <p:spPr>
          <a:xfrm>
            <a:off x="1142995" y="2762270"/>
            <a:ext cx="2730975" cy="2089725"/>
          </a:xfrm>
          <a:prstGeom prst="rect">
            <a:avLst/>
          </a:prstGeom>
          <a:noFill/>
          <a:ln>
            <a:noFill/>
          </a:ln>
        </p:spPr>
      </p:pic>
      <p:pic>
        <p:nvPicPr>
          <p:cNvPr id="128" name="Google Shape;128;p22"/>
          <p:cNvPicPr preferRelativeResize="0"/>
          <p:nvPr/>
        </p:nvPicPr>
        <p:blipFill>
          <a:blip r:embed="rId4">
            <a:alphaModFix/>
          </a:blip>
          <a:stretch>
            <a:fillRect/>
          </a:stretch>
        </p:blipFill>
        <p:spPr>
          <a:xfrm>
            <a:off x="4924424" y="3455850"/>
            <a:ext cx="3491875" cy="524250"/>
          </a:xfrm>
          <a:prstGeom prst="rect">
            <a:avLst/>
          </a:prstGeom>
          <a:noFill/>
          <a:ln>
            <a:noFill/>
          </a:ln>
        </p:spPr>
      </p:pic>
      <p:sp>
        <p:nvSpPr>
          <p:cNvPr id="129" name="Google Shape;129;p22"/>
          <p:cNvSpPr txBox="1"/>
          <p:nvPr/>
        </p:nvSpPr>
        <p:spPr>
          <a:xfrm>
            <a:off x="4837350" y="3000375"/>
            <a:ext cx="188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exend"/>
                <a:ea typeface="Lexend"/>
                <a:cs typeface="Lexend"/>
                <a:sym typeface="Lexend"/>
              </a:rPr>
              <a:t>RF accuracy:</a:t>
            </a:r>
            <a:endParaRPr>
              <a:solidFill>
                <a:schemeClr val="dk1"/>
              </a:solidFill>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GAUSSIAN NAIVE BAYES</a:t>
            </a:r>
            <a:endParaRPr sz="4200">
              <a:latin typeface="Lexend"/>
              <a:ea typeface="Lexend"/>
              <a:cs typeface="Lexend"/>
              <a:sym typeface="Lexend"/>
            </a:endParaRPr>
          </a:p>
        </p:txBody>
      </p:sp>
      <p:sp>
        <p:nvSpPr>
          <p:cNvPr id="135" name="Google Shape;135;p23"/>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rgbClr val="FFFFFF"/>
                </a:highlight>
                <a:latin typeface="Lexend"/>
                <a:ea typeface="Lexend"/>
                <a:cs typeface="Lexend"/>
                <a:sym typeface="Lexend"/>
              </a:rPr>
              <a:t>Gaussian Naive Bayes is a probabilistic classification algorithm based on applying Bayes' theorem with strong independence assumptions</a:t>
            </a:r>
            <a:r>
              <a:rPr lang="en" sz="1050">
                <a:solidFill>
                  <a:schemeClr val="dk1"/>
                </a:solidFill>
                <a:highlight>
                  <a:srgbClr val="FFFFFF"/>
                </a:highlight>
                <a:latin typeface="Arial"/>
                <a:ea typeface="Arial"/>
                <a:cs typeface="Arial"/>
                <a:sym typeface="Arial"/>
              </a:rPr>
              <a:t>.</a:t>
            </a:r>
            <a:r>
              <a:rPr lang="en">
                <a:solidFill>
                  <a:schemeClr val="dk1"/>
                </a:solidFill>
                <a:highlight>
                  <a:srgbClr val="FFFFFF"/>
                </a:highlight>
                <a:latin typeface="Lexend"/>
                <a:ea typeface="Lexend"/>
                <a:cs typeface="Lexend"/>
                <a:sym typeface="Lexend"/>
              </a:rPr>
              <a:t>. It assumes that the class conditional densities follow normal distribution.</a:t>
            </a:r>
            <a:endParaRPr>
              <a:solidFill>
                <a:schemeClr val="dk1"/>
              </a:solidFill>
              <a:highlight>
                <a:srgbClr val="FFFFFF"/>
              </a:highlight>
              <a:latin typeface="Lexend"/>
              <a:ea typeface="Lexend"/>
              <a:cs typeface="Lexend"/>
              <a:sym typeface="Lexend"/>
            </a:endParaRPr>
          </a:p>
          <a:p>
            <a:pPr indent="0" lvl="0" marL="0" rtl="0" algn="l">
              <a:spcBef>
                <a:spcPts val="1200"/>
              </a:spcBef>
              <a:spcAft>
                <a:spcPts val="0"/>
              </a:spcAft>
              <a:buNone/>
            </a:pPr>
            <a:r>
              <a:rPr lang="en">
                <a:solidFill>
                  <a:schemeClr val="dk1"/>
                </a:solidFill>
                <a:highlight>
                  <a:srgbClr val="FFFFFF"/>
                </a:highlight>
                <a:latin typeface="Lexend"/>
                <a:ea typeface="Lexend"/>
                <a:cs typeface="Lexend"/>
                <a:sym typeface="Lexend"/>
              </a:rPr>
              <a:t>The accuracy and time taken are as follows:</a:t>
            </a:r>
            <a:endParaRPr>
              <a:solidFill>
                <a:schemeClr val="dk1"/>
              </a:solidFill>
              <a:highlight>
                <a:srgbClr val="FFFFFF"/>
              </a:highlight>
              <a:latin typeface="Lexend"/>
              <a:ea typeface="Lexend"/>
              <a:cs typeface="Lexend"/>
              <a:sym typeface="Lexend"/>
            </a:endParaRPr>
          </a:p>
          <a:p>
            <a:pPr indent="0" lvl="0" marL="0" rtl="0" algn="l">
              <a:spcBef>
                <a:spcPts val="1200"/>
              </a:spcBef>
              <a:spcAft>
                <a:spcPts val="1200"/>
              </a:spcAft>
              <a:buNone/>
            </a:pPr>
            <a:r>
              <a:t/>
            </a:r>
            <a:endParaRPr sz="1050">
              <a:solidFill>
                <a:schemeClr val="dk1"/>
              </a:solidFill>
              <a:highlight>
                <a:srgbClr val="FFFFFF"/>
              </a:highlight>
              <a:latin typeface="Arial"/>
              <a:ea typeface="Arial"/>
              <a:cs typeface="Arial"/>
              <a:sym typeface="Arial"/>
            </a:endParaRPr>
          </a:p>
        </p:txBody>
      </p:sp>
      <p:pic>
        <p:nvPicPr>
          <p:cNvPr id="136" name="Google Shape;136;p23"/>
          <p:cNvPicPr preferRelativeResize="0"/>
          <p:nvPr/>
        </p:nvPicPr>
        <p:blipFill>
          <a:blip r:embed="rId3">
            <a:alphaModFix/>
          </a:blip>
          <a:stretch>
            <a:fillRect/>
          </a:stretch>
        </p:blipFill>
        <p:spPr>
          <a:xfrm>
            <a:off x="1885250" y="2648375"/>
            <a:ext cx="3943350" cy="68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LINEAR REGRESSION</a:t>
            </a:r>
            <a:endParaRPr sz="4200">
              <a:latin typeface="Lexend"/>
              <a:ea typeface="Lexend"/>
              <a:cs typeface="Lexend"/>
              <a:sym typeface="Lexend"/>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latin typeface="Lexend"/>
                <a:ea typeface="Lexend"/>
                <a:cs typeface="Lexend"/>
                <a:sym typeface="Lexend"/>
              </a:rPr>
              <a:t>Linear regression analysis is used to predict the value of a variable based on the value of another variable.</a:t>
            </a:r>
            <a:endParaRPr sz="2400">
              <a:solidFill>
                <a:schemeClr val="dk1"/>
              </a:solidFill>
              <a:highlight>
                <a:schemeClr val="lt1"/>
              </a:highlight>
              <a:latin typeface="Lexend"/>
              <a:ea typeface="Lexend"/>
              <a:cs typeface="Lexend"/>
              <a:sym typeface="Lexend"/>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3" name="Google Shape;143;p24"/>
          <p:cNvPicPr preferRelativeResize="0"/>
          <p:nvPr/>
        </p:nvPicPr>
        <p:blipFill>
          <a:blip r:embed="rId3">
            <a:alphaModFix/>
          </a:blip>
          <a:stretch>
            <a:fillRect/>
          </a:stretch>
        </p:blipFill>
        <p:spPr>
          <a:xfrm>
            <a:off x="398675" y="2062550"/>
            <a:ext cx="5310976" cy="459500"/>
          </a:xfrm>
          <a:prstGeom prst="rect">
            <a:avLst/>
          </a:prstGeom>
          <a:noFill/>
          <a:ln>
            <a:noFill/>
          </a:ln>
        </p:spPr>
      </p:pic>
      <p:pic>
        <p:nvPicPr>
          <p:cNvPr id="144" name="Google Shape;144;p24"/>
          <p:cNvPicPr preferRelativeResize="0"/>
          <p:nvPr/>
        </p:nvPicPr>
        <p:blipFill>
          <a:blip r:embed="rId4">
            <a:alphaModFix/>
          </a:blip>
          <a:stretch>
            <a:fillRect/>
          </a:stretch>
        </p:blipFill>
        <p:spPr>
          <a:xfrm>
            <a:off x="2626345" y="2571745"/>
            <a:ext cx="3212300" cy="223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LOGISTIC REGRESSION</a:t>
            </a:r>
            <a:endParaRPr sz="4200">
              <a:latin typeface="Lexend"/>
              <a:ea typeface="Lexend"/>
              <a:cs typeface="Lexend"/>
              <a:sym typeface="Lexend"/>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latin typeface="Lexend"/>
                <a:ea typeface="Lexend"/>
                <a:cs typeface="Lexend"/>
                <a:sym typeface="Lexend"/>
              </a:rPr>
              <a:t>L</a:t>
            </a:r>
            <a:r>
              <a:rPr lang="en">
                <a:solidFill>
                  <a:schemeClr val="dk1"/>
                </a:solidFill>
                <a:highlight>
                  <a:schemeClr val="lt1"/>
                </a:highlight>
                <a:latin typeface="Lexend"/>
                <a:ea typeface="Lexend"/>
                <a:cs typeface="Lexend"/>
                <a:sym typeface="Lexend"/>
              </a:rPr>
              <a:t>ogistic regression estimates the probability of an event occurring, based on a given dataset of independent variables. Since the outcome is a probability, the dependent variable is bounded between 0 and 1.</a:t>
            </a:r>
            <a:endParaRPr sz="2400">
              <a:solidFill>
                <a:schemeClr val="dk1"/>
              </a:solidFill>
              <a:highlight>
                <a:schemeClr val="lt1"/>
              </a:highlight>
              <a:latin typeface="Lexend"/>
              <a:ea typeface="Lexend"/>
              <a:cs typeface="Lexend"/>
              <a:sym typeface="Lexend"/>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1" name="Google Shape;151;p25"/>
          <p:cNvPicPr preferRelativeResize="0"/>
          <p:nvPr/>
        </p:nvPicPr>
        <p:blipFill>
          <a:blip r:embed="rId3">
            <a:alphaModFix/>
          </a:blip>
          <a:stretch>
            <a:fillRect/>
          </a:stretch>
        </p:blipFill>
        <p:spPr>
          <a:xfrm>
            <a:off x="373800" y="2266950"/>
            <a:ext cx="5943600"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K MEANS CLUSTERING</a:t>
            </a:r>
            <a:endParaRPr sz="4200">
              <a:latin typeface="Lexend"/>
              <a:ea typeface="Lexend"/>
              <a:cs typeface="Lexend"/>
              <a:sym typeface="Lexend"/>
            </a:endParaRPr>
          </a:p>
        </p:txBody>
      </p:sp>
      <p:pic>
        <p:nvPicPr>
          <p:cNvPr id="157" name="Google Shape;157;p26"/>
          <p:cNvPicPr preferRelativeResize="0"/>
          <p:nvPr/>
        </p:nvPicPr>
        <p:blipFill>
          <a:blip r:embed="rId3">
            <a:alphaModFix/>
          </a:blip>
          <a:stretch>
            <a:fillRect/>
          </a:stretch>
        </p:blipFill>
        <p:spPr>
          <a:xfrm>
            <a:off x="612549" y="2022299"/>
            <a:ext cx="4051300" cy="2719124"/>
          </a:xfrm>
          <a:prstGeom prst="rect">
            <a:avLst/>
          </a:prstGeom>
          <a:noFill/>
          <a:ln>
            <a:noFill/>
          </a:ln>
        </p:spPr>
      </p:pic>
      <p:pic>
        <p:nvPicPr>
          <p:cNvPr id="158" name="Google Shape;158;p26"/>
          <p:cNvPicPr preferRelativeResize="0"/>
          <p:nvPr/>
        </p:nvPicPr>
        <p:blipFill>
          <a:blip r:embed="rId4">
            <a:alphaModFix/>
          </a:blip>
          <a:stretch>
            <a:fillRect/>
          </a:stretch>
        </p:blipFill>
        <p:spPr>
          <a:xfrm>
            <a:off x="5031511" y="1980764"/>
            <a:ext cx="3734889" cy="2719126"/>
          </a:xfrm>
          <a:prstGeom prst="rect">
            <a:avLst/>
          </a:prstGeom>
          <a:noFill/>
          <a:ln>
            <a:noFill/>
          </a:ln>
        </p:spPr>
      </p:pic>
      <p:sp>
        <p:nvSpPr>
          <p:cNvPr id="159" name="Google Shape;159;p26"/>
          <p:cNvSpPr txBox="1"/>
          <p:nvPr/>
        </p:nvSpPr>
        <p:spPr>
          <a:xfrm>
            <a:off x="5561925" y="1449150"/>
            <a:ext cx="286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exend"/>
                <a:ea typeface="Lexend"/>
                <a:cs typeface="Lexend"/>
                <a:sym typeface="Lexend"/>
              </a:rPr>
              <a:t>Hierarchical Clustering</a:t>
            </a:r>
            <a:r>
              <a:rPr lang="en">
                <a:latin typeface="Lexend"/>
                <a:ea typeface="Lexend"/>
                <a:cs typeface="Lexend"/>
                <a:sym typeface="Lexend"/>
              </a:rPr>
              <a:t> </a:t>
            </a:r>
            <a:endParaRPr>
              <a:latin typeface="Lexend"/>
              <a:ea typeface="Lexend"/>
              <a:cs typeface="Lexend"/>
              <a:sym typeface="Lexend"/>
            </a:endParaRPr>
          </a:p>
        </p:txBody>
      </p:sp>
      <p:sp>
        <p:nvSpPr>
          <p:cNvPr id="160" name="Google Shape;160;p26"/>
          <p:cNvSpPr txBox="1"/>
          <p:nvPr/>
        </p:nvSpPr>
        <p:spPr>
          <a:xfrm>
            <a:off x="1469600" y="1530800"/>
            <a:ext cx="211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exend"/>
                <a:ea typeface="Lexend"/>
                <a:cs typeface="Lexend"/>
                <a:sym typeface="Lexend"/>
              </a:rPr>
              <a:t>Elbow Method</a:t>
            </a:r>
            <a:endParaRPr>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154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GRADIENT DESCENT</a:t>
            </a:r>
            <a:endParaRPr sz="4200">
              <a:latin typeface="Lexend"/>
              <a:ea typeface="Lexend"/>
              <a:cs typeface="Lexend"/>
              <a:sym typeface="Lexend"/>
            </a:endParaRPr>
          </a:p>
        </p:txBody>
      </p:sp>
      <p:sp>
        <p:nvSpPr>
          <p:cNvPr id="166" name="Google Shape;166;p27"/>
          <p:cNvSpPr txBox="1"/>
          <p:nvPr>
            <p:ph idx="1" type="body"/>
          </p:nvPr>
        </p:nvSpPr>
        <p:spPr>
          <a:xfrm>
            <a:off x="245750" y="727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333333"/>
                </a:solidFill>
                <a:highlight>
                  <a:srgbClr val="FFFFFF"/>
                </a:highlight>
                <a:latin typeface="Lexend"/>
                <a:ea typeface="Lexend"/>
                <a:cs typeface="Lexend"/>
                <a:sym typeface="Lexend"/>
              </a:rPr>
              <a:t>Gradient Descent is known as one of the most commonly used optimization algorithms to train machine learning models by means of minimizing errors between actual and expected results.</a:t>
            </a:r>
            <a:endParaRPr sz="2400">
              <a:latin typeface="Lexend"/>
              <a:ea typeface="Lexend"/>
              <a:cs typeface="Lexend"/>
              <a:sym typeface="Lexend"/>
            </a:endParaRPr>
          </a:p>
        </p:txBody>
      </p:sp>
      <p:pic>
        <p:nvPicPr>
          <p:cNvPr id="167" name="Google Shape;167;p27"/>
          <p:cNvPicPr preferRelativeResize="0"/>
          <p:nvPr/>
        </p:nvPicPr>
        <p:blipFill>
          <a:blip r:embed="rId3">
            <a:alphaModFix/>
          </a:blip>
          <a:stretch>
            <a:fillRect/>
          </a:stretch>
        </p:blipFill>
        <p:spPr>
          <a:xfrm>
            <a:off x="2077026" y="1785525"/>
            <a:ext cx="4989949" cy="319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824111" y="25"/>
            <a:ext cx="5640576" cy="1011650"/>
          </a:xfrm>
          <a:prstGeom prst="rect">
            <a:avLst/>
          </a:prstGeom>
          <a:noFill/>
          <a:ln>
            <a:noFill/>
          </a:ln>
        </p:spPr>
      </p:pic>
      <p:pic>
        <p:nvPicPr>
          <p:cNvPr id="173" name="Google Shape;173;p28"/>
          <p:cNvPicPr preferRelativeResize="0"/>
          <p:nvPr/>
        </p:nvPicPr>
        <p:blipFill>
          <a:blip r:embed="rId4">
            <a:alphaModFix/>
          </a:blip>
          <a:stretch>
            <a:fillRect/>
          </a:stretch>
        </p:blipFill>
        <p:spPr>
          <a:xfrm>
            <a:off x="1718388" y="1090025"/>
            <a:ext cx="5851999" cy="1077550"/>
          </a:xfrm>
          <a:prstGeom prst="rect">
            <a:avLst/>
          </a:prstGeom>
          <a:noFill/>
          <a:ln>
            <a:noFill/>
          </a:ln>
        </p:spPr>
      </p:pic>
      <p:pic>
        <p:nvPicPr>
          <p:cNvPr id="174" name="Google Shape;174;p28"/>
          <p:cNvPicPr preferRelativeResize="0"/>
          <p:nvPr/>
        </p:nvPicPr>
        <p:blipFill>
          <a:blip r:embed="rId5">
            <a:alphaModFix/>
          </a:blip>
          <a:stretch>
            <a:fillRect/>
          </a:stretch>
        </p:blipFill>
        <p:spPr>
          <a:xfrm>
            <a:off x="1718400" y="2245913"/>
            <a:ext cx="5851976" cy="1131574"/>
          </a:xfrm>
          <a:prstGeom prst="rect">
            <a:avLst/>
          </a:prstGeom>
          <a:noFill/>
          <a:ln>
            <a:noFill/>
          </a:ln>
        </p:spPr>
      </p:pic>
      <p:pic>
        <p:nvPicPr>
          <p:cNvPr id="175" name="Google Shape;175;p28"/>
          <p:cNvPicPr preferRelativeResize="0"/>
          <p:nvPr/>
        </p:nvPicPr>
        <p:blipFill>
          <a:blip r:embed="rId6">
            <a:alphaModFix/>
          </a:blip>
          <a:stretch>
            <a:fillRect/>
          </a:stretch>
        </p:blipFill>
        <p:spPr>
          <a:xfrm>
            <a:off x="1644736" y="3534200"/>
            <a:ext cx="5999311" cy="117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a:t>
            </a:r>
            <a:endParaRPr/>
          </a:p>
        </p:txBody>
      </p:sp>
      <p:pic>
        <p:nvPicPr>
          <p:cNvPr id="181" name="Google Shape;181;p29"/>
          <p:cNvPicPr preferRelativeResize="0"/>
          <p:nvPr/>
        </p:nvPicPr>
        <p:blipFill>
          <a:blip r:embed="rId3">
            <a:alphaModFix/>
          </a:blip>
          <a:stretch>
            <a:fillRect/>
          </a:stretch>
        </p:blipFill>
        <p:spPr>
          <a:xfrm>
            <a:off x="3470650" y="1244838"/>
            <a:ext cx="5288226" cy="3267075"/>
          </a:xfrm>
          <a:prstGeom prst="rect">
            <a:avLst/>
          </a:prstGeom>
          <a:noFill/>
          <a:ln>
            <a:noFill/>
          </a:ln>
        </p:spPr>
      </p:pic>
      <p:sp>
        <p:nvSpPr>
          <p:cNvPr id="182" name="Google Shape;182;p29"/>
          <p:cNvSpPr txBox="1"/>
          <p:nvPr/>
        </p:nvSpPr>
        <p:spPr>
          <a:xfrm>
            <a:off x="447250" y="1244850"/>
            <a:ext cx="3023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12529"/>
                </a:solidFill>
                <a:highlight>
                  <a:srgbClr val="FFFFFF"/>
                </a:highlight>
                <a:latin typeface="Lexend"/>
                <a:ea typeface="Lexend"/>
                <a:cs typeface="Lexend"/>
                <a:sym typeface="Lexend"/>
              </a:rPr>
              <a:t>ROC or Receiver Operating Characteristic plot is used to visualise the performance of a binary classifier. </a:t>
            </a:r>
            <a:endParaRPr sz="2000">
              <a:latin typeface="Lexend"/>
              <a:ea typeface="Lexend"/>
              <a:cs typeface="Lexend"/>
              <a:sym typeface="Lexe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18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a:t>
            </a:r>
            <a:endParaRPr/>
          </a:p>
        </p:txBody>
      </p:sp>
      <p:sp>
        <p:nvSpPr>
          <p:cNvPr id="188" name="Google Shape;188;p30"/>
          <p:cNvSpPr txBox="1"/>
          <p:nvPr>
            <p:ph idx="1" type="body"/>
          </p:nvPr>
        </p:nvSpPr>
        <p:spPr>
          <a:xfrm>
            <a:off x="311700" y="754300"/>
            <a:ext cx="8520600" cy="40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highlight>
                  <a:srgbClr val="FFFFFF"/>
                </a:highlight>
                <a:latin typeface="Lexend"/>
                <a:ea typeface="Lexend"/>
                <a:cs typeface="Lexend"/>
                <a:sym typeface="Lexend"/>
              </a:rPr>
              <a:t>Principal Component Analysis (PCA) is a linear dimensionality reduction technique that can be utilized for extracting information from a high-dimensional space by projecting it into a lower-dimensional </a:t>
            </a:r>
            <a:r>
              <a:rPr lang="en">
                <a:solidFill>
                  <a:srgbClr val="202124"/>
                </a:solidFill>
                <a:highlight>
                  <a:srgbClr val="FFFFFF"/>
                </a:highlight>
                <a:latin typeface="Lexend"/>
                <a:ea typeface="Lexend"/>
                <a:cs typeface="Lexend"/>
                <a:sym typeface="Lexend"/>
              </a:rPr>
              <a:t>subspace</a:t>
            </a:r>
            <a:r>
              <a:rPr lang="en">
                <a:solidFill>
                  <a:srgbClr val="202124"/>
                </a:solidFill>
                <a:highlight>
                  <a:srgbClr val="FFFFFF"/>
                </a:highlight>
                <a:latin typeface="Lexend"/>
                <a:ea typeface="Lexend"/>
                <a:cs typeface="Lexend"/>
                <a:sym typeface="Lexend"/>
              </a:rPr>
              <a:t>.</a:t>
            </a:r>
            <a:endParaRPr>
              <a:solidFill>
                <a:srgbClr val="202124"/>
              </a:solidFill>
              <a:highlight>
                <a:srgbClr val="FFFFFF"/>
              </a:highlight>
              <a:latin typeface="Lexend"/>
              <a:ea typeface="Lexend"/>
              <a:cs typeface="Lexend"/>
              <a:sym typeface="Lexend"/>
            </a:endParaRPr>
          </a:p>
          <a:p>
            <a:pPr indent="0" lvl="0" marL="0" rtl="0" algn="l">
              <a:spcBef>
                <a:spcPts val="1200"/>
              </a:spcBef>
              <a:spcAft>
                <a:spcPts val="1200"/>
              </a:spcAft>
              <a:buNone/>
            </a:pPr>
            <a:r>
              <a:t/>
            </a:r>
            <a:endParaRPr>
              <a:solidFill>
                <a:srgbClr val="202124"/>
              </a:solidFill>
              <a:highlight>
                <a:srgbClr val="FFFFFF"/>
              </a:highlight>
              <a:latin typeface="Lexend"/>
              <a:ea typeface="Lexend"/>
              <a:cs typeface="Lexend"/>
              <a:sym typeface="Lexend"/>
            </a:endParaRPr>
          </a:p>
        </p:txBody>
      </p:sp>
      <p:pic>
        <p:nvPicPr>
          <p:cNvPr id="189" name="Google Shape;189;p30"/>
          <p:cNvPicPr preferRelativeResize="0"/>
          <p:nvPr/>
        </p:nvPicPr>
        <p:blipFill>
          <a:blip r:embed="rId3">
            <a:alphaModFix/>
          </a:blip>
          <a:stretch>
            <a:fillRect/>
          </a:stretch>
        </p:blipFill>
        <p:spPr>
          <a:xfrm>
            <a:off x="2844323" y="1860873"/>
            <a:ext cx="3235750" cy="2957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ACCURACY MEASURES</a:t>
            </a:r>
            <a:endParaRPr sz="4200">
              <a:latin typeface="Lexend"/>
              <a:ea typeface="Lexend"/>
              <a:cs typeface="Lexend"/>
              <a:sym typeface="Lexend"/>
            </a:endParaRPr>
          </a:p>
        </p:txBody>
      </p:sp>
      <p:sp>
        <p:nvSpPr>
          <p:cNvPr id="195" name="Google Shape;19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latin typeface="Lexend"/>
                <a:ea typeface="Lexend"/>
                <a:cs typeface="Lexend"/>
                <a:sym typeface="Lexend"/>
              </a:rPr>
              <a:t>The output from a classifier might not always give the same value. So, we use various accuracy measures like Precision,Recall, F Score to get better results.</a:t>
            </a:r>
            <a:endParaRPr>
              <a:solidFill>
                <a:schemeClr val="dk1"/>
              </a:solidFill>
              <a:highlight>
                <a:schemeClr val="lt1"/>
              </a:highlight>
              <a:latin typeface="Lexend"/>
              <a:ea typeface="Lexend"/>
              <a:cs typeface="Lexend"/>
              <a:sym typeface="Lexend"/>
            </a:endParaRPr>
          </a:p>
          <a:p>
            <a:pPr indent="0" lvl="0" marL="0" rtl="0" algn="l">
              <a:spcBef>
                <a:spcPts val="1200"/>
              </a:spcBef>
              <a:spcAft>
                <a:spcPts val="0"/>
              </a:spcAft>
              <a:buNone/>
            </a:pPr>
            <a:r>
              <a:rPr lang="en">
                <a:solidFill>
                  <a:schemeClr val="dk1"/>
                </a:solidFill>
                <a:highlight>
                  <a:schemeClr val="lt1"/>
                </a:highlight>
                <a:latin typeface="Lexend"/>
                <a:ea typeface="Lexend"/>
                <a:cs typeface="Lexend"/>
                <a:sym typeface="Lexend"/>
              </a:rPr>
              <a:t>Accuracy measures how close results are to the true or known value. </a:t>
            </a:r>
            <a:endParaRPr>
              <a:solidFill>
                <a:schemeClr val="dk1"/>
              </a:solidFill>
              <a:highlight>
                <a:schemeClr val="lt1"/>
              </a:highlight>
              <a:latin typeface="Lexend"/>
              <a:ea typeface="Lexend"/>
              <a:cs typeface="Lexend"/>
              <a:sym typeface="Lexend"/>
            </a:endParaRPr>
          </a:p>
          <a:p>
            <a:pPr indent="0" lvl="0" marL="0" rtl="0" algn="l">
              <a:spcBef>
                <a:spcPts val="1200"/>
              </a:spcBef>
              <a:spcAft>
                <a:spcPts val="0"/>
              </a:spcAft>
              <a:buNone/>
            </a:pPr>
            <a:r>
              <a:rPr lang="en">
                <a:solidFill>
                  <a:schemeClr val="dk1"/>
                </a:solidFill>
                <a:highlight>
                  <a:schemeClr val="lt1"/>
                </a:highlight>
                <a:latin typeface="Lexend"/>
                <a:ea typeface="Lexend"/>
                <a:cs typeface="Lexend"/>
                <a:sym typeface="Lexend"/>
              </a:rPr>
              <a:t>Precision, on the other hand, measures how close results are to one another</a:t>
            </a:r>
            <a:endParaRPr sz="2400">
              <a:solidFill>
                <a:schemeClr val="dk1"/>
              </a:solidFill>
              <a:highlight>
                <a:schemeClr val="lt1"/>
              </a:highlight>
              <a:latin typeface="Lexend"/>
              <a:ea typeface="Lexend"/>
              <a:cs typeface="Lexend"/>
              <a:sym typeface="Lexend"/>
            </a:endParaRPr>
          </a:p>
          <a:p>
            <a:pPr indent="0" lvl="0" marL="0" rtl="0" algn="l">
              <a:spcBef>
                <a:spcPts val="1200"/>
              </a:spcBef>
              <a:spcAft>
                <a:spcPts val="1200"/>
              </a:spcAft>
              <a:buNone/>
            </a:pPr>
            <a:r>
              <a:t/>
            </a:r>
            <a:endParaRPr>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5106"/>
              <a:buFont typeface="Arial"/>
              <a:buNone/>
            </a:pPr>
            <a:r>
              <a:rPr lang="en" sz="2820">
                <a:latin typeface="Lexend"/>
                <a:ea typeface="Lexend"/>
                <a:cs typeface="Lexend"/>
                <a:sym typeface="Lexend"/>
              </a:rPr>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Lexend"/>
                <a:ea typeface="Lexend"/>
                <a:cs typeface="Lexend"/>
                <a:sym typeface="Lexend"/>
              </a:rPr>
              <a:t>Malicious hacking of servers is the method of actively working to disable </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security systems with an intention of stealing information and taking down</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 the system.</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Malicious server hacks are very common these days and are a threat to any organization.</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This model is used to predict if a system can be hacked given various</a:t>
            </a:r>
            <a:r>
              <a:rPr lang="en">
                <a:latin typeface="Lexend"/>
                <a:ea typeface="Lexend"/>
                <a:cs typeface="Lexend"/>
                <a:sym typeface="Lexend"/>
              </a:rPr>
              <a:t> </a:t>
            </a:r>
            <a:endParaRPr>
              <a:latin typeface="Lexend"/>
              <a:ea typeface="Lexend"/>
              <a:cs typeface="Lexend"/>
              <a:sym typeface="Lexend"/>
            </a:endParaRPr>
          </a:p>
          <a:p>
            <a:pPr indent="0" lvl="0" marL="0" rtl="0" algn="l">
              <a:spcBef>
                <a:spcPts val="1200"/>
              </a:spcBef>
              <a:spcAft>
                <a:spcPts val="1200"/>
              </a:spcAft>
              <a:buNone/>
            </a:pPr>
            <a:r>
              <a:rPr lang="en">
                <a:solidFill>
                  <a:schemeClr val="dk1"/>
                </a:solidFill>
                <a:latin typeface="Lexend"/>
                <a:ea typeface="Lexend"/>
                <a:cs typeface="Lexend"/>
                <a:sym typeface="Lexend"/>
              </a:rPr>
              <a:t>feature values.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PLOTS</a:t>
            </a:r>
            <a:endParaRPr sz="4200">
              <a:latin typeface="Lexend"/>
              <a:ea typeface="Lexend"/>
              <a:cs typeface="Lexend"/>
              <a:sym typeface="Lexend"/>
            </a:endParaRPr>
          </a:p>
        </p:txBody>
      </p:sp>
      <p:sp>
        <p:nvSpPr>
          <p:cNvPr id="201" name="Google Shape;20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Lexend"/>
                <a:ea typeface="Lexend"/>
                <a:cs typeface="Lexend"/>
                <a:sym typeface="Lexend"/>
              </a:rPr>
              <a:t>Plots help us to visualize data better in an easier manner.</a:t>
            </a:r>
            <a:endParaRPr>
              <a:solidFill>
                <a:schemeClr val="dk1"/>
              </a:solidFill>
              <a:latin typeface="Lexend"/>
              <a:ea typeface="Lexend"/>
              <a:cs typeface="Lexend"/>
              <a:sym typeface="Lexend"/>
            </a:endParaRPr>
          </a:p>
          <a:p>
            <a:pPr indent="0" lvl="0" marL="0" rtl="0" algn="l">
              <a:spcBef>
                <a:spcPts val="1200"/>
              </a:spcBef>
              <a:spcAft>
                <a:spcPts val="0"/>
              </a:spcAft>
              <a:buNone/>
            </a:pPr>
            <a:r>
              <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The plot of accuracy plots each classifiers accuracy against each other.</a:t>
            </a:r>
            <a:endParaRPr>
              <a:solidFill>
                <a:schemeClr val="dk1"/>
              </a:solidFill>
              <a:latin typeface="Lexend"/>
              <a:ea typeface="Lexend"/>
              <a:cs typeface="Lexend"/>
              <a:sym typeface="Lexend"/>
            </a:endParaRPr>
          </a:p>
          <a:p>
            <a:pPr indent="0" lvl="0" marL="0" rtl="0" algn="l">
              <a:spcBef>
                <a:spcPts val="1200"/>
              </a:spcBef>
              <a:spcAft>
                <a:spcPts val="0"/>
              </a:spcAft>
              <a:buNone/>
            </a:pPr>
            <a:r>
              <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The plot of time plots each classifiers time against each other.</a:t>
            </a:r>
            <a:endParaRPr>
              <a:solidFill>
                <a:schemeClr val="dk1"/>
              </a:solidFill>
              <a:latin typeface="Lexend"/>
              <a:ea typeface="Lexend"/>
              <a:cs typeface="Lexend"/>
              <a:sym typeface="Lexend"/>
            </a:endParaRPr>
          </a:p>
          <a:p>
            <a:pPr indent="0" lvl="0" marL="0" rtl="0" algn="l">
              <a:spcBef>
                <a:spcPts val="1200"/>
              </a:spcBef>
              <a:spcAft>
                <a:spcPts val="0"/>
              </a:spcAft>
              <a:buNone/>
            </a:pPr>
            <a:r>
              <a:t/>
            </a:r>
            <a:endParaRPr>
              <a:solidFill>
                <a:schemeClr val="dk1"/>
              </a:solidFill>
              <a:latin typeface="Lexend"/>
              <a:ea typeface="Lexend"/>
              <a:cs typeface="Lexend"/>
              <a:sym typeface="Lexend"/>
            </a:endParaRPr>
          </a:p>
          <a:p>
            <a:pPr indent="0" lvl="0" marL="0" rtl="0" algn="l">
              <a:spcBef>
                <a:spcPts val="1200"/>
              </a:spcBef>
              <a:spcAft>
                <a:spcPts val="1200"/>
              </a:spcAft>
              <a:buNone/>
            </a:pPr>
            <a:r>
              <a:rPr lang="en">
                <a:solidFill>
                  <a:schemeClr val="dk1"/>
                </a:solidFill>
                <a:latin typeface="Lexend"/>
                <a:ea typeface="Lexend"/>
                <a:cs typeface="Lexend"/>
                <a:sym typeface="Lexend"/>
              </a:rPr>
              <a:t>This way, we can easily compare various classifiers.</a:t>
            </a:r>
            <a:endParaRPr>
              <a:solidFill>
                <a:schemeClr val="dk1"/>
              </a:solidFill>
              <a:latin typeface="Lexend"/>
              <a:ea typeface="Lexend"/>
              <a:cs typeface="Lexend"/>
              <a:sym typeface="Lexe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GRAPH OF ACCURACY</a:t>
            </a:r>
            <a:endParaRPr sz="4200">
              <a:latin typeface="Lexend"/>
              <a:ea typeface="Lexend"/>
              <a:cs typeface="Lexend"/>
              <a:sym typeface="Lexend"/>
            </a:endParaRPr>
          </a:p>
        </p:txBody>
      </p:sp>
      <p:sp>
        <p:nvSpPr>
          <p:cNvPr id="207" name="Google Shape;20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3"/>
          <p:cNvPicPr preferRelativeResize="0"/>
          <p:nvPr/>
        </p:nvPicPr>
        <p:blipFill>
          <a:blip r:embed="rId3">
            <a:alphaModFix/>
          </a:blip>
          <a:stretch>
            <a:fillRect/>
          </a:stretch>
        </p:blipFill>
        <p:spPr>
          <a:xfrm>
            <a:off x="311700" y="1152475"/>
            <a:ext cx="8520599" cy="341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GRAPH OF TIME TAKEN</a:t>
            </a:r>
            <a:endParaRPr sz="4200">
              <a:latin typeface="Lexend"/>
              <a:ea typeface="Lexend"/>
              <a:cs typeface="Lexend"/>
              <a:sym typeface="Lexend"/>
            </a:endParaRPr>
          </a:p>
        </p:txBody>
      </p:sp>
      <p:sp>
        <p:nvSpPr>
          <p:cNvPr id="214" name="Google Shape;21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4"/>
          <p:cNvPicPr preferRelativeResize="0"/>
          <p:nvPr/>
        </p:nvPicPr>
        <p:blipFill>
          <a:blip r:embed="rId3">
            <a:alphaModFix/>
          </a:blip>
          <a:stretch>
            <a:fillRect/>
          </a:stretch>
        </p:blipFill>
        <p:spPr>
          <a:xfrm>
            <a:off x="163450" y="1085100"/>
            <a:ext cx="8668851" cy="35511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GRAPH OF ACCURACY VS TIME TAKEN</a:t>
            </a:r>
            <a:endParaRPr>
              <a:latin typeface="Lexend"/>
              <a:ea typeface="Lexend"/>
              <a:cs typeface="Lexend"/>
              <a:sym typeface="Lexend"/>
            </a:endParaRPr>
          </a:p>
        </p:txBody>
      </p:sp>
      <p:pic>
        <p:nvPicPr>
          <p:cNvPr id="221" name="Google Shape;221;p35"/>
          <p:cNvPicPr preferRelativeResize="0"/>
          <p:nvPr/>
        </p:nvPicPr>
        <p:blipFill>
          <a:blip r:embed="rId3">
            <a:alphaModFix/>
          </a:blip>
          <a:stretch>
            <a:fillRect/>
          </a:stretch>
        </p:blipFill>
        <p:spPr>
          <a:xfrm>
            <a:off x="2102075" y="1443825"/>
            <a:ext cx="4276275" cy="283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7" name="Google Shape;227;p36"/>
          <p:cNvSpPr txBox="1"/>
          <p:nvPr>
            <p:ph idx="1" type="body"/>
          </p:nvPr>
        </p:nvSpPr>
        <p:spPr>
          <a:xfrm>
            <a:off x="1428750" y="1689650"/>
            <a:ext cx="6746100" cy="191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u="sng">
                <a:solidFill>
                  <a:schemeClr val="lt1"/>
                </a:solidFill>
                <a:latin typeface="Lexend"/>
                <a:ea typeface="Lexend"/>
                <a:cs typeface="Lexend"/>
                <a:sym typeface="Lexend"/>
              </a:rPr>
              <a:t>THANK</a:t>
            </a:r>
            <a:endParaRPr sz="3600" u="sng">
              <a:solidFill>
                <a:schemeClr val="lt1"/>
              </a:solidFill>
              <a:latin typeface="Lexend"/>
              <a:ea typeface="Lexend"/>
              <a:cs typeface="Lexend"/>
              <a:sym typeface="Lexend"/>
            </a:endParaRPr>
          </a:p>
          <a:p>
            <a:pPr indent="0" lvl="0" marL="0" rtl="0" algn="ctr">
              <a:spcBef>
                <a:spcPts val="1200"/>
              </a:spcBef>
              <a:spcAft>
                <a:spcPts val="1200"/>
              </a:spcAft>
              <a:buNone/>
            </a:pPr>
            <a:r>
              <a:rPr lang="en" sz="3600" u="sng">
                <a:solidFill>
                  <a:schemeClr val="lt1"/>
                </a:solidFill>
                <a:latin typeface="Lexend"/>
                <a:ea typeface="Lexend"/>
                <a:cs typeface="Lexend"/>
                <a:sym typeface="Lexend"/>
              </a:rPr>
              <a:t>YOU</a:t>
            </a:r>
            <a:endParaRPr sz="3600" u="sng">
              <a:solidFill>
                <a:schemeClr val="lt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latin typeface="Lexend"/>
                <a:ea typeface="Lexend"/>
                <a:cs typeface="Lexend"/>
                <a:sym typeface="Lexend"/>
              </a:rPr>
              <a:t>DATA PREPROCESSING</a:t>
            </a:r>
            <a:endParaRPr sz="1788">
              <a:latin typeface="Lexend"/>
              <a:ea typeface="Lexend"/>
              <a:cs typeface="Lexend"/>
              <a:sym typeface="Lexend"/>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latin typeface="Lexend"/>
                <a:ea typeface="Lexend"/>
                <a:cs typeface="Lexend"/>
                <a:sym typeface="Lexend"/>
              </a:rPr>
              <a:t>Data preprocessing can refer to manipulation or dropping of data before it is used in order to ensure or enhance performance</a:t>
            </a:r>
            <a:endParaRPr>
              <a:solidFill>
                <a:schemeClr val="dk1"/>
              </a:solidFill>
              <a:highlight>
                <a:schemeClr val="lt1"/>
              </a:highlight>
              <a:latin typeface="Lexend"/>
              <a:ea typeface="Lexend"/>
              <a:cs typeface="Lexend"/>
              <a:sym typeface="Lexend"/>
            </a:endParaRPr>
          </a:p>
          <a:p>
            <a:pPr indent="-342900" lvl="0" marL="457200" rtl="0" algn="l">
              <a:spcBef>
                <a:spcPts val="1200"/>
              </a:spcBef>
              <a:spcAft>
                <a:spcPts val="0"/>
              </a:spcAft>
              <a:buClr>
                <a:schemeClr val="dk1"/>
              </a:buClr>
              <a:buSzPts val="1800"/>
              <a:buFont typeface="Lexend"/>
              <a:buChar char="●"/>
            </a:pPr>
            <a:r>
              <a:rPr lang="en">
                <a:solidFill>
                  <a:schemeClr val="dk1"/>
                </a:solidFill>
                <a:highlight>
                  <a:schemeClr val="lt1"/>
                </a:highlight>
                <a:latin typeface="Lexend"/>
                <a:ea typeface="Lexend"/>
                <a:cs typeface="Lexend"/>
                <a:sym typeface="Lexend"/>
              </a:rPr>
              <a:t>Replace NaN with median</a:t>
            </a:r>
            <a:endParaRPr>
              <a:solidFill>
                <a:schemeClr val="dk1"/>
              </a:solidFill>
              <a:highlight>
                <a:schemeClr val="lt1"/>
              </a:highlight>
              <a:latin typeface="Lexend"/>
              <a:ea typeface="Lexend"/>
              <a:cs typeface="Lexend"/>
              <a:sym typeface="Lexend"/>
            </a:endParaRPr>
          </a:p>
          <a:p>
            <a:pPr indent="0" lvl="0" marL="457200" rtl="0" algn="l">
              <a:spcBef>
                <a:spcPts val="1200"/>
              </a:spcBef>
              <a:spcAft>
                <a:spcPts val="0"/>
              </a:spcAft>
              <a:buNone/>
            </a:pPr>
            <a:r>
              <a:t/>
            </a:r>
            <a:endParaRPr>
              <a:solidFill>
                <a:schemeClr val="dk1"/>
              </a:solidFill>
              <a:highlight>
                <a:schemeClr val="lt1"/>
              </a:highlight>
              <a:latin typeface="Lexend"/>
              <a:ea typeface="Lexend"/>
              <a:cs typeface="Lexend"/>
              <a:sym typeface="Lexend"/>
            </a:endParaRPr>
          </a:p>
          <a:p>
            <a:pPr indent="-342900" lvl="0" marL="457200" rtl="0" algn="l">
              <a:spcBef>
                <a:spcPts val="1200"/>
              </a:spcBef>
              <a:spcAft>
                <a:spcPts val="0"/>
              </a:spcAft>
              <a:buClr>
                <a:schemeClr val="dk1"/>
              </a:buClr>
              <a:buSzPts val="1800"/>
              <a:buFont typeface="Lexend"/>
              <a:buChar char="●"/>
            </a:pPr>
            <a:r>
              <a:rPr lang="en">
                <a:solidFill>
                  <a:schemeClr val="dk1"/>
                </a:solidFill>
                <a:highlight>
                  <a:schemeClr val="lt1"/>
                </a:highlight>
                <a:latin typeface="Lexend"/>
                <a:ea typeface="Lexend"/>
                <a:cs typeface="Lexend"/>
                <a:sym typeface="Lexend"/>
              </a:rPr>
              <a:t>String to numeric conversion</a:t>
            </a:r>
            <a:endParaRPr>
              <a:solidFill>
                <a:schemeClr val="dk1"/>
              </a:solidFill>
              <a:highlight>
                <a:schemeClr val="lt1"/>
              </a:highlight>
              <a:latin typeface="Lexend"/>
              <a:ea typeface="Lexend"/>
              <a:cs typeface="Lexend"/>
              <a:sym typeface="Lexend"/>
            </a:endParaRPr>
          </a:p>
          <a:p>
            <a:pPr indent="0" lvl="0" marL="457200" rtl="0" algn="l">
              <a:spcBef>
                <a:spcPts val="1200"/>
              </a:spcBef>
              <a:spcAft>
                <a:spcPts val="1200"/>
              </a:spcAft>
              <a:buNone/>
            </a:pPr>
            <a:r>
              <a:t/>
            </a:r>
            <a:endParaRPr>
              <a:solidFill>
                <a:schemeClr val="dk1"/>
              </a:solidFill>
              <a:highlight>
                <a:schemeClr val="lt1"/>
              </a:highlight>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56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K NEAREST NEIGHBOUR</a:t>
            </a:r>
            <a:endParaRPr sz="4200">
              <a:latin typeface="Lexend"/>
              <a:ea typeface="Lexend"/>
              <a:cs typeface="Lexend"/>
              <a:sym typeface="Lexend"/>
            </a:endParaRPr>
          </a:p>
        </p:txBody>
      </p:sp>
      <p:sp>
        <p:nvSpPr>
          <p:cNvPr id="78" name="Google Shape;78;p16"/>
          <p:cNvSpPr txBox="1"/>
          <p:nvPr>
            <p:ph idx="1" type="body"/>
          </p:nvPr>
        </p:nvSpPr>
        <p:spPr>
          <a:xfrm>
            <a:off x="311700" y="729200"/>
            <a:ext cx="8520600" cy="3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highlight>
                  <a:srgbClr val="FFFFFF"/>
                </a:highlight>
                <a:latin typeface="Lexend"/>
                <a:ea typeface="Lexend"/>
                <a:cs typeface="Lexend"/>
                <a:sym typeface="Lexend"/>
              </a:rPr>
              <a:t>KNN is a supervised machine learning algorithm that can be used to solve both classification and regression problems</a:t>
            </a:r>
            <a:endParaRPr>
              <a:solidFill>
                <a:srgbClr val="202124"/>
              </a:solidFill>
              <a:highlight>
                <a:srgbClr val="FFFFFF"/>
              </a:highlight>
              <a:latin typeface="Lexend"/>
              <a:ea typeface="Lexend"/>
              <a:cs typeface="Lexend"/>
              <a:sym typeface="Lexend"/>
            </a:endParaRPr>
          </a:p>
          <a:p>
            <a:pPr indent="0" lvl="0" marL="0" rtl="0" algn="l">
              <a:spcBef>
                <a:spcPts val="1200"/>
              </a:spcBef>
              <a:spcAft>
                <a:spcPts val="0"/>
              </a:spcAft>
              <a:buNone/>
            </a:pPr>
            <a:r>
              <a:rPr lang="en">
                <a:solidFill>
                  <a:srgbClr val="202124"/>
                </a:solidFill>
                <a:highlight>
                  <a:srgbClr val="FFFFFF"/>
                </a:highlight>
                <a:latin typeface="Lexend"/>
                <a:ea typeface="Lexend"/>
                <a:cs typeface="Lexend"/>
                <a:sym typeface="Lexend"/>
              </a:rPr>
              <a:t>The time taken and accuracy for our dataset</a:t>
            </a:r>
            <a:endParaRPr>
              <a:solidFill>
                <a:srgbClr val="202124"/>
              </a:solidFill>
              <a:highlight>
                <a:srgbClr val="FFFFFF"/>
              </a:highlight>
              <a:latin typeface="Lexend"/>
              <a:ea typeface="Lexend"/>
              <a:cs typeface="Lexend"/>
              <a:sym typeface="Lexend"/>
            </a:endParaRPr>
          </a:p>
          <a:p>
            <a:pPr indent="0" lvl="0" marL="0" rtl="0" algn="l">
              <a:spcBef>
                <a:spcPts val="1200"/>
              </a:spcBef>
              <a:spcAft>
                <a:spcPts val="0"/>
              </a:spcAft>
              <a:buNone/>
            </a:pPr>
            <a:r>
              <a:rPr lang="en">
                <a:solidFill>
                  <a:srgbClr val="202124"/>
                </a:solidFill>
                <a:highlight>
                  <a:srgbClr val="FFFFFF"/>
                </a:highlight>
                <a:latin typeface="Lexend"/>
                <a:ea typeface="Lexend"/>
                <a:cs typeface="Lexend"/>
                <a:sym typeface="Lexend"/>
              </a:rPr>
              <a:t>is as mentioned below:</a:t>
            </a:r>
            <a:endParaRPr>
              <a:solidFill>
                <a:srgbClr val="202124"/>
              </a:solidFill>
              <a:highlight>
                <a:srgbClr val="FFFFFF"/>
              </a:highlight>
              <a:latin typeface="Lexend"/>
              <a:ea typeface="Lexend"/>
              <a:cs typeface="Lexend"/>
              <a:sym typeface="Lexend"/>
            </a:endParaRPr>
          </a:p>
          <a:p>
            <a:pPr indent="0" lvl="0" marL="0" rtl="0" algn="l">
              <a:spcBef>
                <a:spcPts val="1200"/>
              </a:spcBef>
              <a:spcAft>
                <a:spcPts val="0"/>
              </a:spcAft>
              <a:buNone/>
            </a:pPr>
            <a:r>
              <a:t/>
            </a:r>
            <a:endParaRPr>
              <a:solidFill>
                <a:srgbClr val="202124"/>
              </a:solidFill>
              <a:highlight>
                <a:srgbClr val="FFFFFF"/>
              </a:highlight>
              <a:latin typeface="Lexend"/>
              <a:ea typeface="Lexend"/>
              <a:cs typeface="Lexend"/>
              <a:sym typeface="Lexend"/>
            </a:endParaRPr>
          </a:p>
          <a:p>
            <a:pPr indent="0" lvl="0" marL="0" rtl="0" algn="l">
              <a:spcBef>
                <a:spcPts val="1200"/>
              </a:spcBef>
              <a:spcAft>
                <a:spcPts val="1200"/>
              </a:spcAft>
              <a:buNone/>
            </a:pPr>
            <a:r>
              <a:t/>
            </a:r>
            <a:endParaRPr>
              <a:solidFill>
                <a:srgbClr val="202124"/>
              </a:solidFill>
              <a:highlight>
                <a:srgbClr val="FFFFFF"/>
              </a:highlight>
              <a:latin typeface="Lexend"/>
              <a:ea typeface="Lexend"/>
              <a:cs typeface="Lexend"/>
              <a:sym typeface="Lexend"/>
            </a:endParaRPr>
          </a:p>
        </p:txBody>
      </p:sp>
      <p:pic>
        <p:nvPicPr>
          <p:cNvPr id="79" name="Google Shape;79;p16"/>
          <p:cNvPicPr preferRelativeResize="0"/>
          <p:nvPr/>
        </p:nvPicPr>
        <p:blipFill>
          <a:blip r:embed="rId3">
            <a:alphaModFix/>
          </a:blip>
          <a:stretch>
            <a:fillRect/>
          </a:stretch>
        </p:blipFill>
        <p:spPr>
          <a:xfrm>
            <a:off x="4963475" y="2109971"/>
            <a:ext cx="3718300" cy="2562425"/>
          </a:xfrm>
          <a:prstGeom prst="rect">
            <a:avLst/>
          </a:prstGeom>
          <a:noFill/>
          <a:ln>
            <a:noFill/>
          </a:ln>
        </p:spPr>
      </p:pic>
      <p:pic>
        <p:nvPicPr>
          <p:cNvPr id="80" name="Google Shape;80;p16"/>
          <p:cNvPicPr preferRelativeResize="0"/>
          <p:nvPr/>
        </p:nvPicPr>
        <p:blipFill>
          <a:blip r:embed="rId4">
            <a:alphaModFix/>
          </a:blip>
          <a:stretch>
            <a:fillRect/>
          </a:stretch>
        </p:blipFill>
        <p:spPr>
          <a:xfrm>
            <a:off x="762000" y="2846125"/>
            <a:ext cx="3810000" cy="65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MULTI LAYER PERCEPTRON</a:t>
            </a:r>
            <a:endParaRPr sz="4200">
              <a:latin typeface="Lexend"/>
              <a:ea typeface="Lexend"/>
              <a:cs typeface="Lexend"/>
              <a:sym typeface="Lexend"/>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highlight>
                  <a:srgbClr val="FFFFFF"/>
                </a:highlight>
                <a:latin typeface="Lexend"/>
                <a:ea typeface="Lexend"/>
                <a:cs typeface="Lexend"/>
                <a:sym typeface="Lexend"/>
              </a:rPr>
              <a:t>A multilayer perceptron (MLP) is a feedforward artificial neural network that generates a set of outputs from a set of inputs.</a:t>
            </a:r>
            <a:endParaRPr>
              <a:solidFill>
                <a:srgbClr val="202124"/>
              </a:solidFill>
              <a:highlight>
                <a:srgbClr val="FFFFFF"/>
              </a:highlight>
              <a:latin typeface="Lexend"/>
              <a:ea typeface="Lexend"/>
              <a:cs typeface="Lexend"/>
              <a:sym typeface="Lexend"/>
            </a:endParaRPr>
          </a:p>
          <a:p>
            <a:pPr indent="0" lvl="0" marL="0" rtl="0" algn="l">
              <a:spcBef>
                <a:spcPts val="1200"/>
              </a:spcBef>
              <a:spcAft>
                <a:spcPts val="0"/>
              </a:spcAft>
              <a:buNone/>
            </a:pPr>
            <a:r>
              <a:rPr lang="en">
                <a:solidFill>
                  <a:srgbClr val="202124"/>
                </a:solidFill>
                <a:highlight>
                  <a:srgbClr val="FFFFFF"/>
                </a:highlight>
                <a:latin typeface="Lexend"/>
                <a:ea typeface="Lexend"/>
                <a:cs typeface="Lexend"/>
                <a:sym typeface="Lexend"/>
              </a:rPr>
              <a:t>Accuracy is as follows:</a:t>
            </a:r>
            <a:endParaRPr>
              <a:solidFill>
                <a:srgbClr val="202124"/>
              </a:solidFill>
              <a:highlight>
                <a:srgbClr val="FFFFFF"/>
              </a:highlight>
              <a:latin typeface="Lexend"/>
              <a:ea typeface="Lexend"/>
              <a:cs typeface="Lexend"/>
              <a:sym typeface="Lexend"/>
            </a:endParaRPr>
          </a:p>
          <a:p>
            <a:pPr indent="0" lvl="0" marL="0" rtl="0" algn="l">
              <a:spcBef>
                <a:spcPts val="1200"/>
              </a:spcBef>
              <a:spcAft>
                <a:spcPts val="1200"/>
              </a:spcAft>
              <a:buNone/>
            </a:pPr>
            <a:r>
              <a:t/>
            </a:r>
            <a:endParaRPr>
              <a:solidFill>
                <a:srgbClr val="202124"/>
              </a:solidFill>
              <a:highlight>
                <a:srgbClr val="FFFFFF"/>
              </a:highlight>
              <a:latin typeface="Lexend"/>
              <a:ea typeface="Lexend"/>
              <a:cs typeface="Lexend"/>
              <a:sym typeface="Lexend"/>
            </a:endParaRPr>
          </a:p>
        </p:txBody>
      </p:sp>
      <p:pic>
        <p:nvPicPr>
          <p:cNvPr id="87" name="Google Shape;87;p17"/>
          <p:cNvPicPr preferRelativeResize="0"/>
          <p:nvPr/>
        </p:nvPicPr>
        <p:blipFill>
          <a:blip r:embed="rId3">
            <a:alphaModFix/>
          </a:blip>
          <a:stretch>
            <a:fillRect/>
          </a:stretch>
        </p:blipFill>
        <p:spPr>
          <a:xfrm>
            <a:off x="1166700" y="2465000"/>
            <a:ext cx="4894750" cy="48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44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SUPPORT VECTOR MACHINE</a:t>
            </a:r>
            <a:endParaRPr sz="4200">
              <a:latin typeface="Lexend"/>
              <a:ea typeface="Lexend"/>
              <a:cs typeface="Lexend"/>
              <a:sym typeface="Lexend"/>
            </a:endParaRPr>
          </a:p>
        </p:txBody>
      </p:sp>
      <p:sp>
        <p:nvSpPr>
          <p:cNvPr id="93" name="Google Shape;93;p18"/>
          <p:cNvSpPr txBox="1"/>
          <p:nvPr>
            <p:ph idx="1" type="body"/>
          </p:nvPr>
        </p:nvSpPr>
        <p:spPr>
          <a:xfrm>
            <a:off x="311700" y="904125"/>
            <a:ext cx="8520600" cy="366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202124"/>
                </a:solidFill>
                <a:highlight>
                  <a:srgbClr val="FFFFFF"/>
                </a:highlight>
                <a:latin typeface="Lexend"/>
                <a:ea typeface="Lexend"/>
                <a:cs typeface="Lexend"/>
                <a:sym typeface="Lexend"/>
              </a:rPr>
              <a:t>Support Vector Machine(SVM) is a supervised machine learning algorithm used for both classification and regression.</a:t>
            </a:r>
            <a:endParaRPr>
              <a:solidFill>
                <a:srgbClr val="202124"/>
              </a:solidFill>
              <a:highlight>
                <a:srgbClr val="FFFFFF"/>
              </a:highlight>
              <a:latin typeface="Lexend"/>
              <a:ea typeface="Lexend"/>
              <a:cs typeface="Lexend"/>
              <a:sym typeface="Lexend"/>
            </a:endParaRPr>
          </a:p>
          <a:p>
            <a:pPr indent="0" lvl="0" marL="0" rtl="0" algn="l">
              <a:spcBef>
                <a:spcPts val="1200"/>
              </a:spcBef>
              <a:spcAft>
                <a:spcPts val="0"/>
              </a:spcAft>
              <a:buNone/>
            </a:pPr>
            <a:r>
              <a:rPr lang="en">
                <a:solidFill>
                  <a:srgbClr val="202124"/>
                </a:solidFill>
                <a:highlight>
                  <a:srgbClr val="FFFFFF"/>
                </a:highlight>
                <a:latin typeface="Lexend"/>
                <a:ea typeface="Lexend"/>
                <a:cs typeface="Lexend"/>
                <a:sym typeface="Lexend"/>
              </a:rPr>
              <a:t>Types of kernels used with accuracies and </a:t>
            </a:r>
            <a:r>
              <a:rPr lang="en">
                <a:solidFill>
                  <a:srgbClr val="202124"/>
                </a:solidFill>
                <a:highlight>
                  <a:srgbClr val="FFFFFF"/>
                </a:highlight>
                <a:latin typeface="Lexend"/>
                <a:ea typeface="Lexend"/>
                <a:cs typeface="Lexend"/>
                <a:sym typeface="Lexend"/>
              </a:rPr>
              <a:t>time taken</a:t>
            </a:r>
            <a:r>
              <a:rPr lang="en">
                <a:solidFill>
                  <a:srgbClr val="202124"/>
                </a:solidFill>
                <a:highlight>
                  <a:srgbClr val="FFFFFF"/>
                </a:highlight>
                <a:latin typeface="Lexend"/>
                <a:ea typeface="Lexend"/>
                <a:cs typeface="Lexend"/>
                <a:sym typeface="Lexend"/>
              </a:rPr>
              <a:t>:</a:t>
            </a:r>
            <a:endParaRPr>
              <a:solidFill>
                <a:srgbClr val="202124"/>
              </a:solidFill>
              <a:highlight>
                <a:srgbClr val="FFFFFF"/>
              </a:highlight>
              <a:latin typeface="Lexend"/>
              <a:ea typeface="Lexend"/>
              <a:cs typeface="Lexend"/>
              <a:sym typeface="Lexend"/>
            </a:endParaRPr>
          </a:p>
          <a:p>
            <a:pPr indent="-325755" lvl="0" marL="457200" rtl="0" algn="l">
              <a:spcBef>
                <a:spcPts val="1200"/>
              </a:spcBef>
              <a:spcAft>
                <a:spcPts val="0"/>
              </a:spcAft>
              <a:buClr>
                <a:srgbClr val="202124"/>
              </a:buClr>
              <a:buSzPct val="100000"/>
              <a:buFont typeface="Lexend"/>
              <a:buChar char="●"/>
            </a:pPr>
            <a:r>
              <a:rPr lang="en">
                <a:solidFill>
                  <a:srgbClr val="202124"/>
                </a:solidFill>
                <a:highlight>
                  <a:srgbClr val="FFFFFF"/>
                </a:highlight>
                <a:latin typeface="Lexend"/>
                <a:ea typeface="Lexend"/>
                <a:cs typeface="Lexend"/>
                <a:sym typeface="Lexend"/>
              </a:rPr>
              <a:t>Linear-</a:t>
            </a:r>
            <a:endParaRPr>
              <a:solidFill>
                <a:srgbClr val="202124"/>
              </a:solidFill>
              <a:highlight>
                <a:srgbClr val="FFFFFF"/>
              </a:highlight>
              <a:latin typeface="Lexend"/>
              <a:ea typeface="Lexend"/>
              <a:cs typeface="Lexend"/>
              <a:sym typeface="Lexend"/>
            </a:endParaRPr>
          </a:p>
          <a:p>
            <a:pPr indent="0" lvl="0" marL="457200" rtl="0" algn="l">
              <a:spcBef>
                <a:spcPts val="1200"/>
              </a:spcBef>
              <a:spcAft>
                <a:spcPts val="0"/>
              </a:spcAft>
              <a:buNone/>
            </a:pPr>
            <a:r>
              <a:t/>
            </a:r>
            <a:endParaRPr>
              <a:solidFill>
                <a:srgbClr val="202124"/>
              </a:solidFill>
              <a:highlight>
                <a:srgbClr val="FFFFFF"/>
              </a:highlight>
              <a:latin typeface="Lexend"/>
              <a:ea typeface="Lexend"/>
              <a:cs typeface="Lexend"/>
              <a:sym typeface="Lexend"/>
            </a:endParaRPr>
          </a:p>
          <a:p>
            <a:pPr indent="-325755" lvl="0" marL="457200" rtl="0" algn="l">
              <a:spcBef>
                <a:spcPts val="1200"/>
              </a:spcBef>
              <a:spcAft>
                <a:spcPts val="0"/>
              </a:spcAft>
              <a:buClr>
                <a:srgbClr val="202124"/>
              </a:buClr>
              <a:buSzPct val="100000"/>
              <a:buFont typeface="Lexend"/>
              <a:buChar char="●"/>
            </a:pPr>
            <a:r>
              <a:rPr lang="en">
                <a:solidFill>
                  <a:srgbClr val="202124"/>
                </a:solidFill>
                <a:highlight>
                  <a:srgbClr val="FFFFFF"/>
                </a:highlight>
                <a:latin typeface="Lexend"/>
                <a:ea typeface="Lexend"/>
                <a:cs typeface="Lexend"/>
                <a:sym typeface="Lexend"/>
              </a:rPr>
              <a:t>Polynomial-</a:t>
            </a:r>
            <a:endParaRPr>
              <a:solidFill>
                <a:srgbClr val="202124"/>
              </a:solidFill>
              <a:highlight>
                <a:srgbClr val="FFFFFF"/>
              </a:highlight>
              <a:latin typeface="Lexend"/>
              <a:ea typeface="Lexend"/>
              <a:cs typeface="Lexend"/>
              <a:sym typeface="Lexend"/>
            </a:endParaRPr>
          </a:p>
          <a:p>
            <a:pPr indent="0" lvl="0" marL="457200" rtl="0" algn="l">
              <a:spcBef>
                <a:spcPts val="1200"/>
              </a:spcBef>
              <a:spcAft>
                <a:spcPts val="0"/>
              </a:spcAft>
              <a:buNone/>
            </a:pPr>
            <a:r>
              <a:t/>
            </a:r>
            <a:endParaRPr>
              <a:solidFill>
                <a:srgbClr val="202124"/>
              </a:solidFill>
              <a:highlight>
                <a:srgbClr val="FFFFFF"/>
              </a:highlight>
              <a:latin typeface="Lexend"/>
              <a:ea typeface="Lexend"/>
              <a:cs typeface="Lexend"/>
              <a:sym typeface="Lexend"/>
            </a:endParaRPr>
          </a:p>
          <a:p>
            <a:pPr indent="-325755" lvl="0" marL="457200" rtl="0" algn="l">
              <a:spcBef>
                <a:spcPts val="1200"/>
              </a:spcBef>
              <a:spcAft>
                <a:spcPts val="0"/>
              </a:spcAft>
              <a:buClr>
                <a:srgbClr val="202124"/>
              </a:buClr>
              <a:buSzPct val="100000"/>
              <a:buFont typeface="Lexend"/>
              <a:buChar char="●"/>
            </a:pPr>
            <a:r>
              <a:rPr lang="en">
                <a:solidFill>
                  <a:srgbClr val="202124"/>
                </a:solidFill>
                <a:highlight>
                  <a:srgbClr val="FFFFFF"/>
                </a:highlight>
                <a:latin typeface="Lexend"/>
                <a:ea typeface="Lexend"/>
                <a:cs typeface="Lexend"/>
                <a:sym typeface="Lexend"/>
              </a:rPr>
              <a:t>Radial Basis Function-</a:t>
            </a:r>
            <a:endParaRPr>
              <a:solidFill>
                <a:srgbClr val="202124"/>
              </a:solidFill>
              <a:highlight>
                <a:srgbClr val="FFFFFF"/>
              </a:highlight>
              <a:latin typeface="Lexend"/>
              <a:ea typeface="Lexend"/>
              <a:cs typeface="Lexend"/>
              <a:sym typeface="Lexend"/>
            </a:endParaRPr>
          </a:p>
          <a:p>
            <a:pPr indent="0" lvl="0" marL="457200" rtl="0" algn="l">
              <a:spcBef>
                <a:spcPts val="1200"/>
              </a:spcBef>
              <a:spcAft>
                <a:spcPts val="0"/>
              </a:spcAft>
              <a:buNone/>
            </a:pPr>
            <a:r>
              <a:t/>
            </a:r>
            <a:endParaRPr>
              <a:solidFill>
                <a:srgbClr val="202124"/>
              </a:solidFill>
              <a:highlight>
                <a:srgbClr val="FFFFFF"/>
              </a:highlight>
              <a:latin typeface="Lexend"/>
              <a:ea typeface="Lexend"/>
              <a:cs typeface="Lexend"/>
              <a:sym typeface="Lexend"/>
            </a:endParaRPr>
          </a:p>
          <a:p>
            <a:pPr indent="-325755" lvl="0" marL="457200" rtl="0" algn="l">
              <a:spcBef>
                <a:spcPts val="1200"/>
              </a:spcBef>
              <a:spcAft>
                <a:spcPts val="0"/>
              </a:spcAft>
              <a:buClr>
                <a:srgbClr val="202124"/>
              </a:buClr>
              <a:buSzPct val="100000"/>
              <a:buFont typeface="Lexend"/>
              <a:buChar char="●"/>
            </a:pPr>
            <a:r>
              <a:rPr lang="en">
                <a:solidFill>
                  <a:srgbClr val="202124"/>
                </a:solidFill>
                <a:highlight>
                  <a:srgbClr val="FFFFFF"/>
                </a:highlight>
                <a:latin typeface="Lexend"/>
                <a:ea typeface="Lexend"/>
                <a:cs typeface="Lexend"/>
                <a:sym typeface="Lexend"/>
              </a:rPr>
              <a:t>Sigmoid-</a:t>
            </a:r>
            <a:endParaRPr>
              <a:solidFill>
                <a:srgbClr val="202124"/>
              </a:solidFill>
              <a:highlight>
                <a:srgbClr val="FFFFFF"/>
              </a:highlight>
              <a:latin typeface="Lexend"/>
              <a:ea typeface="Lexend"/>
              <a:cs typeface="Lexend"/>
              <a:sym typeface="Lexend"/>
            </a:endParaRPr>
          </a:p>
        </p:txBody>
      </p:sp>
      <p:pic>
        <p:nvPicPr>
          <p:cNvPr id="94" name="Google Shape;94;p18"/>
          <p:cNvPicPr preferRelativeResize="0"/>
          <p:nvPr/>
        </p:nvPicPr>
        <p:blipFill>
          <a:blip r:embed="rId3">
            <a:alphaModFix/>
          </a:blip>
          <a:stretch>
            <a:fillRect/>
          </a:stretch>
        </p:blipFill>
        <p:spPr>
          <a:xfrm>
            <a:off x="1907750" y="4161675"/>
            <a:ext cx="1983625" cy="513944"/>
          </a:xfrm>
          <a:prstGeom prst="rect">
            <a:avLst/>
          </a:prstGeom>
          <a:noFill/>
          <a:ln>
            <a:noFill/>
          </a:ln>
        </p:spPr>
      </p:pic>
      <p:pic>
        <p:nvPicPr>
          <p:cNvPr id="95" name="Google Shape;95;p18"/>
          <p:cNvPicPr preferRelativeResize="0"/>
          <p:nvPr/>
        </p:nvPicPr>
        <p:blipFill rotWithShape="1">
          <a:blip r:embed="rId4">
            <a:alphaModFix/>
          </a:blip>
          <a:srcRect b="0" l="0" r="0" t="0"/>
          <a:stretch/>
        </p:blipFill>
        <p:spPr>
          <a:xfrm>
            <a:off x="1763500" y="1942400"/>
            <a:ext cx="1842550" cy="491350"/>
          </a:xfrm>
          <a:prstGeom prst="rect">
            <a:avLst/>
          </a:prstGeom>
          <a:noFill/>
          <a:ln>
            <a:noFill/>
          </a:ln>
        </p:spPr>
      </p:pic>
      <p:pic>
        <p:nvPicPr>
          <p:cNvPr id="96" name="Google Shape;96;p18"/>
          <p:cNvPicPr preferRelativeResize="0"/>
          <p:nvPr/>
        </p:nvPicPr>
        <p:blipFill>
          <a:blip r:embed="rId5">
            <a:alphaModFix/>
          </a:blip>
          <a:stretch>
            <a:fillRect/>
          </a:stretch>
        </p:blipFill>
        <p:spPr>
          <a:xfrm>
            <a:off x="2059250" y="2689000"/>
            <a:ext cx="1983613" cy="491350"/>
          </a:xfrm>
          <a:prstGeom prst="rect">
            <a:avLst/>
          </a:prstGeom>
          <a:noFill/>
          <a:ln>
            <a:noFill/>
          </a:ln>
        </p:spPr>
      </p:pic>
      <p:pic>
        <p:nvPicPr>
          <p:cNvPr id="97" name="Google Shape;97;p18"/>
          <p:cNvPicPr preferRelativeResize="0"/>
          <p:nvPr/>
        </p:nvPicPr>
        <p:blipFill>
          <a:blip r:embed="rId6">
            <a:alphaModFix/>
          </a:blip>
          <a:stretch>
            <a:fillRect/>
          </a:stretch>
        </p:blipFill>
        <p:spPr>
          <a:xfrm>
            <a:off x="3038200" y="3435600"/>
            <a:ext cx="1829847" cy="49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3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DECISION TREE</a:t>
            </a:r>
            <a:endParaRPr sz="4200">
              <a:latin typeface="Lexend"/>
              <a:ea typeface="Lexend"/>
              <a:cs typeface="Lexend"/>
              <a:sym typeface="Lexend"/>
            </a:endParaRPr>
          </a:p>
        </p:txBody>
      </p:sp>
      <p:sp>
        <p:nvSpPr>
          <p:cNvPr id="103" name="Google Shape;103;p19"/>
          <p:cNvSpPr txBox="1"/>
          <p:nvPr>
            <p:ph idx="1" type="body"/>
          </p:nvPr>
        </p:nvSpPr>
        <p:spPr>
          <a:xfrm>
            <a:off x="311700" y="704100"/>
            <a:ext cx="8520600" cy="386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highlight>
                  <a:srgbClr val="FFFFFF"/>
                </a:highlight>
                <a:latin typeface="Lexend"/>
                <a:ea typeface="Lexend"/>
                <a:cs typeface="Lexend"/>
                <a:sym typeface="Lexend"/>
              </a:rPr>
              <a:t>Used to categorize or make predictions based on how a previous set of questions were answered</a:t>
            </a:r>
            <a:endParaRPr>
              <a:solidFill>
                <a:srgbClr val="202124"/>
              </a:solidFill>
              <a:highlight>
                <a:srgbClr val="FFFFFF"/>
              </a:highlight>
              <a:latin typeface="Lexend"/>
              <a:ea typeface="Lexend"/>
              <a:cs typeface="Lexend"/>
              <a:sym typeface="Lexend"/>
            </a:endParaRPr>
          </a:p>
          <a:p>
            <a:pPr indent="0" lvl="0" marL="0" rtl="0" algn="l">
              <a:spcBef>
                <a:spcPts val="1200"/>
              </a:spcBef>
              <a:spcAft>
                <a:spcPts val="1200"/>
              </a:spcAft>
              <a:buNone/>
            </a:pPr>
            <a:r>
              <a:t/>
            </a:r>
            <a:endParaRPr>
              <a:solidFill>
                <a:srgbClr val="202124"/>
              </a:solidFill>
              <a:highlight>
                <a:srgbClr val="FFFFFF"/>
              </a:highlight>
              <a:latin typeface="Lexend"/>
              <a:ea typeface="Lexend"/>
              <a:cs typeface="Lexend"/>
              <a:sym typeface="Lexend"/>
            </a:endParaRPr>
          </a:p>
        </p:txBody>
      </p:sp>
      <p:pic>
        <p:nvPicPr>
          <p:cNvPr id="104" name="Google Shape;104;p19"/>
          <p:cNvPicPr preferRelativeResize="0"/>
          <p:nvPr/>
        </p:nvPicPr>
        <p:blipFill>
          <a:blip r:embed="rId3">
            <a:alphaModFix/>
          </a:blip>
          <a:stretch>
            <a:fillRect/>
          </a:stretch>
        </p:blipFill>
        <p:spPr>
          <a:xfrm>
            <a:off x="501800" y="1486476"/>
            <a:ext cx="8276827" cy="2300150"/>
          </a:xfrm>
          <a:prstGeom prst="rect">
            <a:avLst/>
          </a:prstGeom>
          <a:noFill/>
          <a:ln>
            <a:noFill/>
          </a:ln>
        </p:spPr>
      </p:pic>
      <p:pic>
        <p:nvPicPr>
          <p:cNvPr id="105" name="Google Shape;105;p19"/>
          <p:cNvPicPr preferRelativeResize="0"/>
          <p:nvPr/>
        </p:nvPicPr>
        <p:blipFill>
          <a:blip r:embed="rId4">
            <a:alphaModFix/>
          </a:blip>
          <a:stretch>
            <a:fillRect/>
          </a:stretch>
        </p:blipFill>
        <p:spPr>
          <a:xfrm>
            <a:off x="177475" y="3786625"/>
            <a:ext cx="3725275" cy="479600"/>
          </a:xfrm>
          <a:prstGeom prst="rect">
            <a:avLst/>
          </a:prstGeom>
          <a:noFill/>
          <a:ln>
            <a:noFill/>
          </a:ln>
        </p:spPr>
      </p:pic>
      <p:pic>
        <p:nvPicPr>
          <p:cNvPr id="106" name="Google Shape;106;p19"/>
          <p:cNvPicPr preferRelativeResize="0"/>
          <p:nvPr/>
        </p:nvPicPr>
        <p:blipFill>
          <a:blip r:embed="rId5">
            <a:alphaModFix/>
          </a:blip>
          <a:stretch>
            <a:fillRect/>
          </a:stretch>
        </p:blipFill>
        <p:spPr>
          <a:xfrm>
            <a:off x="114750" y="4156875"/>
            <a:ext cx="5035800" cy="47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9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212121"/>
                </a:solidFill>
                <a:highlight>
                  <a:srgbClr val="FFFFFF"/>
                </a:highlight>
                <a:latin typeface="Lexend"/>
                <a:ea typeface="Lexend"/>
                <a:cs typeface="Lexend"/>
                <a:sym typeface="Lexend"/>
              </a:rPr>
              <a:t>NAIVE BAYES</a:t>
            </a:r>
            <a:endParaRPr sz="4200">
              <a:latin typeface="Lexend"/>
              <a:ea typeface="Lexend"/>
              <a:cs typeface="Lexend"/>
              <a:sym typeface="Lexend"/>
            </a:endParaRPr>
          </a:p>
        </p:txBody>
      </p:sp>
      <p:sp>
        <p:nvSpPr>
          <p:cNvPr id="112" name="Google Shape;112;p20"/>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02124"/>
                </a:solidFill>
                <a:highlight>
                  <a:srgbClr val="FFFFFF"/>
                </a:highlight>
                <a:latin typeface="Lexend"/>
                <a:ea typeface="Lexend"/>
                <a:cs typeface="Lexend"/>
                <a:sym typeface="Lexend"/>
              </a:rPr>
              <a:t>Naïve Bayes is a simple learning algorithm that utilizes Bayes rule together with a strong assumption that the attributes are conditionally independent, given the class.</a:t>
            </a:r>
            <a:endParaRPr sz="2400">
              <a:latin typeface="Lexend"/>
              <a:ea typeface="Lexend"/>
              <a:cs typeface="Lexend"/>
              <a:sym typeface="Lexend"/>
            </a:endParaRPr>
          </a:p>
        </p:txBody>
      </p:sp>
      <p:pic>
        <p:nvPicPr>
          <p:cNvPr id="113" name="Google Shape;113;p20"/>
          <p:cNvPicPr preferRelativeResize="0"/>
          <p:nvPr/>
        </p:nvPicPr>
        <p:blipFill>
          <a:blip r:embed="rId3">
            <a:alphaModFix/>
          </a:blip>
          <a:stretch>
            <a:fillRect/>
          </a:stretch>
        </p:blipFill>
        <p:spPr>
          <a:xfrm>
            <a:off x="1657013" y="2165563"/>
            <a:ext cx="5829975" cy="81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Lexend"/>
                <a:ea typeface="Lexend"/>
                <a:cs typeface="Lexend"/>
                <a:sym typeface="Lexend"/>
              </a:rPr>
              <a:t>XGBoost</a:t>
            </a:r>
            <a:endParaRPr sz="2620">
              <a:latin typeface="Lexend"/>
              <a:ea typeface="Lexend"/>
              <a:cs typeface="Lexend"/>
              <a:sym typeface="Lexend"/>
            </a:endParaRPr>
          </a:p>
        </p:txBody>
      </p:sp>
      <p:sp>
        <p:nvSpPr>
          <p:cNvPr id="119" name="Google Shape;119;p21"/>
          <p:cNvSpPr txBox="1"/>
          <p:nvPr>
            <p:ph idx="1" type="body"/>
          </p:nvPr>
        </p:nvSpPr>
        <p:spPr>
          <a:xfrm>
            <a:off x="311700" y="1014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73239"/>
                </a:solidFill>
                <a:highlight>
                  <a:srgbClr val="FFFFFF"/>
                </a:highlight>
                <a:latin typeface="Lexend"/>
                <a:ea typeface="Lexend"/>
                <a:cs typeface="Lexend"/>
                <a:sym typeface="Lexend"/>
              </a:rPr>
              <a:t>XGBoost is an implementation of Gradient Boosted decision trees.The weight of variables predicted wrong by the tree is increased and these variables are then fed to the second decision tree.</a:t>
            </a:r>
            <a:endParaRPr>
              <a:solidFill>
                <a:srgbClr val="273239"/>
              </a:solidFill>
              <a:highlight>
                <a:srgbClr val="FFFFFF"/>
              </a:highlight>
              <a:latin typeface="Lexend"/>
              <a:ea typeface="Lexend"/>
              <a:cs typeface="Lexend"/>
              <a:sym typeface="Lexend"/>
            </a:endParaRPr>
          </a:p>
          <a:p>
            <a:pPr indent="0" lvl="0" marL="0" rtl="0" algn="l">
              <a:spcBef>
                <a:spcPts val="1200"/>
              </a:spcBef>
              <a:spcAft>
                <a:spcPts val="0"/>
              </a:spcAft>
              <a:buNone/>
            </a:pPr>
            <a:r>
              <a:rPr lang="en">
                <a:solidFill>
                  <a:srgbClr val="273239"/>
                </a:solidFill>
                <a:highlight>
                  <a:srgbClr val="FFFFFF"/>
                </a:highlight>
                <a:latin typeface="Lexend"/>
                <a:ea typeface="Lexend"/>
                <a:cs typeface="Lexend"/>
                <a:sym typeface="Lexend"/>
              </a:rPr>
              <a:t>XGBoost</a:t>
            </a:r>
            <a:r>
              <a:rPr lang="en">
                <a:solidFill>
                  <a:srgbClr val="273239"/>
                </a:solidFill>
                <a:highlight>
                  <a:srgbClr val="FFFFFF"/>
                </a:highlight>
                <a:latin typeface="Lexend"/>
                <a:ea typeface="Lexend"/>
                <a:cs typeface="Lexend"/>
                <a:sym typeface="Lexend"/>
              </a:rPr>
              <a:t> accuracy:</a:t>
            </a:r>
            <a:endParaRPr>
              <a:solidFill>
                <a:srgbClr val="273239"/>
              </a:solidFill>
              <a:highlight>
                <a:srgbClr val="FFFFFF"/>
              </a:highlight>
              <a:latin typeface="Lexend"/>
              <a:ea typeface="Lexend"/>
              <a:cs typeface="Lexend"/>
              <a:sym typeface="Lexend"/>
            </a:endParaRPr>
          </a:p>
          <a:p>
            <a:pPr indent="0" lvl="0" marL="0" rtl="0" algn="l">
              <a:spcBef>
                <a:spcPts val="1200"/>
              </a:spcBef>
              <a:spcAft>
                <a:spcPts val="1200"/>
              </a:spcAft>
              <a:buNone/>
            </a:pPr>
            <a:r>
              <a:t/>
            </a:r>
            <a:endParaRPr>
              <a:solidFill>
                <a:srgbClr val="273239"/>
              </a:solidFill>
              <a:highlight>
                <a:srgbClr val="FFFFFF"/>
              </a:highlight>
              <a:latin typeface="Lexend"/>
              <a:ea typeface="Lexend"/>
              <a:cs typeface="Lexend"/>
              <a:sym typeface="Lexend"/>
            </a:endParaRPr>
          </a:p>
        </p:txBody>
      </p:sp>
      <p:pic>
        <p:nvPicPr>
          <p:cNvPr id="120" name="Google Shape;120;p21"/>
          <p:cNvPicPr preferRelativeResize="0"/>
          <p:nvPr/>
        </p:nvPicPr>
        <p:blipFill>
          <a:blip r:embed="rId3">
            <a:alphaModFix/>
          </a:blip>
          <a:stretch>
            <a:fillRect/>
          </a:stretch>
        </p:blipFill>
        <p:spPr>
          <a:xfrm>
            <a:off x="1958900" y="2518725"/>
            <a:ext cx="3389650" cy="63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