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55443a05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55443a05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55443a05f_2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55443a05f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55443a05f_2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55443a05f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55443a05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55443a0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55443a05f_2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55443a05f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55443a05f_2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55443a05f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55443a05f_0_3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55443a05f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55443a05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55443a05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5531afc93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5531afc9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5531afc93_1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5531afc93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5531afc93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5531afc9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5531afc93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5531afc9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55443a05f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55443a05f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55443a05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55443a05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55443a05f_2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55443a05f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55443a05f_2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55443a05f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55443a05f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55443a05f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55443a05f_2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55443a05f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86" name="Google Shape;86;p14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8" name="Google Shape;98;p17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13" name="Google Shape;113;p21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APOGEE INNOVATION CHALLENGE </a:t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415600" y="4059723"/>
            <a:ext cx="11360700" cy="1321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0000"/>
                </a:solidFill>
              </a:rPr>
              <a:t>REFLEXIS SYSTEMS PROBLEM STATEMENT</a:t>
            </a:r>
            <a:r>
              <a:rPr lang="en-IN"/>
              <a:t> </a:t>
            </a:r>
            <a:endParaRPr/>
          </a:p>
        </p:txBody>
      </p:sp>
      <p:sp>
        <p:nvSpPr>
          <p:cNvPr id="131" name="Google Shape;131;p25"/>
          <p:cNvSpPr txBox="1"/>
          <p:nvPr/>
        </p:nvSpPr>
        <p:spPr>
          <a:xfrm>
            <a:off x="1219200" y="2860810"/>
            <a:ext cx="9753600" cy="11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8492125" y="4993100"/>
            <a:ext cx="32841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Presented by: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Archana (Team Lead)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Shruti Sharma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Ankit Pandey 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Polynomial Regression (cont.)</a:t>
            </a:r>
            <a:endParaRPr/>
          </a:p>
        </p:txBody>
      </p:sp>
      <p:sp>
        <p:nvSpPr>
          <p:cNvPr id="193" name="Google Shape;193;p34"/>
          <p:cNvSpPr txBox="1"/>
          <p:nvPr/>
        </p:nvSpPr>
        <p:spPr>
          <a:xfrm>
            <a:off x="1109575" y="1831475"/>
            <a:ext cx="38235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Actual vs Predicted Values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4"/>
          <p:cNvSpPr txBox="1"/>
          <p:nvPr/>
        </p:nvSpPr>
        <p:spPr>
          <a:xfrm>
            <a:off x="7090625" y="2815950"/>
            <a:ext cx="38235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Metrics (MAE, MSE, RMSE)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34"/>
          <p:cNvPicPr preferRelativeResize="0"/>
          <p:nvPr/>
        </p:nvPicPr>
        <p:blipFill rotWithShape="1">
          <a:blip r:embed="rId3">
            <a:alphaModFix/>
          </a:blip>
          <a:srcRect b="39296" l="305" r="80960" t="27463"/>
          <a:stretch/>
        </p:blipFill>
        <p:spPr>
          <a:xfrm>
            <a:off x="1443800" y="2652300"/>
            <a:ext cx="3489274" cy="346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4"/>
          <p:cNvPicPr preferRelativeResize="0"/>
          <p:nvPr/>
        </p:nvPicPr>
        <p:blipFill rotWithShape="1">
          <a:blip r:embed="rId4">
            <a:alphaModFix/>
          </a:blip>
          <a:srcRect b="8386" l="307" r="71945" t="82112"/>
          <a:stretch/>
        </p:blipFill>
        <p:spPr>
          <a:xfrm>
            <a:off x="6350000" y="3430950"/>
            <a:ext cx="5715826" cy="110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Support Vector Regression</a:t>
            </a:r>
            <a:endParaRPr/>
          </a:p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One of the most widely used models for regression models.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Based on the idea of Support Vector Machine (SVM) – finding the maximum margin hyperplane.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Allowing for a margin of tolerance by using slack variables (epsilon).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Can be linear or non-linear SVR.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Here, SVR with “linear” kernel has been used.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Data split into training and testing sets using 80:20 ratio.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Done only for store number ‘203’, can be extended easily for others.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Support Vector Regression (cont.)</a:t>
            </a:r>
            <a:endParaRPr/>
          </a:p>
        </p:txBody>
      </p:sp>
      <p:pic>
        <p:nvPicPr>
          <p:cNvPr id="208" name="Google Shape;208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6885" l="293" r="43232" t="36848"/>
          <a:stretch/>
        </p:blipFill>
        <p:spPr>
          <a:xfrm>
            <a:off x="838200" y="2368250"/>
            <a:ext cx="10798200" cy="33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6"/>
          <p:cNvSpPr txBox="1"/>
          <p:nvPr/>
        </p:nvSpPr>
        <p:spPr>
          <a:xfrm>
            <a:off x="762000" y="1914150"/>
            <a:ext cx="165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SNIPPET 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Support Vector Regression (cont.)</a:t>
            </a:r>
            <a:endParaRPr/>
          </a:p>
        </p:txBody>
      </p:sp>
      <p:pic>
        <p:nvPicPr>
          <p:cNvPr id="215" name="Google Shape;215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41787" l="157" r="86053" t="22313"/>
          <a:stretch/>
        </p:blipFill>
        <p:spPr>
          <a:xfrm>
            <a:off x="1363698" y="2440949"/>
            <a:ext cx="2686800" cy="393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7"/>
          <p:cNvSpPr txBox="1"/>
          <p:nvPr/>
        </p:nvSpPr>
        <p:spPr>
          <a:xfrm>
            <a:off x="1043940" y="1865775"/>
            <a:ext cx="42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vs Predicted Values</a:t>
            </a:r>
            <a:endParaRPr/>
          </a:p>
        </p:txBody>
      </p:sp>
      <p:pic>
        <p:nvPicPr>
          <p:cNvPr id="217" name="Google Shape;217;p37"/>
          <p:cNvPicPr preferRelativeResize="0"/>
          <p:nvPr/>
        </p:nvPicPr>
        <p:blipFill rotWithShape="1">
          <a:blip r:embed="rId4">
            <a:alphaModFix/>
          </a:blip>
          <a:srcRect b="9226" l="437" r="74125" t="82444"/>
          <a:stretch/>
        </p:blipFill>
        <p:spPr>
          <a:xfrm>
            <a:off x="5250180" y="3263295"/>
            <a:ext cx="5295207" cy="97536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7"/>
          <p:cNvSpPr txBox="1"/>
          <p:nvPr/>
        </p:nvSpPr>
        <p:spPr>
          <a:xfrm>
            <a:off x="6096000" y="2863185"/>
            <a:ext cx="42062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Metrics (MAE,MSE,RMSE)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Dimensionality Reduction ?</a:t>
            </a:r>
            <a:endParaRPr/>
          </a:p>
        </p:txBody>
      </p:sp>
      <p:sp>
        <p:nvSpPr>
          <p:cNvPr id="224" name="Google Shape;224;p3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IN"/>
              <a:t>Process of mapping higher dimensional data to lower dimensional space in order to eliminate random/non-contributing variables.</a:t>
            </a:r>
            <a:endParaRPr/>
          </a:p>
          <a:p>
            <a:pPr indent="-178435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IN"/>
              <a:t>Principal Component Analysis (PCA) - </a:t>
            </a:r>
            <a:r>
              <a:rPr lang="en-IN"/>
              <a:t>Most widely used dimensionality reduction technique. Based on the idea of finding principal components that capture most of the variance in the data</a:t>
            </a:r>
            <a:endParaRPr/>
          </a:p>
          <a:p>
            <a:pPr indent="-178435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PCA was applied to the original dataset before fitting the models.</a:t>
            </a:r>
            <a:endParaRPr/>
          </a:p>
          <a:p>
            <a:pPr indent="-178435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Error in all the cases was slightly higher than before</a:t>
            </a:r>
            <a:endParaRPr/>
          </a:p>
          <a:p>
            <a:pPr indent="-178435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Possible Reason ? PCA is probably interfering with important attributes that contribute to prediction of response variable.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838200" y="2338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Generalised Metrics</a:t>
            </a:r>
            <a:endParaRPr/>
          </a:p>
        </p:txBody>
      </p:sp>
      <p:sp>
        <p:nvSpPr>
          <p:cNvPr id="230" name="Google Shape;230;p39"/>
          <p:cNvSpPr txBox="1"/>
          <p:nvPr>
            <p:ph idx="1" type="body"/>
          </p:nvPr>
        </p:nvSpPr>
        <p:spPr>
          <a:xfrm>
            <a:off x="838200" y="1318476"/>
            <a:ext cx="10515600" cy="5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IN" sz="2590"/>
              <a:t>Help in establishing parameters that determine store performance considering sales, labour cost and customer traffic.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IN" sz="2590"/>
              <a:t>Three metrics established: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i="1" lang="en-IN" sz="2220"/>
              <a:t>Profit</a:t>
            </a:r>
            <a:endParaRPr/>
          </a:p>
          <a:p>
            <a:pPr indent="-228600" lvl="2" marL="11430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IN" sz="1850"/>
              <a:t>Difference between Actual Sales Price and Labour Cost (assuming wage rate as $10/hour)</a:t>
            </a:r>
            <a:endParaRPr/>
          </a:p>
          <a:p>
            <a:pPr indent="-228600" lvl="2" marL="11430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IN" sz="1850"/>
              <a:t>Profit obtained considering Manager Scheduled Hours – </a:t>
            </a:r>
            <a:r>
              <a:rPr b="1" lang="en-IN" sz="1850"/>
              <a:t>P1</a:t>
            </a:r>
            <a:endParaRPr/>
          </a:p>
          <a:p>
            <a:pPr indent="-228600" lvl="2" marL="11430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IN" sz="1850"/>
              <a:t>Profit obtained considering System Scheduled Hours – </a:t>
            </a:r>
            <a:r>
              <a:rPr b="1" lang="en-IN" sz="1850"/>
              <a:t>P2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i="1" lang="en-IN" sz="2220"/>
              <a:t>Average Sale Price</a:t>
            </a:r>
            <a:endParaRPr/>
          </a:p>
          <a:p>
            <a:pPr indent="-228600" lvl="2" marL="11430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IN" sz="1850"/>
              <a:t>Ratio of total sales to total number of transactions in a day.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i="1" lang="en-IN" sz="2220"/>
              <a:t>Effectivity/Customer Conversion Ratio</a:t>
            </a:r>
            <a:endParaRPr/>
          </a:p>
          <a:p>
            <a:pPr indent="-228600" lvl="2" marL="11430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IN" sz="1850"/>
              <a:t>Ratio of number of actual transactions to total number of customers visiting a particular store on a given day.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IN" sz="2590"/>
              <a:t>C</a:t>
            </a:r>
            <a:r>
              <a:rPr lang="en-IN" sz="2590"/>
              <a:t>an be used for finding Return on Investment (ROI) for a given store</a:t>
            </a:r>
            <a:endParaRPr/>
          </a:p>
          <a:p>
            <a:pPr indent="-8763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i="1" sz="222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838200" y="2183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Manager’s Impact on Store Performance</a:t>
            </a:r>
            <a:endParaRPr/>
          </a:p>
        </p:txBody>
      </p:sp>
      <p:sp>
        <p:nvSpPr>
          <p:cNvPr id="236" name="Google Shape;236;p40"/>
          <p:cNvSpPr txBox="1"/>
          <p:nvPr>
            <p:ph idx="1" type="body"/>
          </p:nvPr>
        </p:nvSpPr>
        <p:spPr>
          <a:xfrm>
            <a:off x="838200" y="1620750"/>
            <a:ext cx="10515600" cy="500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IN"/>
              <a:t>Manager has the ability to modify the scheduled hours based on changes in local weather, employee leave requests, current sales pattern and other factors.</a:t>
            </a:r>
            <a:endParaRPr/>
          </a:p>
          <a:p>
            <a:pPr indent="-1651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Whether the decision taken by the manager has positively or negatively impacted the store has to be determined.</a:t>
            </a:r>
            <a:endParaRPr/>
          </a:p>
          <a:p>
            <a:pPr indent="-1651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Approach:</a:t>
            </a:r>
            <a:endParaRPr/>
          </a:p>
          <a:p>
            <a:pPr indent="-228600" lvl="1" marL="6858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Average values of metrics </a:t>
            </a:r>
            <a:r>
              <a:rPr b="1" lang="en-IN"/>
              <a:t>P1</a:t>
            </a:r>
            <a:r>
              <a:rPr lang="en-IN"/>
              <a:t> and </a:t>
            </a:r>
            <a:r>
              <a:rPr b="1" lang="en-IN"/>
              <a:t>P2 </a:t>
            </a:r>
            <a:r>
              <a:rPr lang="en-IN"/>
              <a:t>have been found for each store over the entire interval of time (around 2 years)</a:t>
            </a:r>
            <a:endParaRPr/>
          </a:p>
          <a:p>
            <a:pPr indent="-228600" lvl="1" marL="6858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If </a:t>
            </a:r>
            <a:r>
              <a:rPr b="1" lang="en-IN"/>
              <a:t>P1 </a:t>
            </a:r>
            <a:r>
              <a:rPr lang="en-IN"/>
              <a:t>exceeds </a:t>
            </a:r>
            <a:r>
              <a:rPr b="1" lang="en-IN"/>
              <a:t>P2</a:t>
            </a:r>
            <a:r>
              <a:rPr lang="en-IN"/>
              <a:t>, it implies that the decision taken by the manager has positively impacted the store’s profit. Otherwise, impact has been negative (or absent).</a:t>
            </a:r>
            <a:endParaRPr/>
          </a:p>
          <a:p>
            <a:pPr indent="-228600" lvl="1" marL="6858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Code written using file handling techniques.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Manager’s Impact (cont.)</a:t>
            </a:r>
            <a:endParaRPr/>
          </a:p>
        </p:txBody>
      </p:sp>
      <p:sp>
        <p:nvSpPr>
          <p:cNvPr id="242" name="Google Shape;242;p41"/>
          <p:cNvSpPr txBox="1"/>
          <p:nvPr>
            <p:ph idx="1" type="body"/>
          </p:nvPr>
        </p:nvSpPr>
        <p:spPr>
          <a:xfrm>
            <a:off x="838200" y="154487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List of stores for which </a:t>
            </a:r>
            <a:r>
              <a:rPr b="1" lang="en-IN"/>
              <a:t>P1 </a:t>
            </a:r>
            <a:r>
              <a:rPr lang="en-IN"/>
              <a:t>exceeds </a:t>
            </a:r>
            <a:r>
              <a:rPr b="1" lang="en-IN"/>
              <a:t>P2</a:t>
            </a:r>
            <a:r>
              <a:rPr lang="en-IN"/>
              <a:t>:</a:t>
            </a:r>
            <a:endParaRPr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Total number of managers: 167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Total number of managers with positive impact: 77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 Stores with managers having positive impact are: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41"/>
          <p:cNvPicPr preferRelativeResize="0"/>
          <p:nvPr/>
        </p:nvPicPr>
        <p:blipFill rotWithShape="1">
          <a:blip r:embed="rId3">
            <a:alphaModFix/>
          </a:blip>
          <a:srcRect b="16632" l="19200" r="33180" t="64026"/>
          <a:stretch/>
        </p:blipFill>
        <p:spPr>
          <a:xfrm>
            <a:off x="1565150" y="3917225"/>
            <a:ext cx="8666099" cy="19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Metric Ranges</a:t>
            </a:r>
            <a:endParaRPr/>
          </a:p>
        </p:txBody>
      </p:sp>
      <p:sp>
        <p:nvSpPr>
          <p:cNvPr id="249" name="Google Shape;249;p42"/>
          <p:cNvSpPr txBox="1"/>
          <p:nvPr>
            <p:ph idx="1" type="body"/>
          </p:nvPr>
        </p:nvSpPr>
        <p:spPr>
          <a:xfrm>
            <a:off x="838200" y="1625500"/>
            <a:ext cx="10515600" cy="460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To decide if a given store is performing well or not, we need a range of metrics.</a:t>
            </a:r>
            <a:endParaRPr/>
          </a:p>
          <a:p>
            <a:pPr indent="-178435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Average values of metrics is calculated for all the stores </a:t>
            </a:r>
            <a:endParaRPr/>
          </a:p>
          <a:p>
            <a:pPr indent="-178435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Top 30 % performing stores are considered as good performing stores and their corresponding metric values are taken as the threshold for good performance</a:t>
            </a:r>
            <a:endParaRPr/>
          </a:p>
          <a:p>
            <a:pPr indent="-178435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Threshold for the metrics are as follows: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Customer traffic: 330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Effectivity: 30%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Average Sale Price: $ 51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Profit: $ 4945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>
            <p:ph idx="1" type="body"/>
          </p:nvPr>
        </p:nvSpPr>
        <p:spPr>
          <a:xfrm>
            <a:off x="838200" y="433650"/>
            <a:ext cx="10515600" cy="574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Correlation is used to visualize the impact of manager’s decision on - 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400"/>
              <a:t> </a:t>
            </a:r>
            <a:r>
              <a:rPr lang="en-IN"/>
              <a:t>Average sales vs change in profit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/>
              <a:t>                   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</p:txBody>
      </p:sp>
      <p:pic>
        <p:nvPicPr>
          <p:cNvPr id="255" name="Google Shape;255;p43"/>
          <p:cNvPicPr preferRelativeResize="0"/>
          <p:nvPr/>
        </p:nvPicPr>
        <p:blipFill rotWithShape="1">
          <a:blip r:embed="rId3">
            <a:alphaModFix/>
          </a:blip>
          <a:srcRect b="15695" l="18092" r="43364" t="27395"/>
          <a:stretch/>
        </p:blipFill>
        <p:spPr>
          <a:xfrm>
            <a:off x="3044375" y="1879600"/>
            <a:ext cx="5813631" cy="482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/>
              <a:t>Objective</a:t>
            </a:r>
            <a:endParaRPr sz="4400"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415600" y="1739824"/>
            <a:ext cx="11469600" cy="423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82600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en-IN" sz="2800">
                <a:solidFill>
                  <a:srgbClr val="000000"/>
                </a:solidFill>
              </a:rPr>
              <a:t>Identify correct number of Staff Schedule Hours for a store given the historical data for the same</a:t>
            </a:r>
            <a:endParaRPr sz="2800">
              <a:solidFill>
                <a:srgbClr val="000000"/>
              </a:solidFill>
            </a:endParaRPr>
          </a:p>
          <a:p>
            <a:pPr indent="-482600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en-IN" sz="2800">
                <a:solidFill>
                  <a:srgbClr val="000000"/>
                </a:solidFill>
              </a:rPr>
              <a:t>Impact of change of Staff Schedule Hours made by the manager </a:t>
            </a:r>
            <a:endParaRPr sz="2800">
              <a:solidFill>
                <a:srgbClr val="000000"/>
              </a:solidFill>
            </a:endParaRPr>
          </a:p>
          <a:p>
            <a:pPr indent="-482600" lvl="1" marL="1219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lphaLcPeriod"/>
            </a:pPr>
            <a:r>
              <a:rPr lang="en-IN" sz="2800">
                <a:solidFill>
                  <a:srgbClr val="000000"/>
                </a:solidFill>
              </a:rPr>
              <a:t>And determining which manager made better changes </a:t>
            </a:r>
            <a:endParaRPr sz="2800">
              <a:solidFill>
                <a:srgbClr val="000000"/>
              </a:solidFill>
            </a:endParaRPr>
          </a:p>
          <a:p>
            <a:pPr indent="-482600" lvl="1" marL="1219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lphaLcPeriod"/>
            </a:pPr>
            <a:r>
              <a:rPr lang="en-IN" sz="2800">
                <a:solidFill>
                  <a:srgbClr val="000000"/>
                </a:solidFill>
              </a:rPr>
              <a:t>Determine factors/ changes made by the manager that result in</a:t>
            </a:r>
            <a:endParaRPr sz="2800">
              <a:solidFill>
                <a:srgbClr val="000000"/>
              </a:solidFill>
            </a:endParaRPr>
          </a:p>
          <a:p>
            <a:pPr indent="-482600" lvl="2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romanLcPeriod"/>
            </a:pPr>
            <a:r>
              <a:rPr lang="en-IN" sz="2800">
                <a:solidFill>
                  <a:srgbClr val="000000"/>
                </a:solidFill>
              </a:rPr>
              <a:t>better schedule adjustment </a:t>
            </a:r>
            <a:endParaRPr sz="2800">
              <a:solidFill>
                <a:srgbClr val="000000"/>
              </a:solidFill>
            </a:endParaRPr>
          </a:p>
          <a:p>
            <a:pPr indent="-482600" lvl="2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romanLcPeriod"/>
            </a:pPr>
            <a:r>
              <a:rPr lang="en-IN" sz="2800">
                <a:solidFill>
                  <a:srgbClr val="000000"/>
                </a:solidFill>
              </a:rPr>
              <a:t>worse/non-optimal labor schedule &amp; cost </a:t>
            </a:r>
            <a:endParaRPr sz="2800">
              <a:solidFill>
                <a:srgbClr val="000000"/>
              </a:solidFill>
            </a:endParaRPr>
          </a:p>
          <a:p>
            <a:pPr indent="-482600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en-IN" sz="2800">
                <a:solidFill>
                  <a:srgbClr val="000000"/>
                </a:solidFill>
              </a:rPr>
              <a:t>Identifying generalised metrics that quantify store performance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idx="1" type="body"/>
          </p:nvPr>
        </p:nvSpPr>
        <p:spPr>
          <a:xfrm>
            <a:off x="602325" y="246350"/>
            <a:ext cx="10515600" cy="596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2. E</a:t>
            </a:r>
            <a:r>
              <a:rPr lang="en-IN"/>
              <a:t>ffectivity vs change in profit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                      ee</a:t>
            </a:r>
            <a:endParaRPr/>
          </a:p>
        </p:txBody>
      </p:sp>
      <p:pic>
        <p:nvPicPr>
          <p:cNvPr id="261" name="Google Shape;261;p44"/>
          <p:cNvPicPr preferRelativeResize="0"/>
          <p:nvPr/>
        </p:nvPicPr>
        <p:blipFill rotWithShape="1">
          <a:blip r:embed="rId3">
            <a:alphaModFix/>
          </a:blip>
          <a:srcRect b="17177" l="19045" r="41966" t="32001"/>
          <a:stretch/>
        </p:blipFill>
        <p:spPr>
          <a:xfrm>
            <a:off x="2427457" y="1063625"/>
            <a:ext cx="7271717" cy="53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5"/>
          <p:cNvSpPr txBox="1"/>
          <p:nvPr>
            <p:ph idx="1" type="body"/>
          </p:nvPr>
        </p:nvSpPr>
        <p:spPr>
          <a:xfrm>
            <a:off x="635000" y="471725"/>
            <a:ext cx="10718700" cy="570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3. A</a:t>
            </a:r>
            <a:r>
              <a:rPr lang="en-IN"/>
              <a:t>ctual traffic vs change in profit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45"/>
          <p:cNvPicPr preferRelativeResize="0"/>
          <p:nvPr/>
        </p:nvPicPr>
        <p:blipFill rotWithShape="1">
          <a:blip r:embed="rId3">
            <a:alphaModFix/>
          </a:blip>
          <a:srcRect b="7120" l="19793" r="41517" t="38356"/>
          <a:stretch/>
        </p:blipFill>
        <p:spPr>
          <a:xfrm>
            <a:off x="2413000" y="1117075"/>
            <a:ext cx="7149685" cy="566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THANK YOU </a:t>
            </a:r>
            <a:endParaRPr/>
          </a:p>
        </p:txBody>
      </p:sp>
      <p:sp>
        <p:nvSpPr>
          <p:cNvPr id="273" name="Google Shape;273;p4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Submitted by -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Archana ( 2016B4ABPS0552P 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Ankit Pandey ( 2016A4PS0847P 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Shruti Sharma ( 2016ABPS0833P 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Data Visualisation</a:t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 rotWithShape="1">
          <a:blip r:embed="rId3">
            <a:alphaModFix/>
          </a:blip>
          <a:srcRect b="11178" l="8019" r="8702" t="10976"/>
          <a:stretch/>
        </p:blipFill>
        <p:spPr>
          <a:xfrm>
            <a:off x="1019475" y="1218925"/>
            <a:ext cx="10153051" cy="521044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 txBox="1"/>
          <p:nvPr/>
        </p:nvSpPr>
        <p:spPr>
          <a:xfrm>
            <a:off x="4647925" y="6308825"/>
            <a:ext cx="34155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STORE 203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744825" y="2850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Regression Models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838200" y="154347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IN"/>
              <a:t>Machine Learning problems are classified into two major types:</a:t>
            </a:r>
            <a:endParaRPr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IN" sz="2400"/>
              <a:t>Regression</a:t>
            </a:r>
            <a:endParaRPr sz="24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IN" sz="2400"/>
              <a:t>Classification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IN"/>
              <a:t>Since the response variable (scheduled hours of labour) is continuous,    this problem has been modelled as a regression problem.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IN"/>
              <a:t>Three regression models have been used in the approach:</a:t>
            </a:r>
            <a:endParaRPr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IN" sz="2400"/>
              <a:t>Linear Regression</a:t>
            </a:r>
            <a:endParaRPr sz="24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IN" sz="2400"/>
              <a:t>Polynomial Regression</a:t>
            </a:r>
            <a:endParaRPr sz="24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IN" sz="2400"/>
              <a:t>Support Vector Regression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415600" y="1192125"/>
            <a:ext cx="11360700" cy="5012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IN">
                <a:solidFill>
                  <a:srgbClr val="000000"/>
                </a:solidFill>
              </a:rPr>
              <a:t>Linear Regression is a simple, widely used regression algorithm that attempts to find the best fitting straight line (known as </a:t>
            </a:r>
            <a:r>
              <a:rPr b="1" lang="en-IN">
                <a:solidFill>
                  <a:srgbClr val="000000"/>
                </a:solidFill>
              </a:rPr>
              <a:t>least squares regression line</a:t>
            </a:r>
            <a:r>
              <a:rPr lang="en-IN">
                <a:solidFill>
                  <a:srgbClr val="000000"/>
                </a:solidFill>
              </a:rPr>
              <a:t>) for the observations in a dataset.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IN">
                <a:solidFill>
                  <a:srgbClr val="000000"/>
                </a:solidFill>
              </a:rPr>
              <a:t>Population regression line is: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00"/>
                </a:solidFill>
              </a:rPr>
              <a:t>where b</a:t>
            </a:r>
            <a:r>
              <a:rPr baseline="-25000" lang="en-IN">
                <a:solidFill>
                  <a:srgbClr val="000000"/>
                </a:solidFill>
              </a:rPr>
              <a:t>0 </a:t>
            </a:r>
            <a:r>
              <a:rPr lang="en-IN">
                <a:solidFill>
                  <a:srgbClr val="000000"/>
                </a:solidFill>
              </a:rPr>
              <a:t>and b</a:t>
            </a:r>
            <a:r>
              <a:rPr baseline="-25000" lang="en-IN">
                <a:solidFill>
                  <a:srgbClr val="000000"/>
                </a:solidFill>
              </a:rPr>
              <a:t>1 </a:t>
            </a:r>
            <a:r>
              <a:rPr lang="en-IN">
                <a:solidFill>
                  <a:srgbClr val="000000"/>
                </a:solidFill>
              </a:rPr>
              <a:t>are the intercept and slope respectively.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>
                <a:solidFill>
                  <a:schemeClr val="dk1"/>
                </a:solidFill>
              </a:rPr>
              <a:t>Model implemented for store no. 203.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>
                <a:solidFill>
                  <a:schemeClr val="dk1"/>
                </a:solidFill>
              </a:rPr>
              <a:t>Data split into training and testing sets using 80:20 ratio.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>
                <a:solidFill>
                  <a:schemeClr val="dk1"/>
                </a:solidFill>
              </a:rPr>
              <a:t>Implemented using </a:t>
            </a:r>
            <a:r>
              <a:rPr lang="en-IN">
                <a:solidFill>
                  <a:schemeClr val="dk1"/>
                </a:solidFill>
              </a:rPr>
              <a:t>LinearRegression function of </a:t>
            </a:r>
            <a:r>
              <a:rPr lang="en-IN">
                <a:solidFill>
                  <a:schemeClr val="dk1"/>
                </a:solidFill>
              </a:rPr>
              <a:t>sklearn library.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>
                <a:solidFill>
                  <a:schemeClr val="dk1"/>
                </a:solidFill>
              </a:rPr>
              <a:t>Has a tendency to underfit (not in this case though)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" name="Google Shape;157;p29"/>
          <p:cNvSpPr txBox="1"/>
          <p:nvPr>
            <p:ph type="title"/>
          </p:nvPr>
        </p:nvSpPr>
        <p:spPr>
          <a:xfrm>
            <a:off x="838200" y="365125"/>
            <a:ext cx="10515600" cy="827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Linear Regression</a:t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 rotWithShape="1">
          <a:blip r:embed="rId3">
            <a:alphaModFix/>
          </a:blip>
          <a:srcRect b="39452" l="45575" r="46413" t="56446"/>
          <a:stretch/>
        </p:blipFill>
        <p:spPr>
          <a:xfrm>
            <a:off x="4781850" y="3060650"/>
            <a:ext cx="2383675" cy="67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700">
                <a:latin typeface="Arial"/>
                <a:ea typeface="Arial"/>
                <a:cs typeface="Arial"/>
                <a:sym typeface="Arial"/>
              </a:rPr>
              <a:t>Linear Regression (cont.)</a:t>
            </a:r>
            <a:endParaRPr/>
          </a:p>
        </p:txBody>
      </p:sp>
      <p:sp>
        <p:nvSpPr>
          <p:cNvPr id="164" name="Google Shape;164;p30"/>
          <p:cNvSpPr txBox="1"/>
          <p:nvPr/>
        </p:nvSpPr>
        <p:spPr>
          <a:xfrm>
            <a:off x="1016000" y="1596525"/>
            <a:ext cx="27867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CODE SNIPPET: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30"/>
          <p:cNvPicPr preferRelativeResize="0"/>
          <p:nvPr/>
        </p:nvPicPr>
        <p:blipFill rotWithShape="1">
          <a:blip r:embed="rId3">
            <a:alphaModFix/>
          </a:blip>
          <a:srcRect b="31933" l="404" r="53050" t="41947"/>
          <a:stretch/>
        </p:blipFill>
        <p:spPr>
          <a:xfrm>
            <a:off x="1044775" y="2238225"/>
            <a:ext cx="10102450" cy="33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>
                <a:latin typeface="Arial"/>
                <a:ea typeface="Arial"/>
                <a:cs typeface="Arial"/>
                <a:sym typeface="Arial"/>
              </a:rPr>
              <a:t>Linear Regression (cont.)</a:t>
            </a:r>
            <a:endParaRPr/>
          </a:p>
        </p:txBody>
      </p:sp>
      <p:pic>
        <p:nvPicPr>
          <p:cNvPr id="171" name="Google Shape;171;p31"/>
          <p:cNvPicPr preferRelativeResize="0"/>
          <p:nvPr/>
        </p:nvPicPr>
        <p:blipFill rotWithShape="1">
          <a:blip r:embed="rId3">
            <a:alphaModFix/>
          </a:blip>
          <a:srcRect b="40664" l="438" r="84240" t="29180"/>
          <a:stretch/>
        </p:blipFill>
        <p:spPr>
          <a:xfrm>
            <a:off x="1814613" y="2377825"/>
            <a:ext cx="2940475" cy="325557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1"/>
          <p:cNvSpPr txBox="1"/>
          <p:nvPr/>
        </p:nvSpPr>
        <p:spPr>
          <a:xfrm>
            <a:off x="1606350" y="1690825"/>
            <a:ext cx="33570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Actual vs Predicted Values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31"/>
          <p:cNvPicPr preferRelativeResize="0"/>
          <p:nvPr/>
        </p:nvPicPr>
        <p:blipFill rotWithShape="1">
          <a:blip r:embed="rId4">
            <a:alphaModFix/>
          </a:blip>
          <a:srcRect b="26433" l="494" r="74662" t="65236"/>
          <a:stretch/>
        </p:blipFill>
        <p:spPr>
          <a:xfrm>
            <a:off x="6084150" y="3384152"/>
            <a:ext cx="5007701" cy="94444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1"/>
          <p:cNvSpPr txBox="1"/>
          <p:nvPr/>
        </p:nvSpPr>
        <p:spPr>
          <a:xfrm>
            <a:off x="6295163" y="2697150"/>
            <a:ext cx="32421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Metrics (MAE, MSE, RMSE)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38025" y="1774574"/>
            <a:ext cx="11360700" cy="4335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>
                <a:solidFill>
                  <a:schemeClr val="dk1"/>
                </a:solidFill>
              </a:rPr>
              <a:t>To overcome the underfitting problem of linear regression, polynomials can be used to fit the observations in the dataset.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>
                <a:solidFill>
                  <a:schemeClr val="dk1"/>
                </a:solidFill>
              </a:rPr>
              <a:t>Different models were tried using different degrees of the polynomial.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>
                <a:solidFill>
                  <a:schemeClr val="dk1"/>
                </a:solidFill>
              </a:rPr>
              <a:t>A fourth order polynomial was used to fit the data since it had the minimum error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>
                <a:solidFill>
                  <a:schemeClr val="dk1"/>
                </a:solidFill>
              </a:rPr>
              <a:t>Using a lower order polynomial than required might lead to underfitting of the data (less flexibility)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>
                <a:solidFill>
                  <a:schemeClr val="dk1"/>
                </a:solidFill>
              </a:rPr>
              <a:t>Using a higher order polynomial than required might lead to overfitting of the data (high flexibility)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0" name="Google Shape;180;p32"/>
          <p:cNvSpPr txBox="1"/>
          <p:nvPr>
            <p:ph type="title"/>
          </p:nvPr>
        </p:nvSpPr>
        <p:spPr>
          <a:xfrm>
            <a:off x="678100" y="485200"/>
            <a:ext cx="10515600" cy="950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Polynomial</a:t>
            </a:r>
            <a:r>
              <a:rPr lang="en-IN" sz="3700">
                <a:latin typeface="Arial"/>
                <a:ea typeface="Arial"/>
                <a:cs typeface="Arial"/>
                <a:sym typeface="Arial"/>
              </a:rPr>
              <a:t> Regression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>
                <a:latin typeface="Arial"/>
                <a:ea typeface="Arial"/>
                <a:cs typeface="Arial"/>
                <a:sym typeface="Arial"/>
              </a:rPr>
              <a:t>Polynomial Regression (cont.)</a:t>
            </a:r>
            <a:endParaRPr/>
          </a:p>
        </p:txBody>
      </p:sp>
      <p:sp>
        <p:nvSpPr>
          <p:cNvPr id="186" name="Google Shape;186;p33"/>
          <p:cNvSpPr txBox="1"/>
          <p:nvPr/>
        </p:nvSpPr>
        <p:spPr>
          <a:xfrm>
            <a:off x="1029375" y="1676725"/>
            <a:ext cx="24864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CODE SNIPPET: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33"/>
          <p:cNvPicPr preferRelativeResize="0"/>
          <p:nvPr/>
        </p:nvPicPr>
        <p:blipFill rotWithShape="1">
          <a:blip r:embed="rId3">
            <a:alphaModFix/>
          </a:blip>
          <a:srcRect b="10225" l="287" r="54085" t="59927"/>
          <a:stretch/>
        </p:blipFill>
        <p:spPr>
          <a:xfrm>
            <a:off x="1147450" y="2401650"/>
            <a:ext cx="9028152" cy="33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