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Comforta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22" Type="http://schemas.openxmlformats.org/officeDocument/2006/relationships/font" Target="fonts/Comfortaa-regular.fntdata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Comforta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3" name="Google Shape;73;p1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12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3" name="Google Shape;33;p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4" name="Google Shape;54;p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9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5" name="Google Shape;65;p1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lrm.put.poznan.pl/putkk/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8757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000"/>
              <a:t>Design Project Title : Autonomous Robot Navigation Using Reinforcement Learning</a:t>
            </a:r>
            <a:endParaRPr sz="30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3236192"/>
            <a:ext cx="84843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3000"/>
              <a:t> Rigvita Sharma</a:t>
            </a:r>
            <a:endParaRPr sz="3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3000"/>
              <a:t>2016A7PS0067P</a:t>
            </a:r>
            <a:endParaRPr sz="3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3000"/>
              <a:t>Shruti Sharma</a:t>
            </a:r>
            <a:endParaRPr sz="3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3000"/>
              <a:t>2016ABPS0833P</a:t>
            </a:r>
            <a:endParaRPr sz="3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/>
          </a:p>
        </p:txBody>
      </p:sp>
      <p:sp>
        <p:nvSpPr>
          <p:cNvPr id="87" name="Google Shape;87;p13"/>
          <p:cNvSpPr txBox="1"/>
          <p:nvPr/>
        </p:nvSpPr>
        <p:spPr>
          <a:xfrm>
            <a:off x="598100" y="21735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Submitted To: Dr J L Raheja</a:t>
            </a:r>
            <a:endParaRPr b="0" i="0" sz="3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22"/>
          <p:cNvGrpSpPr/>
          <p:nvPr/>
        </p:nvGrpSpPr>
        <p:grpSpPr>
          <a:xfrm>
            <a:off x="236388" y="1517150"/>
            <a:ext cx="8671225" cy="2645600"/>
            <a:chOff x="505725" y="468700"/>
            <a:chExt cx="8671225" cy="2645600"/>
          </a:xfrm>
        </p:grpSpPr>
        <p:sp>
          <p:nvSpPr>
            <p:cNvPr id="170" name="Google Shape;170;p22"/>
            <p:cNvSpPr/>
            <p:nvPr/>
          </p:nvSpPr>
          <p:spPr>
            <a:xfrm>
              <a:off x="7240375" y="1356800"/>
              <a:ext cx="1850100" cy="924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2"/>
            <p:cNvSpPr txBox="1"/>
            <p:nvPr/>
          </p:nvSpPr>
          <p:spPr>
            <a:xfrm>
              <a:off x="7265050" y="1356800"/>
              <a:ext cx="1911900" cy="9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Comfortaa"/>
                  <a:ea typeface="Comfortaa"/>
                  <a:cs typeface="Comfortaa"/>
                  <a:sym typeface="Comfortaa"/>
                </a:rPr>
                <a:t>Testing Using ROS</a:t>
              </a:r>
              <a:endParaRPr b="0" i="0" sz="1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Comfortaa"/>
                  <a:ea typeface="Comfortaa"/>
                  <a:cs typeface="Comfortaa"/>
                  <a:sym typeface="Comfortaa"/>
                </a:rPr>
                <a:t>(D3QNTesting.py)</a:t>
              </a:r>
              <a:endParaRPr b="0" i="0" sz="1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3601675" y="2189400"/>
              <a:ext cx="1702200" cy="924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3034300" y="481050"/>
              <a:ext cx="1406100" cy="1023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505725" y="468700"/>
              <a:ext cx="1961100" cy="851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2"/>
            <p:cNvSpPr txBox="1"/>
            <p:nvPr/>
          </p:nvSpPr>
          <p:spPr>
            <a:xfrm>
              <a:off x="518125" y="468700"/>
              <a:ext cx="1911900" cy="8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" sz="1500" u="none" cap="none" strike="noStrike">
                  <a:solidFill>
                    <a:schemeClr val="accent2"/>
                  </a:solidFill>
                  <a:latin typeface="Comfortaa"/>
                  <a:ea typeface="Comfortaa"/>
                  <a:cs typeface="Comfortaa"/>
                  <a:sym typeface="Comfortaa"/>
                </a:rPr>
                <a:t>Dataset </a:t>
              </a:r>
              <a:r>
                <a:rPr b="1" i="0" lang="en" sz="1500" u="sng" cap="none" strike="noStrike">
                  <a:solidFill>
                    <a:schemeClr val="hlink"/>
                  </a:solidFill>
                  <a:latin typeface="Comfortaa"/>
                  <a:ea typeface="Comfortaa"/>
                  <a:cs typeface="Comfortaa"/>
                  <a:sym typeface="Comfortaa"/>
                  <a:hlinkClick r:id="rId3"/>
                </a:rPr>
                <a:t>Kinect Sequence V2</a:t>
              </a:r>
              <a:endParaRPr b="1" i="0" sz="1500" u="none" cap="none" strike="noStrike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grpSp>
          <p:nvGrpSpPr>
            <p:cNvPr id="176" name="Google Shape;176;p22"/>
            <p:cNvGrpSpPr/>
            <p:nvPr/>
          </p:nvGrpSpPr>
          <p:grpSpPr>
            <a:xfrm>
              <a:off x="999175" y="2183200"/>
              <a:ext cx="1702150" cy="924900"/>
              <a:chOff x="518125" y="1245775"/>
              <a:chExt cx="1702150" cy="924900"/>
            </a:xfrm>
          </p:grpSpPr>
          <p:sp>
            <p:nvSpPr>
              <p:cNvPr id="177" name="Google Shape;177;p22"/>
              <p:cNvSpPr/>
              <p:nvPr/>
            </p:nvSpPr>
            <p:spPr>
              <a:xfrm>
                <a:off x="530375" y="1245775"/>
                <a:ext cx="1689900" cy="924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22"/>
              <p:cNvSpPr txBox="1"/>
              <p:nvPr/>
            </p:nvSpPr>
            <p:spPr>
              <a:xfrm>
                <a:off x="518125" y="1295175"/>
                <a:ext cx="1689900" cy="85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b="0" i="0" lang="en" sz="1500" u="none" cap="none" strike="noStrike">
                    <a:solidFill>
                      <a:srgbClr val="000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Gazebo Simulator World</a:t>
                </a:r>
                <a:endParaRPr b="0" i="0" sz="1500" u="none" cap="none" strike="noStrike">
                  <a:solidFill>
                    <a:srgbClr val="000000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p:grpSp>
        <p:sp>
          <p:nvSpPr>
            <p:cNvPr id="179" name="Google Shape;179;p22"/>
            <p:cNvSpPr txBox="1"/>
            <p:nvPr/>
          </p:nvSpPr>
          <p:spPr>
            <a:xfrm>
              <a:off x="3021950" y="468700"/>
              <a:ext cx="1418400" cy="103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Comfortaa"/>
                  <a:ea typeface="Comfortaa"/>
                  <a:cs typeface="Comfortaa"/>
                  <a:sym typeface="Comfortaa"/>
                </a:rPr>
                <a:t>FRCN (For Depth Prediction Network)</a:t>
              </a:r>
              <a:endParaRPr b="0" i="0" sz="1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cxnSp>
          <p:nvCxnSpPr>
            <p:cNvPr id="180" name="Google Shape;180;p22"/>
            <p:cNvCxnSpPr/>
            <p:nvPr/>
          </p:nvCxnSpPr>
          <p:spPr>
            <a:xfrm flipH="1" rot="10800000">
              <a:off x="2158550" y="838775"/>
              <a:ext cx="863400" cy="1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1" name="Google Shape;181;p22"/>
            <p:cNvCxnSpPr>
              <a:stCxn id="178" idx="3"/>
            </p:cNvCxnSpPr>
            <p:nvPr/>
          </p:nvCxnSpPr>
          <p:spPr>
            <a:xfrm flipH="1" rot="10800000">
              <a:off x="2689075" y="2645850"/>
              <a:ext cx="962100" cy="1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82" name="Google Shape;182;p22"/>
            <p:cNvSpPr txBox="1"/>
            <p:nvPr/>
          </p:nvSpPr>
          <p:spPr>
            <a:xfrm>
              <a:off x="3601675" y="2232600"/>
              <a:ext cx="1702200" cy="78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Comfortaa"/>
                  <a:ea typeface="Comfortaa"/>
                  <a:cs typeface="Comfortaa"/>
                  <a:sym typeface="Comfortaa"/>
                </a:rPr>
                <a:t>D3QN(Training)</a:t>
              </a:r>
              <a:endParaRPr b="0" i="0" sz="1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Comfortaa"/>
                  <a:ea typeface="Comfortaa"/>
                  <a:cs typeface="Comfortaa"/>
                  <a:sym typeface="Comfortaa"/>
                </a:rPr>
                <a:t>(D3QNTraining.py)</a:t>
              </a:r>
              <a:endParaRPr b="0" i="0" sz="1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cxnSp>
          <p:nvCxnSpPr>
            <p:cNvPr id="183" name="Google Shape;183;p22"/>
            <p:cNvCxnSpPr/>
            <p:nvPr/>
          </p:nvCxnSpPr>
          <p:spPr>
            <a:xfrm>
              <a:off x="4440400" y="1048425"/>
              <a:ext cx="2824800" cy="832500"/>
            </a:xfrm>
            <a:prstGeom prst="bentConnector3">
              <a:avLst>
                <a:gd fmla="val 82021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4" name="Google Shape;184;p22"/>
            <p:cNvCxnSpPr/>
            <p:nvPr/>
          </p:nvCxnSpPr>
          <p:spPr>
            <a:xfrm flipH="1" rot="10800000">
              <a:off x="5303950" y="1880825"/>
              <a:ext cx="1961100" cy="807900"/>
            </a:xfrm>
            <a:prstGeom prst="bentConnector3">
              <a:avLst>
                <a:gd fmla="val 7411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5" name="Google Shape;185;p22"/>
          <p:cNvSpPr txBox="1"/>
          <p:nvPr/>
        </p:nvSpPr>
        <p:spPr>
          <a:xfrm>
            <a:off x="653725" y="357700"/>
            <a:ext cx="79803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Reinforcement Learning FlowChart</a:t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22"/>
          <p:cNvPicPr preferRelativeResize="0"/>
          <p:nvPr/>
        </p:nvPicPr>
        <p:blipFill rotWithShape="1">
          <a:blip r:embed="rId4">
            <a:alphaModFix/>
          </a:blip>
          <a:srcRect b="21065" l="51770" r="7391" t="61594"/>
          <a:stretch/>
        </p:blipFill>
        <p:spPr>
          <a:xfrm>
            <a:off x="1538903" y="4086550"/>
            <a:ext cx="3527572" cy="8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3"/>
          <p:cNvPicPr preferRelativeResize="0"/>
          <p:nvPr/>
        </p:nvPicPr>
        <p:blipFill rotWithShape="1">
          <a:blip r:embed="rId3">
            <a:alphaModFix/>
          </a:blip>
          <a:srcRect b="11612" l="11112" r="7472" t="38247"/>
          <a:stretch/>
        </p:blipFill>
        <p:spPr>
          <a:xfrm>
            <a:off x="139375" y="762000"/>
            <a:ext cx="8806350" cy="304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/>
        </p:nvSpPr>
        <p:spPr>
          <a:xfrm>
            <a:off x="407050" y="4070400"/>
            <a:ext cx="58341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Reference from “Towards Monocular Vision based obstacle Avoidance through Deep Reinforcement Learning” Paper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311700" y="1229875"/>
            <a:ext cx="81744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used D3QN based algorithm for obstacle avoidance using RGBD image as input.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training is done in a simulated environment.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work done in the project can be used to predict actions in a real environment too.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future, the project can be extended to use other reinforcement learning algorithms. Also, currently, the project works well in indoor scenes, which can be further extended for global navigation.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37755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Here we have worked on the development of a object detection algorithm for robot navigation using reinforcement learning. 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It uses </a:t>
            </a:r>
            <a:r>
              <a:rPr b="1" lang="en"/>
              <a:t>D3QN</a:t>
            </a:r>
            <a:r>
              <a:rPr lang="en"/>
              <a:t> to train the </a:t>
            </a:r>
            <a:r>
              <a:rPr b="1" lang="en"/>
              <a:t>turtlebot</a:t>
            </a:r>
            <a:r>
              <a:rPr lang="en"/>
              <a:t> in simulated environment </a:t>
            </a:r>
            <a:r>
              <a:rPr b="1" lang="en"/>
              <a:t>Gazebo</a:t>
            </a:r>
            <a:r>
              <a:rPr lang="en"/>
              <a:t>.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23420" r="-23420" t="0"/>
          <a:stretch/>
        </p:blipFill>
        <p:spPr>
          <a:xfrm>
            <a:off x="4185875" y="-98673"/>
            <a:ext cx="6372650" cy="358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9825" y="3331800"/>
            <a:ext cx="2577376" cy="16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OBJECTIVE 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Conversion of RGB-D images into Point Cloud Data.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an object detection algorithm using ROS-PCL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 dataset of depth PCD images using Kinect v2 for assisting in the implementation of a given algorithm on an actual robot.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Developing an obstacle avoidance algorithm using reinforcement learning.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Towards Monocular Vision based Obstacle Avoidance through Deep Reinforcement Learning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Sim-to-Real: Learning Agile Locomotion For Quadruped Robots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 Robot Navigation using Robot Navigation - Master Thesis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Softwares/Libraries used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ROS Kinetic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Gazebo 7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Tensorflow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2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Opencv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Open3d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PCL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Kinect Studio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C++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23449" r="-23448" t="0"/>
          <a:stretch/>
        </p:blipFill>
        <p:spPr>
          <a:xfrm>
            <a:off x="4115625" y="969038"/>
            <a:ext cx="6265876" cy="386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2750600" y="1911850"/>
            <a:ext cx="6303000" cy="1581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Conversion into Point Cloud Data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RGB-D dataset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1397300" y="1614125"/>
            <a:ext cx="1096200" cy="7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RGB-D 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1397300" y="2782575"/>
            <a:ext cx="1096200" cy="7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Open-3D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1397300" y="4098100"/>
            <a:ext cx="1096200" cy="7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 Cloud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18"/>
          <p:cNvCxnSpPr>
            <a:stCxn id="122" idx="2"/>
            <a:endCxn id="123" idx="0"/>
          </p:cNvCxnSpPr>
          <p:nvPr/>
        </p:nvCxnSpPr>
        <p:spPr>
          <a:xfrm>
            <a:off x="1945400" y="2324825"/>
            <a:ext cx="0" cy="4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18"/>
          <p:cNvCxnSpPr>
            <a:stCxn id="123" idx="2"/>
            <a:endCxn id="124" idx="0"/>
          </p:cNvCxnSpPr>
          <p:nvPr/>
        </p:nvCxnSpPr>
        <p:spPr>
          <a:xfrm>
            <a:off x="1945400" y="3493275"/>
            <a:ext cx="0" cy="6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" name="Google Shape;127;p18"/>
          <p:cNvSpPr txBox="1"/>
          <p:nvPr/>
        </p:nvSpPr>
        <p:spPr>
          <a:xfrm>
            <a:off x="2725925" y="1911850"/>
            <a:ext cx="6303000" cy="15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sng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Code Snippet Used:</a:t>
            </a:r>
            <a:endParaRPr b="1" i="0" sz="1500" u="sng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pcd = create_point_cloud_from_rgbd_image(rgbd_image, PinholeCameraIntrinsic(PinholeCameraIntrinsicParameters.PrimeSenseDefault))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pcd.transform([[1, 0, 0, 0], [0, -1, 0, 0], [0, 0, -1, 0], [0, 0, 0, 1]])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write_point_cloud(str(file)+".pcd", pcd)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 b="0" l="29896" r="13917" t="18260"/>
          <a:stretch/>
        </p:blipFill>
        <p:spPr>
          <a:xfrm>
            <a:off x="5131150" y="493375"/>
            <a:ext cx="4835152" cy="395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58100"/>
            <a:ext cx="3003774" cy="22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36025" y="858081"/>
            <a:ext cx="2470475" cy="185285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160350" y="3132975"/>
            <a:ext cx="2470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RGB Image</a:t>
            </a:r>
            <a:endParaRPr b="0" i="0" sz="1400" u="none" cap="none" strike="noStrike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3577025" y="3219325"/>
            <a:ext cx="1714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Depth Image</a:t>
            </a:r>
            <a:endParaRPr b="0" i="0" sz="1400" u="none" cap="none" strike="noStrike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6117925" y="4082725"/>
            <a:ext cx="2470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Point Cloud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Object detection using ROS-PCL</a:t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1096150" y="1733425"/>
            <a:ext cx="1156500" cy="7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 cloud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3090850" y="1751575"/>
            <a:ext cx="1167000" cy="7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ROS-PCL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5129300" y="1751575"/>
            <a:ext cx="1536600" cy="7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Downsampling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7405675" y="2928250"/>
            <a:ext cx="1167000" cy="7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Euclidean clustering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7220875" y="1751575"/>
            <a:ext cx="1536600" cy="7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Segmentation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20"/>
          <p:cNvCxnSpPr>
            <a:stCxn id="143" idx="3"/>
            <a:endCxn id="144" idx="1"/>
          </p:cNvCxnSpPr>
          <p:nvPr/>
        </p:nvCxnSpPr>
        <p:spPr>
          <a:xfrm>
            <a:off x="2252650" y="2118925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20"/>
          <p:cNvCxnSpPr>
            <a:stCxn id="144" idx="3"/>
            <a:endCxn id="145" idx="1"/>
          </p:cNvCxnSpPr>
          <p:nvPr/>
        </p:nvCxnSpPr>
        <p:spPr>
          <a:xfrm>
            <a:off x="4257850" y="2118925"/>
            <a:ext cx="87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 b="-5228" l="4861" r="0" t="55229"/>
          <a:stretch/>
        </p:blipFill>
        <p:spPr>
          <a:xfrm>
            <a:off x="520025" y="3001150"/>
            <a:ext cx="5943600" cy="175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20"/>
          <p:cNvCxnSpPr>
            <a:stCxn id="145" idx="3"/>
            <a:endCxn id="147" idx="1"/>
          </p:cNvCxnSpPr>
          <p:nvPr/>
        </p:nvCxnSpPr>
        <p:spPr>
          <a:xfrm>
            <a:off x="6665900" y="2118925"/>
            <a:ext cx="55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20"/>
          <p:cNvCxnSpPr>
            <a:stCxn id="147" idx="2"/>
            <a:endCxn id="146" idx="0"/>
          </p:cNvCxnSpPr>
          <p:nvPr/>
        </p:nvCxnSpPr>
        <p:spPr>
          <a:xfrm>
            <a:off x="7989175" y="2486275"/>
            <a:ext cx="0" cy="4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Data-Acquisition using Kinect </a:t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1211025" y="1551225"/>
            <a:ext cx="1551300" cy="102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Indoor Hostel Environment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3649425" y="1551225"/>
            <a:ext cx="1551300" cy="102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Kinect Studio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6011625" y="1551225"/>
            <a:ext cx="1551300" cy="102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Capture depth point cloud video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5249625" y="3151425"/>
            <a:ext cx="1551300" cy="102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21"/>
          <p:cNvCxnSpPr>
            <a:stCxn id="158" idx="3"/>
            <a:endCxn id="159" idx="1"/>
          </p:cNvCxnSpPr>
          <p:nvPr/>
        </p:nvCxnSpPr>
        <p:spPr>
          <a:xfrm>
            <a:off x="2762325" y="2061525"/>
            <a:ext cx="88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21"/>
          <p:cNvCxnSpPr>
            <a:stCxn id="159" idx="3"/>
            <a:endCxn id="160" idx="1"/>
          </p:cNvCxnSpPr>
          <p:nvPr/>
        </p:nvCxnSpPr>
        <p:spPr>
          <a:xfrm>
            <a:off x="5200725" y="2061525"/>
            <a:ext cx="81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21"/>
          <p:cNvCxnSpPr/>
          <p:nvPr/>
        </p:nvCxnSpPr>
        <p:spPr>
          <a:xfrm>
            <a:off x="6436175" y="2612575"/>
            <a:ext cx="0" cy="5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