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0" r:id="rId4"/>
    <p:sldId id="271" r:id="rId5"/>
    <p:sldId id="272" r:id="rId6"/>
    <p:sldId id="258" r:id="rId7"/>
    <p:sldId id="273" r:id="rId8"/>
    <p:sldId id="259" r:id="rId9"/>
    <p:sldId id="261" r:id="rId10"/>
    <p:sldId id="263" r:id="rId11"/>
    <p:sldId id="262" r:id="rId12"/>
    <p:sldId id="264" r:id="rId13"/>
    <p:sldId id="265" r:id="rId14"/>
    <p:sldId id="266" r:id="rId15"/>
    <p:sldId id="267" r:id="rId16"/>
    <p:sldId id="268"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C81154-A54D-4BAD-B346-5DD34801F81A}"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72830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79394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76970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493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213868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C81154-A54D-4BAD-B346-5DD34801F81A}"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63287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C81154-A54D-4BAD-B346-5DD34801F81A}"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22641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1154-A54D-4BAD-B346-5DD34801F81A}"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418152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1154-A54D-4BAD-B346-5DD34801F81A}"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0602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1154-A54D-4BAD-B346-5DD34801F81A}"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106372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81154-A54D-4BAD-B346-5DD34801F81A}"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94995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83874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81154-A54D-4BAD-B346-5DD34801F81A}"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258187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81154-A54D-4BAD-B346-5DD34801F81A}"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346389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CC81154-A54D-4BAD-B346-5DD34801F81A}"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207660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96412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81154-A54D-4BAD-B346-5DD34801F81A}"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EF579-E341-4B2C-B189-7FF198E15CB8}" type="slidenum">
              <a:rPr lang="en-IN" smtClean="0"/>
              <a:t>‹#›</a:t>
            </a:fld>
            <a:endParaRPr lang="en-IN"/>
          </a:p>
        </p:txBody>
      </p:sp>
    </p:spTree>
    <p:extLst>
      <p:ext uri="{BB962C8B-B14F-4D97-AF65-F5344CB8AC3E}">
        <p14:creationId xmlns:p14="http://schemas.microsoft.com/office/powerpoint/2010/main" val="82181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CC81154-A54D-4BAD-B346-5DD34801F81A}" type="datetimeFigureOut">
              <a:rPr lang="en-IN" smtClean="0"/>
              <a:t>30-12-2021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6EF579-E341-4B2C-B189-7FF198E15CB8}" type="slidenum">
              <a:rPr lang="en-IN" smtClean="0"/>
              <a:t>‹#›</a:t>
            </a:fld>
            <a:endParaRPr lang="en-IN"/>
          </a:p>
        </p:txBody>
      </p:sp>
    </p:spTree>
    <p:extLst>
      <p:ext uri="{BB962C8B-B14F-4D97-AF65-F5344CB8AC3E}">
        <p14:creationId xmlns:p14="http://schemas.microsoft.com/office/powerpoint/2010/main" val="41894956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creativecommons.org/licenses/by/3.0/" TargetMode="External"/><Relationship Id="rId5" Type="http://schemas.openxmlformats.org/officeDocument/2006/relationships/hyperlink" Target="http://www.jobtodekho.xyz/2019/05/mumbai-indians-vs-chennai-super-kings.html" TargetMode="Externa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ramjidoolla/ipl-data-se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C3A6-4D94-445A-887B-397E37493BBF}"/>
              </a:ext>
            </a:extLst>
          </p:cNvPr>
          <p:cNvSpPr>
            <a:spLocks noGrp="1"/>
          </p:cNvSpPr>
          <p:nvPr>
            <p:ph type="ctrTitle"/>
          </p:nvPr>
        </p:nvSpPr>
        <p:spPr/>
        <p:txBody>
          <a:bodyPr>
            <a:normAutofit/>
          </a:bodyPr>
          <a:lstStyle/>
          <a:p>
            <a:r>
              <a:rPr lang="en-IN" b="1" dirty="0">
                <a:solidFill>
                  <a:schemeClr val="accent6">
                    <a:lumMod val="50000"/>
                  </a:schemeClr>
                </a:solidFill>
              </a:rPr>
              <a:t>int217</a:t>
            </a:r>
            <a:br>
              <a:rPr lang="en-IN" dirty="0">
                <a:solidFill>
                  <a:schemeClr val="accent6">
                    <a:lumMod val="50000"/>
                  </a:schemeClr>
                </a:solidFill>
              </a:rPr>
            </a:br>
            <a:r>
              <a:rPr lang="en-IN" sz="4000" cap="none" dirty="0">
                <a:solidFill>
                  <a:schemeClr val="accent6">
                    <a:lumMod val="50000"/>
                  </a:schemeClr>
                </a:solidFill>
              </a:rPr>
              <a:t>(Excel dashboard on IPL dataset)</a:t>
            </a:r>
            <a:br>
              <a:rPr lang="en-IN" sz="4000" cap="none" dirty="0"/>
            </a:br>
            <a:endParaRPr lang="en-IN" dirty="0"/>
          </a:p>
        </p:txBody>
      </p:sp>
      <p:sp>
        <p:nvSpPr>
          <p:cNvPr id="3" name="Subtitle 2">
            <a:extLst>
              <a:ext uri="{FF2B5EF4-FFF2-40B4-BE49-F238E27FC236}">
                <a16:creationId xmlns:a16="http://schemas.microsoft.com/office/drawing/2014/main" id="{1E281457-6ADA-4440-AE6B-F1DBE1C8EAB4}"/>
              </a:ext>
            </a:extLst>
          </p:cNvPr>
          <p:cNvSpPr>
            <a:spLocks noGrp="1"/>
          </p:cNvSpPr>
          <p:nvPr>
            <p:ph type="subTitle" idx="1"/>
          </p:nvPr>
        </p:nvSpPr>
        <p:spPr/>
        <p:txBody>
          <a:bodyPr>
            <a:normAutofit fontScale="92500"/>
          </a:bodyPr>
          <a:lstStyle/>
          <a:p>
            <a:r>
              <a:rPr lang="en-IN" sz="4000" b="1" dirty="0">
                <a:latin typeface="+mj-lt"/>
              </a:rPr>
              <a:t>INTRODUCTION TO DATA MANAGEMENT</a:t>
            </a:r>
          </a:p>
        </p:txBody>
      </p:sp>
      <p:cxnSp>
        <p:nvCxnSpPr>
          <p:cNvPr id="5" name="Straight Connector 4">
            <a:extLst>
              <a:ext uri="{FF2B5EF4-FFF2-40B4-BE49-F238E27FC236}">
                <a16:creationId xmlns:a16="http://schemas.microsoft.com/office/drawing/2014/main" id="{4E28F024-6881-43D3-9590-ED496DA9B9B5}"/>
              </a:ext>
            </a:extLst>
          </p:cNvPr>
          <p:cNvCxnSpPr/>
          <p:nvPr/>
        </p:nvCxnSpPr>
        <p:spPr>
          <a:xfrm>
            <a:off x="2752928" y="3429000"/>
            <a:ext cx="67899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7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Objective-3</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4811574"/>
          </a:xfrm>
          <a:prstGeom prst="rect">
            <a:avLst/>
          </a:prstGeom>
          <a:noFill/>
        </p:spPr>
        <p:txBody>
          <a:bodyPr wrap="square">
            <a:spAutoFit/>
          </a:bodyPr>
          <a:lstStyle/>
          <a:p>
            <a:pPr marL="342900" indent="-342900">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Analyse the dependency of Toss win on Match win.</a:t>
            </a:r>
          </a:p>
          <a:p>
            <a:pPr algn="just">
              <a:lnSpc>
                <a:spcPct val="150000"/>
              </a:lnSpc>
              <a:spcAft>
                <a:spcPts val="800"/>
              </a:spcAft>
            </a:pPr>
            <a:r>
              <a:rPr lang="en-IN" sz="2000" dirty="0">
                <a:solidFill>
                  <a:srgbClr val="7030A0"/>
                </a:solidFill>
                <a:effectLst/>
                <a:ea typeface="Calibri" panose="020F0502020204030204" pitchFamily="34" charset="0"/>
                <a:cs typeface="Times New Roman" panose="02020603050405020304" pitchFamily="18" charset="0"/>
              </a:rPr>
              <a:t>This objective analyses the dependency of Toss win on Match win. How much the winning of toss and then deciding whether to bowl or bat first influences the chances of match winning for a team is depicted using a pie chart. It shows that 52% matches were won by the team who won the toss. I have displayed the results using a Pie chart.</a:t>
            </a:r>
          </a:p>
          <a:p>
            <a:endParaRPr lang="en-IN" sz="2000" dirty="0">
              <a:solidFill>
                <a:srgbClr val="7030A0"/>
              </a:solidFill>
            </a:endParaRPr>
          </a:p>
        </p:txBody>
      </p:sp>
      <p:pic>
        <p:nvPicPr>
          <p:cNvPr id="6" name="Picture 5" descr="Graphical user interface, chart, pie chart&#10;&#10;Description automatically generated">
            <a:extLst>
              <a:ext uri="{FF2B5EF4-FFF2-40B4-BE49-F238E27FC236}">
                <a16:creationId xmlns:a16="http://schemas.microsoft.com/office/drawing/2014/main" id="{0662E6A0-7270-4E84-BDCD-F691E55722B8}"/>
              </a:ext>
            </a:extLst>
          </p:cNvPr>
          <p:cNvPicPr>
            <a:picLocks noChangeAspect="1"/>
          </p:cNvPicPr>
          <p:nvPr/>
        </p:nvPicPr>
        <p:blipFill rotWithShape="1">
          <a:blip r:embed="rId2"/>
          <a:srcRect b="12162"/>
          <a:stretch/>
        </p:blipFill>
        <p:spPr bwMode="auto">
          <a:xfrm>
            <a:off x="5645426" y="1961775"/>
            <a:ext cx="6387689" cy="45980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116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Objective-4</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373608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Analyse the respected winning team by making toss decision as bat or field. </a:t>
            </a:r>
          </a:p>
          <a:p>
            <a:pPr>
              <a:lnSpc>
                <a:spcPct val="150000"/>
              </a:lnSpc>
            </a:pPr>
            <a:r>
              <a:rPr lang="en-IN" sz="2000" dirty="0">
                <a:solidFill>
                  <a:srgbClr val="7030A0"/>
                </a:solidFill>
                <a:effectLst/>
                <a:ea typeface="Calibri" panose="020F0502020204030204" pitchFamily="34" charset="0"/>
                <a:cs typeface="Times New Roman" panose="02020603050405020304" pitchFamily="18" charset="0"/>
              </a:rPr>
              <a:t>This objective analyses that after winning a toss how many times a team won the match by making the decision of fielding first or to bat first. 61% times a team won by deciding to field or bowl first. I have displayed the results using a Pie chart.</a:t>
            </a:r>
          </a:p>
        </p:txBody>
      </p:sp>
      <p:pic>
        <p:nvPicPr>
          <p:cNvPr id="7" name="Picture 6" descr="Chart, Excel, pie chart&#10;&#10;Description automatically generated">
            <a:extLst>
              <a:ext uri="{FF2B5EF4-FFF2-40B4-BE49-F238E27FC236}">
                <a16:creationId xmlns:a16="http://schemas.microsoft.com/office/drawing/2014/main" id="{F045ADD9-F2C1-413D-B9E6-88451BB06934}"/>
              </a:ext>
            </a:extLst>
          </p:cNvPr>
          <p:cNvPicPr>
            <a:picLocks noChangeAspect="1"/>
          </p:cNvPicPr>
          <p:nvPr/>
        </p:nvPicPr>
        <p:blipFill>
          <a:blip r:embed="rId2"/>
          <a:stretch>
            <a:fillRect/>
          </a:stretch>
        </p:blipFill>
        <p:spPr>
          <a:xfrm>
            <a:off x="5645427" y="1961775"/>
            <a:ext cx="6361044" cy="4598050"/>
          </a:xfrm>
          <a:prstGeom prst="rect">
            <a:avLst/>
          </a:prstGeom>
        </p:spPr>
      </p:pic>
    </p:spTree>
    <p:extLst>
      <p:ext uri="{BB962C8B-B14F-4D97-AF65-F5344CB8AC3E}">
        <p14:creationId xmlns:p14="http://schemas.microsoft.com/office/powerpoint/2010/main" val="307329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Objective-5</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4813497"/>
          </a:xfrm>
          <a:prstGeom prst="rect">
            <a:avLst/>
          </a:prstGeom>
          <a:noFill/>
        </p:spPr>
        <p:txBody>
          <a:bodyPr wrap="square">
            <a:spAutoFit/>
          </a:bodyPr>
          <a:lstStyle/>
          <a:p>
            <a:pPr marL="342900" indent="-342900">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Total number of wickets in each over in IPL.</a:t>
            </a:r>
          </a:p>
          <a:p>
            <a:pPr algn="just">
              <a:lnSpc>
                <a:spcPct val="150000"/>
              </a:lnSpc>
              <a:spcAft>
                <a:spcPts val="800"/>
              </a:spcAft>
            </a:pPr>
            <a:r>
              <a:rPr lang="en-IN" sz="2000" dirty="0">
                <a:solidFill>
                  <a:srgbClr val="7030A0"/>
                </a:solidFill>
                <a:effectLst/>
                <a:ea typeface="Calibri" panose="020F0502020204030204" pitchFamily="34" charset="0"/>
                <a:cs typeface="Times New Roman" panose="02020603050405020304" pitchFamily="18" charset="0"/>
              </a:rPr>
              <a:t>This objective analyses the number of wickets in each over in IPL. It counts the number of players dismissed per over. It tells us that in the first over the number of players that get dismissed is least as compared to the maximum number of wickets in the last i.e., 20</a:t>
            </a:r>
            <a:r>
              <a:rPr lang="en-IN" sz="2000" baseline="30000" dirty="0">
                <a:solidFill>
                  <a:srgbClr val="7030A0"/>
                </a:solidFill>
                <a:effectLst/>
                <a:ea typeface="Calibri" panose="020F0502020204030204" pitchFamily="34" charset="0"/>
                <a:cs typeface="Times New Roman" panose="02020603050405020304" pitchFamily="18" charset="0"/>
              </a:rPr>
              <a:t>th</a:t>
            </a:r>
            <a:r>
              <a:rPr lang="en-IN" sz="2000" dirty="0">
                <a:solidFill>
                  <a:srgbClr val="7030A0"/>
                </a:solidFill>
                <a:effectLst/>
                <a:ea typeface="Calibri" panose="020F0502020204030204" pitchFamily="34" charset="0"/>
                <a:cs typeface="Times New Roman" panose="02020603050405020304" pitchFamily="18" charset="0"/>
              </a:rPr>
              <a:t> over. I have used Clustered column chart type to display the result from first to last over.</a:t>
            </a:r>
          </a:p>
        </p:txBody>
      </p:sp>
      <p:pic>
        <p:nvPicPr>
          <p:cNvPr id="7" name="Picture 6" descr="Graphical user interface, chart, table&#10;&#10;Description automatically generated">
            <a:extLst>
              <a:ext uri="{FF2B5EF4-FFF2-40B4-BE49-F238E27FC236}">
                <a16:creationId xmlns:a16="http://schemas.microsoft.com/office/drawing/2014/main" id="{7419A06A-8369-49CD-A227-B34473767C1A}"/>
              </a:ext>
            </a:extLst>
          </p:cNvPr>
          <p:cNvPicPr>
            <a:picLocks noChangeAspect="1"/>
          </p:cNvPicPr>
          <p:nvPr/>
        </p:nvPicPr>
        <p:blipFill>
          <a:blip r:embed="rId2"/>
          <a:stretch>
            <a:fillRect/>
          </a:stretch>
        </p:blipFill>
        <p:spPr>
          <a:xfrm>
            <a:off x="5645427" y="1961775"/>
            <a:ext cx="6368232" cy="4598051"/>
          </a:xfrm>
          <a:prstGeom prst="rect">
            <a:avLst/>
          </a:prstGeom>
        </p:spPr>
      </p:pic>
    </p:spTree>
    <p:extLst>
      <p:ext uri="{BB962C8B-B14F-4D97-AF65-F5344CB8AC3E}">
        <p14:creationId xmlns:p14="http://schemas.microsoft.com/office/powerpoint/2010/main" val="11854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Objective-6</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530606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Total matches won and played by each team.</a:t>
            </a:r>
          </a:p>
          <a:p>
            <a:pPr algn="just">
              <a:lnSpc>
                <a:spcPct val="150000"/>
              </a:lnSpc>
              <a:spcAft>
                <a:spcPts val="800"/>
              </a:spcAft>
            </a:pPr>
            <a:r>
              <a:rPr lang="en-IN" sz="2000" dirty="0">
                <a:solidFill>
                  <a:srgbClr val="7030A0"/>
                </a:solidFill>
                <a:effectLst/>
                <a:ea typeface="Calibri" panose="020F0502020204030204" pitchFamily="34" charset="0"/>
                <a:cs typeface="Times New Roman" panose="02020603050405020304" pitchFamily="18" charset="0"/>
              </a:rPr>
              <a:t>This objective counts the total number of matches played and won by each team in IPL from 2008-2019. I have taken the data from </a:t>
            </a:r>
            <a:r>
              <a:rPr lang="en-IN" sz="2000" dirty="0" err="1">
                <a:solidFill>
                  <a:srgbClr val="7030A0"/>
                </a:solidFill>
                <a:effectLst/>
                <a:ea typeface="Calibri" panose="020F0502020204030204" pitchFamily="34" charset="0"/>
                <a:cs typeface="Times New Roman" panose="02020603050405020304" pitchFamily="18" charset="0"/>
              </a:rPr>
              <a:t>teamwise_home_and_away</a:t>
            </a:r>
            <a:r>
              <a:rPr lang="en-IN" sz="2000" dirty="0">
                <a:solidFill>
                  <a:srgbClr val="7030A0"/>
                </a:solidFill>
                <a:effectLst/>
                <a:ea typeface="Calibri" panose="020F0502020204030204" pitchFamily="34" charset="0"/>
                <a:cs typeface="Times New Roman" panose="02020603050405020304" pitchFamily="18" charset="0"/>
              </a:rPr>
              <a:t> table. For displaying the result, I have used Clustered column which shows the total number of matches played by a team and the number of matches won by that team.</a:t>
            </a:r>
          </a:p>
          <a:p>
            <a:pPr>
              <a:lnSpc>
                <a:spcPct val="150000"/>
              </a:lnSpc>
            </a:pPr>
            <a:endParaRPr lang="en-IN" sz="2400" dirty="0">
              <a:solidFill>
                <a:srgbClr val="7030A0"/>
              </a:solidFill>
            </a:endParaRPr>
          </a:p>
        </p:txBody>
      </p:sp>
      <p:pic>
        <p:nvPicPr>
          <p:cNvPr id="6" name="Picture 5" descr="Chart&#10;&#10;Description automatically generated">
            <a:extLst>
              <a:ext uri="{FF2B5EF4-FFF2-40B4-BE49-F238E27FC236}">
                <a16:creationId xmlns:a16="http://schemas.microsoft.com/office/drawing/2014/main" id="{3425D6F2-C23B-4D2D-891F-913D2CC167DB}"/>
              </a:ext>
            </a:extLst>
          </p:cNvPr>
          <p:cNvPicPr>
            <a:picLocks noChangeAspect="1"/>
          </p:cNvPicPr>
          <p:nvPr/>
        </p:nvPicPr>
        <p:blipFill>
          <a:blip r:embed="rId2"/>
          <a:stretch>
            <a:fillRect/>
          </a:stretch>
        </p:blipFill>
        <p:spPr>
          <a:xfrm>
            <a:off x="5645427" y="2594072"/>
            <a:ext cx="6387688" cy="3009059"/>
          </a:xfrm>
          <a:prstGeom prst="rect">
            <a:avLst/>
          </a:prstGeom>
        </p:spPr>
      </p:pic>
    </p:spTree>
    <p:extLst>
      <p:ext uri="{BB962C8B-B14F-4D97-AF65-F5344CB8AC3E}">
        <p14:creationId xmlns:p14="http://schemas.microsoft.com/office/powerpoint/2010/main" val="150516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Objective-7</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281275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Total no. of players from India.</a:t>
            </a:r>
          </a:p>
          <a:p>
            <a:pPr algn="just">
              <a:lnSpc>
                <a:spcPct val="150000"/>
              </a:lnSpc>
              <a:spcAft>
                <a:spcPts val="800"/>
              </a:spcAft>
            </a:pPr>
            <a:r>
              <a:rPr lang="en-IN" sz="2000" dirty="0">
                <a:solidFill>
                  <a:srgbClr val="7030A0"/>
                </a:solidFill>
                <a:effectLst/>
                <a:ea typeface="Calibri" panose="020F0502020204030204" pitchFamily="34" charset="0"/>
                <a:cs typeface="Times New Roman" panose="02020603050405020304" pitchFamily="18" charset="0"/>
              </a:rPr>
              <a:t>In this objective I have analysed the total number of players which are from India. For this I have used the chart type Filled Map. There are a total of 310 Indian players in different IPL teams.</a:t>
            </a:r>
          </a:p>
        </p:txBody>
      </p:sp>
      <p:pic>
        <p:nvPicPr>
          <p:cNvPr id="6" name="Picture 5" descr="Graphical user interface, application, Excel&#10;&#10;Description automatically generated">
            <a:extLst>
              <a:ext uri="{FF2B5EF4-FFF2-40B4-BE49-F238E27FC236}">
                <a16:creationId xmlns:a16="http://schemas.microsoft.com/office/drawing/2014/main" id="{2ACFF56E-845C-4411-B018-4C5F7E675EF8}"/>
              </a:ext>
            </a:extLst>
          </p:cNvPr>
          <p:cNvPicPr>
            <a:picLocks noChangeAspect="1"/>
          </p:cNvPicPr>
          <p:nvPr/>
        </p:nvPicPr>
        <p:blipFill>
          <a:blip r:embed="rId2"/>
          <a:stretch>
            <a:fillRect/>
          </a:stretch>
        </p:blipFill>
        <p:spPr>
          <a:xfrm>
            <a:off x="5645427" y="1971503"/>
            <a:ext cx="6387688" cy="4598051"/>
          </a:xfrm>
          <a:prstGeom prst="rect">
            <a:avLst/>
          </a:prstGeom>
        </p:spPr>
      </p:pic>
    </p:spTree>
    <p:extLst>
      <p:ext uri="{BB962C8B-B14F-4D97-AF65-F5344CB8AC3E}">
        <p14:creationId xmlns:p14="http://schemas.microsoft.com/office/powerpoint/2010/main" val="330883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EC81-7758-4039-B5B0-3DF20F2F5559}"/>
              </a:ext>
            </a:extLst>
          </p:cNvPr>
          <p:cNvSpPr>
            <a:spLocks noGrp="1"/>
          </p:cNvSpPr>
          <p:nvPr>
            <p:ph type="title"/>
          </p:nvPr>
        </p:nvSpPr>
        <p:spPr>
          <a:xfrm>
            <a:off x="913775" y="618517"/>
            <a:ext cx="10364451" cy="821177"/>
          </a:xfrm>
        </p:spPr>
        <p:txBody>
          <a:bodyPr/>
          <a:lstStyle/>
          <a:p>
            <a:r>
              <a:rPr lang="en-IN" sz="4000" dirty="0">
                <a:solidFill>
                  <a:schemeClr val="accent6">
                    <a:lumMod val="50000"/>
                  </a:schemeClr>
                </a:solidFill>
              </a:rPr>
              <a:t>DASHBOARD</a:t>
            </a:r>
            <a:endParaRPr lang="en-IN" dirty="0">
              <a:solidFill>
                <a:schemeClr val="accent6">
                  <a:lumMod val="50000"/>
                </a:schemeClr>
              </a:solidFill>
            </a:endParaRPr>
          </a:p>
        </p:txBody>
      </p:sp>
      <p:pic>
        <p:nvPicPr>
          <p:cNvPr id="3" name="Picture 2" descr="A picture containing text, writing implement, stationary, pencil&#10;&#10;Description automatically generated">
            <a:extLst>
              <a:ext uri="{FF2B5EF4-FFF2-40B4-BE49-F238E27FC236}">
                <a16:creationId xmlns:a16="http://schemas.microsoft.com/office/drawing/2014/main" id="{3ECFCAC1-4883-4232-BD8D-0F0072769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225" y="1662214"/>
            <a:ext cx="11517549" cy="4447973"/>
          </a:xfrm>
          <a:prstGeom prst="rect">
            <a:avLst/>
          </a:prstGeom>
        </p:spPr>
      </p:pic>
    </p:spTree>
    <p:extLst>
      <p:ext uri="{BB962C8B-B14F-4D97-AF65-F5344CB8AC3E}">
        <p14:creationId xmlns:p14="http://schemas.microsoft.com/office/powerpoint/2010/main" val="267977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2">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269458-2FCE-4FC1-A136-8FBD23E0824E}"/>
              </a:ext>
            </a:extLst>
          </p:cNvPr>
          <p:cNvSpPr txBox="1"/>
          <p:nvPr/>
        </p:nvSpPr>
        <p:spPr>
          <a:xfrm>
            <a:off x="23427" y="2253588"/>
            <a:ext cx="3834482" cy="3544098"/>
          </a:xfrm>
          <a:prstGeom prst="rect">
            <a:avLst/>
          </a:prstGeom>
        </p:spPr>
        <p:txBody>
          <a:bodyPr vert="horz" lIns="91440" tIns="45720" rIns="91440" bIns="45720" rtlCol="0">
            <a:normAutofit lnSpcReduction="10000"/>
          </a:bodyPr>
          <a:lstStyle/>
          <a:p>
            <a:pPr lvl="0" indent="-228600" algn="ctr" defTabSz="914400">
              <a:lnSpc>
                <a:spcPct val="150000"/>
              </a:lnSpc>
              <a:spcAft>
                <a:spcPts val="800"/>
              </a:spcAft>
              <a:buClr>
                <a:schemeClr val="tx1"/>
              </a:buClr>
              <a:buFont typeface="Arial" panose="020B0604020202020204" pitchFamily="34" charset="0"/>
              <a:buChar char="•"/>
            </a:pPr>
            <a:r>
              <a:rPr lang="en-US" sz="2000" dirty="0">
                <a:solidFill>
                  <a:srgbClr val="7030A0"/>
                </a:solidFill>
              </a:rPr>
              <a:t>After clicking the slicer and selecting a team say, “Chennai Super Kings”.  Data of “Chennai Super Kings” is shown for “home and away matches 3-D column chart” and “number of matches played vs matches won stacked column chart”.</a:t>
            </a:r>
          </a:p>
        </p:txBody>
      </p:sp>
      <p:pic>
        <p:nvPicPr>
          <p:cNvPr id="23" name="Picture 16">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40192F6-829A-42B9-9B42-69E74ECB5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7910" y="1702341"/>
            <a:ext cx="8164348" cy="4348263"/>
          </a:xfrm>
          <a:prstGeom prst="rect">
            <a:avLst/>
          </a:prstGeom>
        </p:spPr>
      </p:pic>
    </p:spTree>
    <p:extLst>
      <p:ext uri="{BB962C8B-B14F-4D97-AF65-F5344CB8AC3E}">
        <p14:creationId xmlns:p14="http://schemas.microsoft.com/office/powerpoint/2010/main" val="410938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6E25-01A1-4230-9800-E7567944EC03}"/>
              </a:ext>
            </a:extLst>
          </p:cNvPr>
          <p:cNvSpPr>
            <a:spLocks noGrp="1"/>
          </p:cNvSpPr>
          <p:nvPr>
            <p:ph type="title"/>
          </p:nvPr>
        </p:nvSpPr>
        <p:spPr>
          <a:xfrm>
            <a:off x="913773" y="281773"/>
            <a:ext cx="10364451" cy="1015730"/>
          </a:xfrm>
        </p:spPr>
        <p:txBody>
          <a:bodyPr>
            <a:normAutofit/>
          </a:bodyPr>
          <a:lstStyle/>
          <a:p>
            <a:r>
              <a:rPr lang="en-IN" sz="4000" dirty="0">
                <a:solidFill>
                  <a:schemeClr val="accent6">
                    <a:lumMod val="50000"/>
                  </a:schemeClr>
                </a:solidFill>
              </a:rPr>
              <a:t>Conclusion</a:t>
            </a:r>
          </a:p>
        </p:txBody>
      </p:sp>
      <p:sp>
        <p:nvSpPr>
          <p:cNvPr id="4" name="TextBox 3">
            <a:extLst>
              <a:ext uri="{FF2B5EF4-FFF2-40B4-BE49-F238E27FC236}">
                <a16:creationId xmlns:a16="http://schemas.microsoft.com/office/drawing/2014/main" id="{71188A42-6D19-4F87-A881-85AD1A971FE5}"/>
              </a:ext>
            </a:extLst>
          </p:cNvPr>
          <p:cNvSpPr txBox="1"/>
          <p:nvPr/>
        </p:nvSpPr>
        <p:spPr>
          <a:xfrm>
            <a:off x="160504" y="1161316"/>
            <a:ext cx="11870987" cy="5529719"/>
          </a:xfrm>
          <a:prstGeom prst="rect">
            <a:avLst/>
          </a:prstGeom>
          <a:noFill/>
        </p:spPr>
        <p:txBody>
          <a:bodyPr wrap="square">
            <a:spAutoFit/>
          </a:bodyPr>
          <a:lstStyle/>
          <a:p>
            <a:pPr algn="just">
              <a:spcAft>
                <a:spcPts val="800"/>
              </a:spcAft>
            </a:pPr>
            <a:r>
              <a:rPr lang="en-IN" sz="2000" dirty="0">
                <a:solidFill>
                  <a:srgbClr val="7030A0"/>
                </a:solidFill>
                <a:effectLst/>
                <a:ea typeface="Calibri" panose="020F0502020204030204" pitchFamily="34" charset="0"/>
                <a:cs typeface="Times New Roman" panose="02020603050405020304" pitchFamily="18" charset="0"/>
              </a:rPr>
              <a:t>Overall, this project was a useful experience. I have gained some useful knowledge about data analysis and MS Excel. I was able to conclude some insights from IPL dataset . I analysed information from the dataset like the ratio of home win and away win, Top 10 "Powe Hitter" batsman of the IPL with their strike rate and average, dependency of toss win on match win, respected winning team by making toss decision as bat or field, Over-wise wickets, total matches played and won by each team and number of players from India. I also learned scope of using MS Excel its formulas and features and practically applying them to analyse information from a dataset. I worked with Pivot table to analyse data from worksheets. I explored different types of charts and maps, and design them to give a presentable representation of analysed information. I used ETL process make proper use of the dataset by cleaning and organising it.  It helped to develop data management and analysis skills. </a:t>
            </a:r>
          </a:p>
          <a:p>
            <a:pPr algn="just">
              <a:spcAft>
                <a:spcPts val="800"/>
              </a:spcAft>
            </a:pPr>
            <a:r>
              <a:rPr lang="en-IN" sz="2000" dirty="0">
                <a:solidFill>
                  <a:srgbClr val="7030A0"/>
                </a:solidFill>
                <a:effectLst/>
                <a:ea typeface="Calibri" panose="020F0502020204030204" pitchFamily="34" charset="0"/>
                <a:cs typeface="Times New Roman" panose="02020603050405020304" pitchFamily="18" charset="0"/>
              </a:rPr>
              <a:t>I represented all the analysed insights on a dashboard and used slicers to filter the data get personalised extracted information from the dataset. The dashboard offered a common, user friendly and interactive place for a good user interface.</a:t>
            </a:r>
          </a:p>
          <a:p>
            <a:r>
              <a:rPr lang="en-IN" sz="2000" dirty="0">
                <a:solidFill>
                  <a:srgbClr val="7030A0"/>
                </a:solidFill>
                <a:effectLst/>
                <a:ea typeface="Calibri" panose="020F0502020204030204" pitchFamily="34" charset="0"/>
              </a:rPr>
              <a:t>In conclusion this was helpful, and I got to practice a lot of the data management and analysis techniques and skills and got a good hands-on experience on the MS Excel software, explored workbooks, worksheets, formulas, features like, Pivot tables, charts, etc. In this data driven world, I am well-verse basics of data analysis and MS Excel software which will help in the Data Science minor. It strengthened my professional ability to work with datasets.</a:t>
            </a:r>
            <a:endParaRPr lang="en-IN" sz="2000" dirty="0">
              <a:solidFill>
                <a:srgbClr val="7030A0"/>
              </a:solidFill>
            </a:endParaRPr>
          </a:p>
        </p:txBody>
      </p:sp>
    </p:spTree>
    <p:extLst>
      <p:ext uri="{BB962C8B-B14F-4D97-AF65-F5344CB8AC3E}">
        <p14:creationId xmlns:p14="http://schemas.microsoft.com/office/powerpoint/2010/main" val="340674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2" name="Rectangle 41">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ophy on a field&#10;&#10;Description automatically generated with medium confidence">
            <a:extLst>
              <a:ext uri="{FF2B5EF4-FFF2-40B4-BE49-F238E27FC236}">
                <a16:creationId xmlns:a16="http://schemas.microsoft.com/office/drawing/2014/main" id="{18C08EBC-4145-40D4-B8E6-569E2F476AA7}"/>
              </a:ext>
            </a:extLst>
          </p:cNvPr>
          <p:cNvPicPr>
            <a:picLocks noChangeAspect="1"/>
          </p:cNvPicPr>
          <p:nvPr/>
        </p:nvPicPr>
        <p:blipFill rotWithShape="1">
          <a:blip r:embed="rId4">
            <a:alphaModFix amt="35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3962" b="10787"/>
          <a:stretch/>
        </p:blipFill>
        <p:spPr>
          <a:xfrm>
            <a:off x="20" y="-19446"/>
            <a:ext cx="12191980" cy="6857990"/>
          </a:xfrm>
          <a:prstGeom prst="rect">
            <a:avLst/>
          </a:prstGeom>
        </p:spPr>
      </p:pic>
      <p:pic>
        <p:nvPicPr>
          <p:cNvPr id="44" name="Picture 43">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E31F4B-D007-44A1-88F9-F90380A9D918}"/>
              </a:ext>
            </a:extLst>
          </p:cNvPr>
          <p:cNvSpPr>
            <a:spLocks noGrp="1"/>
          </p:cNvSpPr>
          <p:nvPr>
            <p:ph type="title"/>
          </p:nvPr>
        </p:nvSpPr>
        <p:spPr>
          <a:xfrm>
            <a:off x="1751012" y="1300785"/>
            <a:ext cx="8689976" cy="2509213"/>
          </a:xfrm>
        </p:spPr>
        <p:txBody>
          <a:bodyPr vert="horz" lIns="91440" tIns="45720" rIns="91440" bIns="45720" rtlCol="0" anchor="b">
            <a:normAutofit/>
          </a:bodyPr>
          <a:lstStyle/>
          <a:p>
            <a:r>
              <a:rPr lang="en-US" sz="7200" dirty="0"/>
              <a:t>Thank You</a:t>
            </a:r>
          </a:p>
        </p:txBody>
      </p:sp>
      <p:sp>
        <p:nvSpPr>
          <p:cNvPr id="4" name="TextBox 3">
            <a:extLst>
              <a:ext uri="{FF2B5EF4-FFF2-40B4-BE49-F238E27FC236}">
                <a16:creationId xmlns:a16="http://schemas.microsoft.com/office/drawing/2014/main" id="{9D9FC922-93FB-4C17-BE1D-2D66791E4E1F}"/>
              </a:ext>
            </a:extLst>
          </p:cNvPr>
          <p:cNvSpPr txBox="1"/>
          <p:nvPr/>
        </p:nvSpPr>
        <p:spPr>
          <a:xfrm>
            <a:off x="10072510" y="6657945"/>
            <a:ext cx="2119490"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www.jobtodekho.xyz/2019/05/mumbai-indians-vs-chennai-super-kings.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14619740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0227-E20C-4B2E-8BCB-BFA7DF84923A}"/>
              </a:ext>
            </a:extLst>
          </p:cNvPr>
          <p:cNvSpPr>
            <a:spLocks noGrp="1"/>
          </p:cNvSpPr>
          <p:nvPr>
            <p:ph type="title"/>
          </p:nvPr>
        </p:nvSpPr>
        <p:spPr/>
        <p:txBody>
          <a:bodyPr>
            <a:normAutofit/>
          </a:bodyPr>
          <a:lstStyle/>
          <a:p>
            <a:pPr algn="l"/>
            <a:r>
              <a:rPr lang="en-US" dirty="0">
                <a:ln w="0"/>
                <a:solidFill>
                  <a:schemeClr val="accent6">
                    <a:lumMod val="50000"/>
                  </a:schemeClr>
                </a:solidFill>
                <a:effectLst>
                  <a:outerShdw blurRad="38100" dist="25400" dir="5400000" algn="ctr" rotWithShape="0">
                    <a:srgbClr val="6E747A">
                      <a:alpha val="43000"/>
                    </a:srgbClr>
                  </a:outerShdw>
                </a:effectLst>
              </a:rPr>
              <a:t>Name : Shruti Tandon</a:t>
            </a:r>
            <a:br>
              <a:rPr lang="en-US" dirty="0">
                <a:ln w="0"/>
                <a:solidFill>
                  <a:schemeClr val="accent6">
                    <a:lumMod val="50000"/>
                  </a:schemeClr>
                </a:solidFill>
                <a:effectLst>
                  <a:outerShdw blurRad="38100" dist="25400" dir="5400000" algn="ctr" rotWithShape="0">
                    <a:srgbClr val="6E747A">
                      <a:alpha val="43000"/>
                    </a:srgbClr>
                  </a:outerShdw>
                </a:effectLst>
              </a:rPr>
            </a:br>
            <a:r>
              <a:rPr lang="en-US" dirty="0">
                <a:ln w="0"/>
                <a:solidFill>
                  <a:schemeClr val="accent6">
                    <a:lumMod val="50000"/>
                  </a:schemeClr>
                </a:solidFill>
                <a:effectLst>
                  <a:outerShdw blurRad="38100" dist="25400" dir="5400000" algn="ctr" rotWithShape="0">
                    <a:srgbClr val="6E747A">
                      <a:alpha val="43000"/>
                    </a:srgbClr>
                  </a:outerShdw>
                </a:effectLst>
              </a:rPr>
              <a:t>Registration No. : 11902188</a:t>
            </a:r>
            <a:br>
              <a:rPr lang="en-US" dirty="0">
                <a:ln w="0"/>
                <a:solidFill>
                  <a:schemeClr val="accent6">
                    <a:lumMod val="50000"/>
                  </a:schemeClr>
                </a:solidFill>
                <a:effectLst>
                  <a:outerShdw blurRad="38100" dist="25400" dir="5400000" algn="ctr" rotWithShape="0">
                    <a:srgbClr val="6E747A">
                      <a:alpha val="43000"/>
                    </a:srgbClr>
                  </a:outerShdw>
                </a:effectLst>
              </a:rPr>
            </a:br>
            <a:r>
              <a:rPr lang="en-US" dirty="0">
                <a:ln w="0"/>
                <a:solidFill>
                  <a:schemeClr val="accent6">
                    <a:lumMod val="50000"/>
                  </a:schemeClr>
                </a:solidFill>
                <a:effectLst>
                  <a:outerShdw blurRad="38100" dist="25400" dir="5400000" algn="ctr" rotWithShape="0">
                    <a:srgbClr val="6E747A">
                      <a:alpha val="43000"/>
                    </a:srgbClr>
                  </a:outerShdw>
                </a:effectLst>
              </a:rPr>
              <a:t>Section :K19MB</a:t>
            </a:r>
            <a:br>
              <a:rPr lang="en-US" dirty="0">
                <a:ln w="0"/>
                <a:solidFill>
                  <a:schemeClr val="accent6">
                    <a:lumMod val="50000"/>
                  </a:schemeClr>
                </a:solidFill>
                <a:effectLst>
                  <a:outerShdw blurRad="38100" dist="25400" dir="5400000" algn="ctr" rotWithShape="0">
                    <a:srgbClr val="6E747A">
                      <a:alpha val="43000"/>
                    </a:srgbClr>
                  </a:outerShdw>
                </a:effectLst>
              </a:rPr>
            </a:br>
            <a:endParaRPr lang="en-IN" dirty="0"/>
          </a:p>
        </p:txBody>
      </p:sp>
      <p:sp>
        <p:nvSpPr>
          <p:cNvPr id="3" name="Text Placeholder 2">
            <a:extLst>
              <a:ext uri="{FF2B5EF4-FFF2-40B4-BE49-F238E27FC236}">
                <a16:creationId xmlns:a16="http://schemas.microsoft.com/office/drawing/2014/main" id="{D9DC3346-5DF9-4676-ADC5-DE6F877D3934}"/>
              </a:ext>
            </a:extLst>
          </p:cNvPr>
          <p:cNvSpPr>
            <a:spLocks noGrp="1"/>
          </p:cNvSpPr>
          <p:nvPr>
            <p:ph type="body" idx="1"/>
          </p:nvPr>
        </p:nvSpPr>
        <p:spPr/>
        <p:txBody>
          <a:bodyPr>
            <a:normAutofit/>
          </a:bodyPr>
          <a:lstStyle/>
          <a:p>
            <a:pPr algn="l"/>
            <a:r>
              <a:rPr lang="en-US" sz="2800" dirty="0">
                <a:solidFill>
                  <a:schemeClr val="accent6">
                    <a:lumMod val="50000"/>
                  </a:schemeClr>
                </a:solidFill>
                <a:cs typeface="Times New Roman" panose="02020603050405020304" pitchFamily="18" charset="0"/>
              </a:rPr>
              <a:t>Course : Integrated B.Tech. (CSE) - MBA</a:t>
            </a:r>
            <a:endParaRPr lang="en-US" sz="2800" dirty="0"/>
          </a:p>
        </p:txBody>
      </p:sp>
      <p:cxnSp>
        <p:nvCxnSpPr>
          <p:cNvPr id="5" name="Straight Connector 4">
            <a:extLst>
              <a:ext uri="{FF2B5EF4-FFF2-40B4-BE49-F238E27FC236}">
                <a16:creationId xmlns:a16="http://schemas.microsoft.com/office/drawing/2014/main" id="{32C25871-8F1C-4E2F-BB7F-5D2EE78DE138}"/>
              </a:ext>
            </a:extLst>
          </p:cNvPr>
          <p:cNvCxnSpPr/>
          <p:nvPr/>
        </p:nvCxnSpPr>
        <p:spPr>
          <a:xfrm>
            <a:off x="1011677" y="3268494"/>
            <a:ext cx="84144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18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1FBC03EB-862D-4D76-86C8-D46EA6870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BF5AF27D-8968-4026-A0D7-F3C1095D8C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A20C1-33D9-439D-98B4-E4B025E5F7A7}"/>
              </a:ext>
            </a:extLst>
          </p:cNvPr>
          <p:cNvSpPr txBox="1"/>
          <p:nvPr/>
        </p:nvSpPr>
        <p:spPr>
          <a:xfrm>
            <a:off x="5282520" y="2127626"/>
            <a:ext cx="6731140" cy="4633097"/>
          </a:xfrm>
          <a:prstGeom prst="rect">
            <a:avLst/>
          </a:prstGeom>
        </p:spPr>
        <p:txBody>
          <a:bodyPr vert="horz" lIns="91440" tIns="45720" rIns="91440" bIns="45720" rtlCol="0">
            <a:normAutofit/>
          </a:bodyPr>
          <a:lstStyle/>
          <a:p>
            <a:pPr indent="-228600" defTabSz="914400">
              <a:lnSpc>
                <a:spcPct val="110000"/>
              </a:lnSpc>
              <a:spcAft>
                <a:spcPts val="800"/>
              </a:spcAft>
              <a:buClr>
                <a:schemeClr val="tx1"/>
              </a:buClr>
              <a:buFont typeface="Arial" panose="020B0604020202020204" pitchFamily="34" charset="0"/>
              <a:buChar char="•"/>
            </a:pPr>
            <a:r>
              <a:rPr lang="en-US" sz="2000" dirty="0">
                <a:solidFill>
                  <a:srgbClr val="7030A0"/>
                </a:solidFill>
              </a:rPr>
              <a:t>Microsoft excel is a computer application program written by Microsoft. It mainly comprises tabs, groups of commands, and worksheets. It stores the data in tabular form and allows the users to perform manipulation operations on them. Microsoft excel is an office use application designed by Microsoft. It comes with office suite with several other Microsoft applications, such as word, PowerPoint, access, outlook, and One note, etc. It is supported in windows as well as mac operating system too.</a:t>
            </a:r>
          </a:p>
          <a:p>
            <a:pPr indent="-228600" defTabSz="914400">
              <a:lnSpc>
                <a:spcPct val="110000"/>
              </a:lnSpc>
              <a:spcAft>
                <a:spcPts val="800"/>
              </a:spcAft>
              <a:buClr>
                <a:schemeClr val="tx1"/>
              </a:buClr>
              <a:buFont typeface="Arial" panose="020B0604020202020204" pitchFamily="34" charset="0"/>
              <a:buChar char="•"/>
            </a:pPr>
            <a:r>
              <a:rPr lang="en-US" sz="2000" dirty="0">
                <a:solidFill>
                  <a:srgbClr val="7030A0"/>
                </a:solidFill>
              </a:rPr>
              <a:t>It is one of the most suitable spreadsheet programs that help us to store and represent the data in tabular form, manage and manipulate data, create optically logical charts, and more. Excel provides us the worksheet to create a new document in it. You can save the excel file with .</a:t>
            </a:r>
            <a:r>
              <a:rPr lang="en-US" sz="2000" dirty="0" err="1">
                <a:solidFill>
                  <a:srgbClr val="7030A0"/>
                </a:solidFill>
              </a:rPr>
              <a:t>xls</a:t>
            </a:r>
            <a:r>
              <a:rPr lang="en-US" sz="2000" dirty="0">
                <a:solidFill>
                  <a:srgbClr val="7030A0"/>
                </a:solidFill>
              </a:rPr>
              <a:t> extension.</a:t>
            </a:r>
          </a:p>
        </p:txBody>
      </p:sp>
      <p:pic>
        <p:nvPicPr>
          <p:cNvPr id="6" name="Picture 5" descr="Icon&#10;&#10;Description automatically generated">
            <a:extLst>
              <a:ext uri="{FF2B5EF4-FFF2-40B4-BE49-F238E27FC236}">
                <a16:creationId xmlns:a16="http://schemas.microsoft.com/office/drawing/2014/main" id="{2251AE0C-FB76-4D92-AD54-6F89AFF30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4" y="2127626"/>
            <a:ext cx="3995592" cy="257780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71C00582-EE13-4000-838D-ABBF1D2B4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972BC1-3CB7-4CAC-A0A0-3170BC9EAADD}"/>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sz="4000" dirty="0">
                <a:solidFill>
                  <a:schemeClr val="accent6">
                    <a:lumMod val="50000"/>
                  </a:schemeClr>
                </a:solidFill>
              </a:rPr>
              <a:t>What is excel?</a:t>
            </a:r>
          </a:p>
        </p:txBody>
      </p:sp>
    </p:spTree>
    <p:extLst>
      <p:ext uri="{BB962C8B-B14F-4D97-AF65-F5344CB8AC3E}">
        <p14:creationId xmlns:p14="http://schemas.microsoft.com/office/powerpoint/2010/main" val="417390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E99-D269-4185-8319-3BD528EF0C98}"/>
              </a:ext>
            </a:extLst>
          </p:cNvPr>
          <p:cNvSpPr>
            <a:spLocks noGrp="1"/>
          </p:cNvSpPr>
          <p:nvPr>
            <p:ph type="title"/>
          </p:nvPr>
        </p:nvSpPr>
        <p:spPr/>
        <p:txBody>
          <a:bodyPr>
            <a:normAutofit/>
          </a:bodyPr>
          <a:lstStyle/>
          <a:p>
            <a:r>
              <a:rPr lang="en-IN" sz="4000" dirty="0">
                <a:solidFill>
                  <a:schemeClr val="accent6">
                    <a:lumMod val="50000"/>
                  </a:schemeClr>
                </a:solidFill>
              </a:rPr>
              <a:t>Features of MS Excel</a:t>
            </a:r>
          </a:p>
        </p:txBody>
      </p:sp>
      <p:pic>
        <p:nvPicPr>
          <p:cNvPr id="3" name="Picture 2" descr="Diagram&#10;&#10;Description automatically generated">
            <a:extLst>
              <a:ext uri="{FF2B5EF4-FFF2-40B4-BE49-F238E27FC236}">
                <a16:creationId xmlns:a16="http://schemas.microsoft.com/office/drawing/2014/main" id="{4336540A-171E-4680-8228-3A52AD78EE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3420" y="2214694"/>
            <a:ext cx="5725160" cy="4332021"/>
          </a:xfrm>
          <a:prstGeom prst="rect">
            <a:avLst/>
          </a:prstGeom>
          <a:noFill/>
          <a:ln>
            <a:noFill/>
          </a:ln>
        </p:spPr>
      </p:pic>
    </p:spTree>
    <p:extLst>
      <p:ext uri="{BB962C8B-B14F-4D97-AF65-F5344CB8AC3E}">
        <p14:creationId xmlns:p14="http://schemas.microsoft.com/office/powerpoint/2010/main" val="207063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FE84-A299-4D04-A3F8-08A034442649}"/>
              </a:ext>
            </a:extLst>
          </p:cNvPr>
          <p:cNvSpPr>
            <a:spLocks noGrp="1"/>
          </p:cNvSpPr>
          <p:nvPr>
            <p:ph type="title"/>
          </p:nvPr>
        </p:nvSpPr>
        <p:spPr/>
        <p:txBody>
          <a:bodyPr>
            <a:normAutofit/>
          </a:bodyPr>
          <a:lstStyle/>
          <a:p>
            <a:r>
              <a:rPr lang="en-IN" sz="4000" dirty="0">
                <a:solidFill>
                  <a:schemeClr val="accent6">
                    <a:lumMod val="50000"/>
                  </a:schemeClr>
                </a:solidFill>
              </a:rPr>
              <a:t>Types of CHARTS IN MS EXCEL</a:t>
            </a:r>
          </a:p>
        </p:txBody>
      </p:sp>
      <p:pic>
        <p:nvPicPr>
          <p:cNvPr id="3" name="Picture 2">
            <a:extLst>
              <a:ext uri="{FF2B5EF4-FFF2-40B4-BE49-F238E27FC236}">
                <a16:creationId xmlns:a16="http://schemas.microsoft.com/office/drawing/2014/main" id="{042FF19A-A004-472B-A365-07658776C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309" y="2214694"/>
            <a:ext cx="6287381" cy="4337976"/>
          </a:xfrm>
          <a:prstGeom prst="rect">
            <a:avLst/>
          </a:prstGeom>
        </p:spPr>
      </p:pic>
    </p:spTree>
    <p:extLst>
      <p:ext uri="{BB962C8B-B14F-4D97-AF65-F5344CB8AC3E}">
        <p14:creationId xmlns:p14="http://schemas.microsoft.com/office/powerpoint/2010/main" val="299096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a:extLst>
              <a:ext uri="{FF2B5EF4-FFF2-40B4-BE49-F238E27FC236}">
                <a16:creationId xmlns:a16="http://schemas.microsoft.com/office/drawing/2014/main" id="{A49D7307-36F7-47F8-9931-AB5BAC7C43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14">
            <a:extLst>
              <a:ext uri="{FF2B5EF4-FFF2-40B4-BE49-F238E27FC236}">
                <a16:creationId xmlns:a16="http://schemas.microsoft.com/office/drawing/2014/main" id="{1FFF7873-0DD0-4FEA-8FE9-8DD8AEA43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82284447-B84C-4C3B-98EA-03E44DB75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crowd&#10;&#10;Description automatically generated">
            <a:extLst>
              <a:ext uri="{FF2B5EF4-FFF2-40B4-BE49-F238E27FC236}">
                <a16:creationId xmlns:a16="http://schemas.microsoft.com/office/drawing/2014/main" id="{35386E54-CF0B-49EA-AAA5-97D1C657EB5A}"/>
              </a:ext>
            </a:extLst>
          </p:cNvPr>
          <p:cNvPicPr>
            <a:picLocks noChangeAspect="1"/>
          </p:cNvPicPr>
          <p:nvPr/>
        </p:nvPicPr>
        <p:blipFill rotWithShape="1">
          <a:blip r:embed="rId4">
            <a:extLst>
              <a:ext uri="{28A0092B-C50C-407E-A947-70E740481C1C}">
                <a14:useLocalDpi xmlns:a14="http://schemas.microsoft.com/office/drawing/2010/main" val="0"/>
              </a:ext>
            </a:extLst>
          </a:blip>
          <a:srcRect l="18650" r="19400"/>
          <a:stretch/>
        </p:blipFill>
        <p:spPr>
          <a:xfrm>
            <a:off x="1" y="10"/>
            <a:ext cx="7552944" cy="6857990"/>
          </a:xfrm>
          <a:prstGeom prst="rect">
            <a:avLst/>
          </a:prstGeom>
        </p:spPr>
      </p:pic>
      <p:cxnSp>
        <p:nvCxnSpPr>
          <p:cNvPr id="19" name="Straight Connector 18">
            <a:extLst>
              <a:ext uri="{FF2B5EF4-FFF2-40B4-BE49-F238E27FC236}">
                <a16:creationId xmlns:a16="http://schemas.microsoft.com/office/drawing/2014/main" id="{4140E084-3765-4F4D-AD43-DDB43996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820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D2CF979-0F0E-4E68-A483-DBF0A635F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0D957B-8EBE-428B-8AE8-F01D5B1862C1}"/>
              </a:ext>
            </a:extLst>
          </p:cNvPr>
          <p:cNvSpPr>
            <a:spLocks noGrp="1"/>
          </p:cNvSpPr>
          <p:nvPr>
            <p:ph type="title"/>
          </p:nvPr>
        </p:nvSpPr>
        <p:spPr>
          <a:xfrm>
            <a:off x="8196408" y="640831"/>
            <a:ext cx="3352128" cy="1573863"/>
          </a:xfrm>
        </p:spPr>
        <p:txBody>
          <a:bodyPr vert="horz" lIns="91440" tIns="45720" rIns="91440" bIns="45720" rtlCol="0" anchor="ctr">
            <a:normAutofit/>
          </a:bodyPr>
          <a:lstStyle/>
          <a:p>
            <a:pPr algn="l"/>
            <a:r>
              <a:rPr lang="en-US" dirty="0">
                <a:solidFill>
                  <a:schemeClr val="accent6">
                    <a:lumMod val="50000"/>
                  </a:schemeClr>
                </a:solidFill>
              </a:rPr>
              <a:t>Introduction about the Dataset</a:t>
            </a:r>
          </a:p>
        </p:txBody>
      </p:sp>
      <p:sp>
        <p:nvSpPr>
          <p:cNvPr id="4" name="TextBox 3">
            <a:extLst>
              <a:ext uri="{FF2B5EF4-FFF2-40B4-BE49-F238E27FC236}">
                <a16:creationId xmlns:a16="http://schemas.microsoft.com/office/drawing/2014/main" id="{2CCA29D8-F2D4-41EC-930E-2D4A487C810C}"/>
              </a:ext>
            </a:extLst>
          </p:cNvPr>
          <p:cNvSpPr txBox="1"/>
          <p:nvPr/>
        </p:nvSpPr>
        <p:spPr>
          <a:xfrm>
            <a:off x="8196408" y="2367092"/>
            <a:ext cx="3352128" cy="3881309"/>
          </a:xfrm>
          <a:prstGeom prst="rect">
            <a:avLst/>
          </a:prstGeom>
        </p:spPr>
        <p:txBody>
          <a:bodyPr vert="horz" lIns="91440" tIns="45720" rIns="91440" bIns="45720" rtlCol="0">
            <a:normAutofit fontScale="92500" lnSpcReduction="20000"/>
          </a:bodyPr>
          <a:lstStyle/>
          <a:p>
            <a:pPr defTabSz="914400">
              <a:lnSpc>
                <a:spcPct val="110000"/>
              </a:lnSpc>
              <a:spcAft>
                <a:spcPts val="600"/>
              </a:spcAft>
              <a:buClr>
                <a:schemeClr val="tx1"/>
              </a:buClr>
            </a:pPr>
            <a:r>
              <a:rPr lang="en-US" dirty="0">
                <a:solidFill>
                  <a:srgbClr val="7030A0"/>
                </a:solidFill>
              </a:rPr>
              <a:t>My dataset is on IPL statistics from 2008-2019. The Indian premier league (IPL) is a professional twenty20 cricket league, contested by eight teams based out of eight Indian cities. The league was founded by the board of control for cricket in India (BCCI) in 2007. It is usually held between march and may of every year and has an exclusive window in the ICC future tours program. The IPL is the most-attended cricket league in the world and in 2014 was ranked sixth by average attendance among all sports leagues.</a:t>
            </a:r>
          </a:p>
        </p:txBody>
      </p:sp>
    </p:spTree>
    <p:extLst>
      <p:ext uri="{BB962C8B-B14F-4D97-AF65-F5344CB8AC3E}">
        <p14:creationId xmlns:p14="http://schemas.microsoft.com/office/powerpoint/2010/main" val="115372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9E5F-C46D-4CBD-9D87-EDB4D9921B0F}"/>
              </a:ext>
            </a:extLst>
          </p:cNvPr>
          <p:cNvSpPr>
            <a:spLocks noGrp="1"/>
          </p:cNvSpPr>
          <p:nvPr>
            <p:ph type="title"/>
          </p:nvPr>
        </p:nvSpPr>
        <p:spPr/>
        <p:txBody>
          <a:bodyPr>
            <a:normAutofit/>
          </a:bodyPr>
          <a:lstStyle/>
          <a:p>
            <a:r>
              <a:rPr lang="en-IN" sz="4000" dirty="0">
                <a:solidFill>
                  <a:schemeClr val="accent6">
                    <a:lumMod val="50000"/>
                  </a:schemeClr>
                </a:solidFill>
                <a:effectLst/>
                <a:latin typeface="+mn-lt"/>
                <a:ea typeface="Calibri" panose="020F0502020204030204" pitchFamily="34" charset="0"/>
              </a:rPr>
              <a:t>SOURCE OF DATASET</a:t>
            </a:r>
            <a:endParaRPr lang="en-IN" sz="6600" dirty="0">
              <a:solidFill>
                <a:schemeClr val="accent6">
                  <a:lumMod val="50000"/>
                </a:schemeClr>
              </a:solidFill>
              <a:latin typeface="+mn-lt"/>
            </a:endParaRPr>
          </a:p>
        </p:txBody>
      </p:sp>
      <p:sp>
        <p:nvSpPr>
          <p:cNvPr id="4" name="TextBox 3">
            <a:extLst>
              <a:ext uri="{FF2B5EF4-FFF2-40B4-BE49-F238E27FC236}">
                <a16:creationId xmlns:a16="http://schemas.microsoft.com/office/drawing/2014/main" id="{BE30DABE-36EE-41C2-978B-84194A070A00}"/>
              </a:ext>
            </a:extLst>
          </p:cNvPr>
          <p:cNvSpPr txBox="1"/>
          <p:nvPr/>
        </p:nvSpPr>
        <p:spPr>
          <a:xfrm>
            <a:off x="1225684" y="3197302"/>
            <a:ext cx="10364451" cy="751681"/>
          </a:xfrm>
          <a:prstGeom prst="rect">
            <a:avLst/>
          </a:prstGeom>
          <a:noFill/>
        </p:spPr>
        <p:txBody>
          <a:bodyPr wrap="square">
            <a:spAutoFit/>
          </a:bodyPr>
          <a:lstStyle/>
          <a:p>
            <a:pPr lvl="0" algn="ctr">
              <a:lnSpc>
                <a:spcPct val="150000"/>
              </a:lnSpc>
              <a:spcAft>
                <a:spcPts val="800"/>
              </a:spcAft>
              <a:buClr>
                <a:srgbClr val="000000"/>
              </a:buClr>
            </a:pPr>
            <a:r>
              <a:rPr lang="en-IN" sz="3200" b="1" dirty="0">
                <a:solidFill>
                  <a:srgbClr val="7030A0"/>
                </a:solidFill>
                <a:effectLst/>
                <a:ea typeface="Calibri" panose="020F0502020204030204" pitchFamily="34" charset="0"/>
                <a:cs typeface="Times New Roman" panose="02020603050405020304" pitchFamily="18" charset="0"/>
              </a:rPr>
              <a:t>Kaggle: </a:t>
            </a:r>
            <a:r>
              <a:rPr lang="en-IN" sz="3200" u="sng" dirty="0">
                <a:solidFill>
                  <a:srgbClr val="0563C1"/>
                </a:solidFill>
                <a:effectLst/>
                <a:ea typeface="Calibri" panose="020F0502020204030204" pitchFamily="34" charset="0"/>
                <a:cs typeface="Times New Roman" panose="02020603050405020304" pitchFamily="18" charset="0"/>
                <a:hlinkClick r:id="rId2"/>
              </a:rPr>
              <a:t>https://www.kaggle.com/ramjidoolla/ipl-data-set</a:t>
            </a:r>
            <a:endParaRPr lang="en-IN" sz="24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CE69F5D-04D7-4D5C-A576-DE1779C1B699}"/>
              </a:ext>
            </a:extLst>
          </p:cNvPr>
          <p:cNvSpPr txBox="1"/>
          <p:nvPr/>
        </p:nvSpPr>
        <p:spPr>
          <a:xfrm>
            <a:off x="3048811" y="2612527"/>
            <a:ext cx="6094378" cy="584775"/>
          </a:xfrm>
          <a:prstGeom prst="rect">
            <a:avLst/>
          </a:prstGeom>
          <a:noFill/>
        </p:spPr>
        <p:txBody>
          <a:bodyPr wrap="square">
            <a:spAutoFit/>
          </a:bodyPr>
          <a:lstStyle/>
          <a:p>
            <a:pPr algn="ctr"/>
            <a:r>
              <a:rPr lang="en-US" sz="3200" dirty="0">
                <a:solidFill>
                  <a:srgbClr val="7030A0"/>
                </a:solidFill>
              </a:rPr>
              <a:t>IPL Dataset (2008-2019)</a:t>
            </a:r>
            <a:endParaRPr lang="en-IN" sz="3200" dirty="0"/>
          </a:p>
        </p:txBody>
      </p:sp>
    </p:spTree>
    <p:extLst>
      <p:ext uri="{BB962C8B-B14F-4D97-AF65-F5344CB8AC3E}">
        <p14:creationId xmlns:p14="http://schemas.microsoft.com/office/powerpoint/2010/main" val="369306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Objective-1</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961775"/>
            <a:ext cx="4731652" cy="4756687"/>
          </a:xfrm>
          <a:prstGeom prst="rect">
            <a:avLst/>
          </a:prstGeom>
          <a:noFill/>
        </p:spPr>
        <p:txBody>
          <a:bodyPr wrap="square">
            <a:spAutoFit/>
          </a:bodyPr>
          <a:lstStyle/>
          <a:p>
            <a:pPr marL="342900" indent="-342900">
              <a:buFont typeface="Arial" panose="020B0604020202020204" pitchFamily="34" charset="0"/>
              <a:buChar char="•"/>
            </a:pPr>
            <a:r>
              <a:rPr lang="en-US" b="1" dirty="0">
                <a:solidFill>
                  <a:srgbClr val="7030A0"/>
                </a:solidFill>
              </a:rPr>
              <a:t>Analyze the ratio of home win and away win.</a:t>
            </a:r>
          </a:p>
          <a:p>
            <a:pPr>
              <a:lnSpc>
                <a:spcPct val="150000"/>
              </a:lnSpc>
            </a:pPr>
            <a:r>
              <a:rPr lang="en-US" dirty="0">
                <a:solidFill>
                  <a:srgbClr val="7030A0"/>
                </a:solidFill>
              </a:rPr>
              <a:t>This objective is about the ratio of home win and away win for each team in IPL. In this I have calculated the total number of home matches played by a respective team and the number of times that team won in its home ground. I have also calculated the total number of away matches played by a team and the number of wins in away matches. I have displayed the data using 3-D clustered column chart type and have also used a slicer to display the results of a selected team.</a:t>
            </a:r>
            <a:endParaRPr lang="en-IN" dirty="0">
              <a:solidFill>
                <a:srgbClr val="7030A0"/>
              </a:solidFill>
            </a:endParaRPr>
          </a:p>
        </p:txBody>
      </p:sp>
      <p:pic>
        <p:nvPicPr>
          <p:cNvPr id="5" name="Picture 4" descr="A screenshot of a computer&#10;&#10;Description automatically generated with low confidence">
            <a:extLst>
              <a:ext uri="{FF2B5EF4-FFF2-40B4-BE49-F238E27FC236}">
                <a16:creationId xmlns:a16="http://schemas.microsoft.com/office/drawing/2014/main" id="{18D68C35-8542-4A9C-ADA2-7FFD91FBD6A1}"/>
              </a:ext>
            </a:extLst>
          </p:cNvPr>
          <p:cNvPicPr>
            <a:picLocks noChangeAspect="1"/>
          </p:cNvPicPr>
          <p:nvPr/>
        </p:nvPicPr>
        <p:blipFill>
          <a:blip r:embed="rId2"/>
          <a:stretch>
            <a:fillRect/>
          </a:stretch>
        </p:blipFill>
        <p:spPr>
          <a:xfrm>
            <a:off x="5645427" y="1961775"/>
            <a:ext cx="6387688" cy="4598051"/>
          </a:xfrm>
          <a:prstGeom prst="rect">
            <a:avLst/>
          </a:prstGeom>
        </p:spPr>
      </p:pic>
    </p:spTree>
    <p:extLst>
      <p:ext uri="{BB962C8B-B14F-4D97-AF65-F5344CB8AC3E}">
        <p14:creationId xmlns:p14="http://schemas.microsoft.com/office/powerpoint/2010/main" val="429276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C60F-BCCE-43BB-9292-6A03FBFBACBA}"/>
              </a:ext>
            </a:extLst>
          </p:cNvPr>
          <p:cNvSpPr>
            <a:spLocks noGrp="1"/>
          </p:cNvSpPr>
          <p:nvPr>
            <p:ph type="title"/>
          </p:nvPr>
        </p:nvSpPr>
        <p:spPr>
          <a:xfrm>
            <a:off x="913775" y="618517"/>
            <a:ext cx="10364451" cy="986547"/>
          </a:xfrm>
        </p:spPr>
        <p:txBody>
          <a:bodyPr>
            <a:normAutofit/>
          </a:bodyPr>
          <a:lstStyle/>
          <a:p>
            <a:r>
              <a:rPr lang="en-IN" sz="4000" dirty="0">
                <a:solidFill>
                  <a:schemeClr val="accent6">
                    <a:lumMod val="50000"/>
                  </a:schemeClr>
                </a:solidFill>
              </a:rPr>
              <a:t>Objective-2</a:t>
            </a: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3A079926-3211-4516-84E9-89DCF69F4DBD}"/>
              </a:ext>
            </a:extLst>
          </p:cNvPr>
          <p:cNvSpPr txBox="1"/>
          <p:nvPr/>
        </p:nvSpPr>
        <p:spPr>
          <a:xfrm>
            <a:off x="913775" y="1841850"/>
            <a:ext cx="4731652" cy="465941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solidFill>
                  <a:srgbClr val="7030A0"/>
                </a:solidFill>
                <a:effectLst/>
                <a:ea typeface="Calibri" panose="020F0502020204030204" pitchFamily="34" charset="0"/>
                <a:cs typeface="Times New Roman" panose="02020603050405020304" pitchFamily="18" charset="0"/>
              </a:rPr>
              <a:t>Top 10 "Powe Hitter" batsman of the IPL with their strike rate and average. </a:t>
            </a:r>
          </a:p>
          <a:p>
            <a:pPr algn="just">
              <a:lnSpc>
                <a:spcPct val="150000"/>
              </a:lnSpc>
              <a:spcAft>
                <a:spcPts val="800"/>
              </a:spcAft>
            </a:pPr>
            <a:r>
              <a:rPr lang="en-IN" sz="2000" dirty="0">
                <a:solidFill>
                  <a:srgbClr val="7030A0"/>
                </a:solidFill>
                <a:effectLst/>
                <a:ea typeface="Calibri" panose="020F0502020204030204" pitchFamily="34" charset="0"/>
                <a:cs typeface="Times New Roman" panose="02020603050405020304" pitchFamily="18" charset="0"/>
              </a:rPr>
              <a:t>This objective filter outs the top 10 “Power Hitter” batsman of the IPL by analysing the total number of runs made throughout, the number of balls played, number of times a player got dismissed and the average and strike rate of a player. For displaying the results, I have used Combo chart having Clustered column and marked line graph.</a:t>
            </a:r>
          </a:p>
        </p:txBody>
      </p:sp>
      <p:pic>
        <p:nvPicPr>
          <p:cNvPr id="6" name="Picture 5" descr="Chart, bar chart&#10;&#10;Description automatically generated">
            <a:extLst>
              <a:ext uri="{FF2B5EF4-FFF2-40B4-BE49-F238E27FC236}">
                <a16:creationId xmlns:a16="http://schemas.microsoft.com/office/drawing/2014/main" id="{DFB6CEBF-2771-4A11-83F6-DE88D743FEE9}"/>
              </a:ext>
            </a:extLst>
          </p:cNvPr>
          <p:cNvPicPr>
            <a:picLocks noChangeAspect="1"/>
          </p:cNvPicPr>
          <p:nvPr/>
        </p:nvPicPr>
        <p:blipFill>
          <a:blip r:embed="rId2"/>
          <a:stretch>
            <a:fillRect/>
          </a:stretch>
        </p:blipFill>
        <p:spPr>
          <a:xfrm>
            <a:off x="5645427" y="1961775"/>
            <a:ext cx="6377960" cy="4633578"/>
          </a:xfrm>
          <a:prstGeom prst="rect">
            <a:avLst/>
          </a:prstGeom>
        </p:spPr>
      </p:pic>
    </p:spTree>
    <p:extLst>
      <p:ext uri="{BB962C8B-B14F-4D97-AF65-F5344CB8AC3E}">
        <p14:creationId xmlns:p14="http://schemas.microsoft.com/office/powerpoint/2010/main" val="593018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225</TotalTime>
  <Words>1253</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int217 (Excel dashboard on IPL dataset) </vt:lpstr>
      <vt:lpstr>Name : Shruti Tandon Registration No. : 11902188 Section :K19MB </vt:lpstr>
      <vt:lpstr>What is excel?</vt:lpstr>
      <vt:lpstr>Features of MS Excel</vt:lpstr>
      <vt:lpstr>Types of CHARTS IN MS EXCEL</vt:lpstr>
      <vt:lpstr>Introduction about the Dataset</vt:lpstr>
      <vt:lpstr>SOURCE OF DATASET</vt:lpstr>
      <vt:lpstr>Objective-1</vt:lpstr>
      <vt:lpstr>Objective-2</vt:lpstr>
      <vt:lpstr>Objective-3</vt:lpstr>
      <vt:lpstr>Objective-4</vt:lpstr>
      <vt:lpstr>Objective-5</vt:lpstr>
      <vt:lpstr>Objective-6</vt:lpstr>
      <vt:lpstr>Objective-7</vt:lpstr>
      <vt:lpstr>DASHBOARD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int217 (Excel dashboard on IPL dataset) </dc:title>
  <dc:creator>shruti tandon</dc:creator>
  <cp:lastModifiedBy>shruti tandon</cp:lastModifiedBy>
  <cp:revision>9</cp:revision>
  <dcterms:created xsi:type="dcterms:W3CDTF">2021-12-29T07:42:27Z</dcterms:created>
  <dcterms:modified xsi:type="dcterms:W3CDTF">2021-12-30T05:16:21Z</dcterms:modified>
</cp:coreProperties>
</file>