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68" r:id="rId5"/>
    <p:sldId id="259" r:id="rId6"/>
    <p:sldId id="264" r:id="rId7"/>
    <p:sldId id="266" r:id="rId8"/>
    <p:sldId id="265" r:id="rId9"/>
    <p:sldId id="267" r:id="rId10"/>
    <p:sldId id="260" r:id="rId11"/>
    <p:sldId id="261" r:id="rId12"/>
    <p:sldId id="262" r:id="rId13"/>
    <p:sldId id="263" r:id="rId14"/>
    <p:sldId id="269" r:id="rId1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5" d="100"/>
          <a:sy n="105"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843018"/>
            <a:ext cx="8565600"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CLASSIFICATION – Targeting High Value Customers</a:t>
            </a:r>
          </a:p>
        </p:txBody>
      </p:sp>
      <p:sp>
        <p:nvSpPr>
          <p:cNvPr id="142" name="Shape 91"/>
          <p:cNvSpPr/>
          <p:nvPr/>
        </p:nvSpPr>
        <p:spPr>
          <a:xfrm>
            <a:off x="205025" y="1362137"/>
            <a:ext cx="6325315" cy="335338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The following are the high-value clients to target from the new list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Aged between 40 – 49.</a:t>
            </a:r>
          </a:p>
          <a:p>
            <a:pPr algn="just"/>
            <a:endParaRPr lang="en-US" dirty="0"/>
          </a:p>
          <a:p>
            <a:pPr marL="285750" indent="-285750" algn="just">
              <a:buFont typeface="Arial" panose="020B0604020202020204" pitchFamily="34" charset="0"/>
              <a:buChar char="•"/>
            </a:pPr>
            <a:r>
              <a:rPr lang="en-US" dirty="0"/>
              <a:t>Most of the high value customers are female compared to male.</a:t>
            </a:r>
          </a:p>
          <a:p>
            <a:pPr algn="just"/>
            <a:endParaRPr lang="en-US" dirty="0"/>
          </a:p>
          <a:p>
            <a:pPr marL="285750" indent="-285750" algn="just">
              <a:buFont typeface="Arial" panose="020B0604020202020204" pitchFamily="34" charset="0"/>
              <a:buChar char="•"/>
            </a:pPr>
            <a:r>
              <a:rPr lang="en-US" dirty="0"/>
              <a:t>In all age groups, the number of Mass Customers is the highest so we should focus on this social class.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Working in Financial Service, Manufacturing and Health.</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Who are currently living in New South Wales.</a:t>
            </a:r>
          </a:p>
        </p:txBody>
      </p:sp>
      <p:sp>
        <p:nvSpPr>
          <p:cNvPr id="7" name="TextBox 6">
            <a:extLst>
              <a:ext uri="{FF2B5EF4-FFF2-40B4-BE49-F238E27FC236}">
                <a16:creationId xmlns:a16="http://schemas.microsoft.com/office/drawing/2014/main" id="{A4596A4E-EF68-DC20-5969-969E8ECE95C1}"/>
              </a:ext>
            </a:extLst>
          </p:cNvPr>
          <p:cNvSpPr txBox="1"/>
          <p:nvPr/>
        </p:nvSpPr>
        <p:spPr>
          <a:xfrm>
            <a:off x="686742" y="4715523"/>
            <a:ext cx="7786915"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solidFill>
                  <a:srgbClr val="002060"/>
                </a:solidFill>
              </a:rPr>
              <a:t>Sprocket Central Pty Ltd should optimize their resource allocation for targeted marketing.</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pic>
        <p:nvPicPr>
          <p:cNvPr id="3" name="Picture 2">
            <a:extLst>
              <a:ext uri="{FF2B5EF4-FFF2-40B4-BE49-F238E27FC236}">
                <a16:creationId xmlns:a16="http://schemas.microsoft.com/office/drawing/2014/main" id="{25F0999A-B45E-8376-57FE-F5C8A447FDED}"/>
              </a:ext>
            </a:extLst>
          </p:cNvPr>
          <p:cNvPicPr>
            <a:picLocks noChangeAspect="1"/>
          </p:cNvPicPr>
          <p:nvPr/>
        </p:nvPicPr>
        <p:blipFill>
          <a:blip r:embed="rId2"/>
          <a:stretch>
            <a:fillRect/>
          </a:stretch>
        </p:blipFill>
        <p:spPr>
          <a:xfrm>
            <a:off x="146055" y="1889583"/>
            <a:ext cx="8851889" cy="2989943"/>
          </a:xfrm>
          <a:prstGeom prst="rect">
            <a:avLst/>
          </a:prstGeom>
        </p:spPr>
      </p:pic>
      <p:sp>
        <p:nvSpPr>
          <p:cNvPr id="4" name="Google Shape;157;p32">
            <a:extLst>
              <a:ext uri="{FF2B5EF4-FFF2-40B4-BE49-F238E27FC236}">
                <a16:creationId xmlns:a16="http://schemas.microsoft.com/office/drawing/2014/main" id="{8BFDA1A3-DACE-D275-5DC8-062C7FF95795}"/>
              </a:ext>
            </a:extLst>
          </p:cNvPr>
          <p:cNvSpPr/>
          <p:nvPr/>
        </p:nvSpPr>
        <p:spPr>
          <a:xfrm>
            <a:off x="205025" y="1100804"/>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dirty="0">
                <a:solidFill>
                  <a:srgbClr val="073763"/>
                </a:solidFill>
                <a:latin typeface="Open Sans"/>
                <a:ea typeface="Open Sans"/>
                <a:cs typeface="Open Sans"/>
                <a:sym typeface="Open Sans"/>
              </a:rPr>
              <a:t>HIGH-VALUE CUSTOMER SUMMARY TABLE</a:t>
            </a:r>
            <a:endParaRPr sz="2000" b="1" i="0" u="none" strike="noStrike" cap="none" dirty="0">
              <a:solidFill>
                <a:srgbClr val="073763"/>
              </a:solidFill>
              <a:latin typeface="Open Sans"/>
              <a:ea typeface="Open Sans"/>
              <a:cs typeface="Open Sans"/>
              <a:sym typeface="Open Sans"/>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All supporting items are in this attachment.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 Analysis</a:t>
            </a:r>
          </a:p>
        </p:txBody>
      </p:sp>
      <p:sp>
        <p:nvSpPr>
          <p:cNvPr id="124" name="Shape 73"/>
          <p:cNvSpPr/>
          <p:nvPr/>
        </p:nvSpPr>
        <p:spPr>
          <a:xfrm>
            <a:off x="205025" y="2164724"/>
            <a:ext cx="4134600" cy="20261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Gender distributions</a:t>
            </a:r>
          </a:p>
          <a:p>
            <a:pPr marL="285750" indent="-285750">
              <a:buFont typeface="Arial" panose="020B0604020202020204" pitchFamily="34" charset="0"/>
              <a:buChar char="•"/>
            </a:pPr>
            <a:r>
              <a:rPr lang="en-US" dirty="0"/>
              <a:t>Age distributions</a:t>
            </a:r>
          </a:p>
          <a:p>
            <a:pPr marL="285750" indent="-285750">
              <a:buFont typeface="Arial" panose="020B0604020202020204" pitchFamily="34" charset="0"/>
              <a:buChar char="•"/>
            </a:pPr>
            <a:r>
              <a:rPr lang="en-US" dirty="0"/>
              <a:t>Number of bike purchases in 3 years / percentages purchases</a:t>
            </a:r>
          </a:p>
          <a:p>
            <a:pPr marL="285750" indent="-285750">
              <a:buFont typeface="Arial" panose="020B0604020202020204" pitchFamily="34" charset="0"/>
              <a:buChar char="•"/>
            </a:pPr>
            <a:r>
              <a:rPr lang="en-US" dirty="0"/>
              <a:t>Job industry category</a:t>
            </a:r>
          </a:p>
          <a:p>
            <a:pPr marL="285750" indent="-285750">
              <a:buFont typeface="Arial" panose="020B0604020202020204" pitchFamily="34" charset="0"/>
              <a:buChar char="•"/>
            </a:pPr>
            <a:r>
              <a:rPr lang="en-US" dirty="0"/>
              <a:t>Wealth segments</a:t>
            </a:r>
          </a:p>
          <a:p>
            <a:pPr marL="285750" indent="-285750">
              <a:buFont typeface="Arial" panose="020B0604020202020204" pitchFamily="34" charset="0"/>
              <a:buChar char="•"/>
            </a:pPr>
            <a:r>
              <a:rPr lang="en-US" dirty="0"/>
              <a:t>Number of cars own on each states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4" y="842296"/>
            <a:ext cx="422981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Gender Distribution</a:t>
            </a:r>
          </a:p>
        </p:txBody>
      </p:sp>
      <p:sp>
        <p:nvSpPr>
          <p:cNvPr id="133" name="Shape 82"/>
          <p:cNvSpPr/>
          <p:nvPr/>
        </p:nvSpPr>
        <p:spPr>
          <a:xfrm>
            <a:off x="205024" y="1320953"/>
            <a:ext cx="4366975" cy="384788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As we can see, mostly our new customers as well as our old customers are Female.</a:t>
            </a:r>
          </a:p>
          <a:p>
            <a:pPr algn="just"/>
            <a:endParaRPr lang="en-US" sz="1000" dirty="0"/>
          </a:p>
          <a:p>
            <a:pPr algn="just"/>
            <a:r>
              <a:rPr lang="en-US" dirty="0"/>
              <a:t>Number of Female customers in new data is 513 and Males are 470.</a:t>
            </a:r>
          </a:p>
          <a:p>
            <a:pPr algn="just"/>
            <a:endParaRPr lang="en-US" sz="1000" dirty="0"/>
          </a:p>
          <a:p>
            <a:pPr algn="just"/>
            <a:r>
              <a:rPr lang="en-US" dirty="0"/>
              <a:t>Number of Female customers in old data is 2039 whereas there are 1873 Males.</a:t>
            </a:r>
          </a:p>
          <a:p>
            <a:pPr algn="just"/>
            <a:endParaRPr lang="en-US" sz="1000" dirty="0"/>
          </a:p>
          <a:p>
            <a:pPr algn="just"/>
            <a:r>
              <a:rPr lang="en-US" dirty="0"/>
              <a:t>Our frequent and popular shoppers tend to be women.</a:t>
            </a:r>
            <a:endParaRPr lang="en-US" sz="1000" dirty="0"/>
          </a:p>
          <a:p>
            <a:pPr algn="just"/>
            <a:endParaRPr lang="en-US" sz="1000" dirty="0"/>
          </a:p>
          <a:p>
            <a:pPr algn="just"/>
            <a:r>
              <a:rPr lang="en-US" dirty="0"/>
              <a:t>We should focus on Female customers as they bring more business to the company and are profitable to us.</a:t>
            </a:r>
          </a:p>
        </p:txBody>
      </p:sp>
      <p:pic>
        <p:nvPicPr>
          <p:cNvPr id="4" name="Picture 3">
            <a:extLst>
              <a:ext uri="{FF2B5EF4-FFF2-40B4-BE49-F238E27FC236}">
                <a16:creationId xmlns:a16="http://schemas.microsoft.com/office/drawing/2014/main" id="{59275FB0-DEBF-348D-8E38-8CF3F36F8F52}"/>
              </a:ext>
            </a:extLst>
          </p:cNvPr>
          <p:cNvPicPr>
            <a:picLocks noChangeAspect="1"/>
          </p:cNvPicPr>
          <p:nvPr/>
        </p:nvPicPr>
        <p:blipFill>
          <a:blip r:embed="rId2"/>
          <a:stretch>
            <a:fillRect/>
          </a:stretch>
        </p:blipFill>
        <p:spPr>
          <a:xfrm>
            <a:off x="4892041" y="842296"/>
            <a:ext cx="4251960" cy="2129728"/>
          </a:xfrm>
          <a:prstGeom prst="rect">
            <a:avLst/>
          </a:prstGeom>
        </p:spPr>
      </p:pic>
      <p:pic>
        <p:nvPicPr>
          <p:cNvPr id="7" name="Picture 6">
            <a:extLst>
              <a:ext uri="{FF2B5EF4-FFF2-40B4-BE49-F238E27FC236}">
                <a16:creationId xmlns:a16="http://schemas.microsoft.com/office/drawing/2014/main" id="{C5C59E01-88EB-83B1-9A7E-55321FF195C5}"/>
              </a:ext>
            </a:extLst>
          </p:cNvPr>
          <p:cNvPicPr>
            <a:picLocks noChangeAspect="1"/>
          </p:cNvPicPr>
          <p:nvPr/>
        </p:nvPicPr>
        <p:blipFill>
          <a:blip r:embed="rId3"/>
          <a:stretch>
            <a:fillRect/>
          </a:stretch>
        </p:blipFill>
        <p:spPr>
          <a:xfrm>
            <a:off x="4895010" y="2987040"/>
            <a:ext cx="4248990" cy="2129728"/>
          </a:xfrm>
          <a:prstGeom prst="rect">
            <a:avLst/>
          </a:prstGeom>
        </p:spPr>
      </p:pic>
    </p:spTree>
    <p:extLst>
      <p:ext uri="{BB962C8B-B14F-4D97-AF65-F5344CB8AC3E}">
        <p14:creationId xmlns:p14="http://schemas.microsoft.com/office/powerpoint/2010/main" val="250935729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842296"/>
            <a:ext cx="3735604"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Customers’ age distribution</a:t>
            </a:r>
          </a:p>
        </p:txBody>
      </p:sp>
      <p:sp>
        <p:nvSpPr>
          <p:cNvPr id="133" name="Shape 82"/>
          <p:cNvSpPr/>
          <p:nvPr/>
        </p:nvSpPr>
        <p:spPr>
          <a:xfrm>
            <a:off x="205025" y="1320953"/>
            <a:ext cx="4134600" cy="379581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As we can see, mostly our new customers are between 40 to 49 years old age group.</a:t>
            </a:r>
          </a:p>
          <a:p>
            <a:pPr algn="just"/>
            <a:endParaRPr lang="en-US" sz="1000" dirty="0"/>
          </a:p>
          <a:p>
            <a:pPr algn="just"/>
            <a:r>
              <a:rPr lang="en-US" dirty="0"/>
              <a:t>Number of customers from 60 to 69 years old has big drops on percentages.</a:t>
            </a:r>
          </a:p>
          <a:p>
            <a:pPr algn="just"/>
            <a:endParaRPr lang="en-US" sz="1000" dirty="0"/>
          </a:p>
          <a:p>
            <a:pPr algn="just"/>
            <a:r>
              <a:rPr lang="en-US" dirty="0"/>
              <a:t>The least popular groups are 10 to 19 and 70 years old and above.</a:t>
            </a:r>
          </a:p>
          <a:p>
            <a:pPr algn="just"/>
            <a:endParaRPr lang="en-US" sz="1000" dirty="0"/>
          </a:p>
          <a:p>
            <a:pPr algn="just"/>
            <a:r>
              <a:rPr lang="en-US" dirty="0"/>
              <a:t>Popular shoppers tend to be between 20 to 69 years old.</a:t>
            </a:r>
            <a:endParaRPr lang="en-US" sz="1000" dirty="0"/>
          </a:p>
          <a:p>
            <a:pPr algn="just"/>
            <a:endParaRPr lang="en-US" sz="1000" dirty="0"/>
          </a:p>
          <a:p>
            <a:pPr algn="just"/>
            <a:r>
              <a:rPr lang="en-US" dirty="0"/>
              <a:t>Customers aged 70 and above are negligible in the old customer data but have increased in the new customer’s dataset.</a:t>
            </a:r>
          </a:p>
        </p:txBody>
      </p:sp>
      <p:pic>
        <p:nvPicPr>
          <p:cNvPr id="3" name="Picture 2">
            <a:extLst>
              <a:ext uri="{FF2B5EF4-FFF2-40B4-BE49-F238E27FC236}">
                <a16:creationId xmlns:a16="http://schemas.microsoft.com/office/drawing/2014/main" id="{CAA13BA2-6A3C-D477-B9E2-5549FD93D70C}"/>
              </a:ext>
            </a:extLst>
          </p:cNvPr>
          <p:cNvPicPr>
            <a:picLocks noChangeAspect="1"/>
          </p:cNvPicPr>
          <p:nvPr/>
        </p:nvPicPr>
        <p:blipFill>
          <a:blip r:embed="rId2"/>
          <a:stretch>
            <a:fillRect/>
          </a:stretch>
        </p:blipFill>
        <p:spPr>
          <a:xfrm>
            <a:off x="4571999" y="881081"/>
            <a:ext cx="4366976" cy="1988716"/>
          </a:xfrm>
          <a:prstGeom prst="rect">
            <a:avLst/>
          </a:prstGeom>
        </p:spPr>
      </p:pic>
      <p:pic>
        <p:nvPicPr>
          <p:cNvPr id="5" name="Picture 4">
            <a:extLst>
              <a:ext uri="{FF2B5EF4-FFF2-40B4-BE49-F238E27FC236}">
                <a16:creationId xmlns:a16="http://schemas.microsoft.com/office/drawing/2014/main" id="{0A980B13-F663-4728-F331-D10A02212F7B}"/>
              </a:ext>
            </a:extLst>
          </p:cNvPr>
          <p:cNvPicPr>
            <a:picLocks noChangeAspect="1"/>
          </p:cNvPicPr>
          <p:nvPr/>
        </p:nvPicPr>
        <p:blipFill>
          <a:blip r:embed="rId3"/>
          <a:stretch>
            <a:fillRect/>
          </a:stretch>
        </p:blipFill>
        <p:spPr>
          <a:xfrm>
            <a:off x="4572000" y="3025140"/>
            <a:ext cx="4366975" cy="1988716"/>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3" y="877776"/>
            <a:ext cx="5099947" cy="4500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t>Bike Purchases in the past 3 years by Gender</a:t>
            </a:r>
          </a:p>
        </p:txBody>
      </p:sp>
      <p:sp>
        <p:nvSpPr>
          <p:cNvPr id="133" name="Shape 82"/>
          <p:cNvSpPr/>
          <p:nvPr/>
        </p:nvSpPr>
        <p:spPr>
          <a:xfrm>
            <a:off x="205023" y="1327803"/>
            <a:ext cx="4930857" cy="379581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Customer gender demographic evenly spread between male and females as per new and old data.</a:t>
            </a:r>
          </a:p>
          <a:p>
            <a:pPr algn="just"/>
            <a:endParaRPr lang="en-US" sz="1000" dirty="0"/>
          </a:p>
          <a:p>
            <a:pPr algn="just"/>
            <a:r>
              <a:rPr lang="en-US" dirty="0"/>
              <a:t>Females make up majority of the bike purchases in the past three years in both new and old customers.</a:t>
            </a:r>
          </a:p>
          <a:p>
            <a:pPr algn="just"/>
            <a:endParaRPr lang="en-US" sz="1000" dirty="0"/>
          </a:p>
          <a:p>
            <a:pPr algn="just"/>
            <a:r>
              <a:rPr lang="en-US" dirty="0"/>
              <a:t>As we can see, our new customers mostly Female with 50.6% purchases with total of 25,212 bikes.</a:t>
            </a:r>
          </a:p>
          <a:p>
            <a:pPr algn="just"/>
            <a:endParaRPr lang="en-US" sz="1000" dirty="0"/>
          </a:p>
          <a:p>
            <a:pPr algn="just"/>
            <a:r>
              <a:rPr lang="en-US" dirty="0"/>
              <a:t>Male contributed to 47.7% purchases with 23,765 bikes as per the new data. </a:t>
            </a:r>
          </a:p>
          <a:p>
            <a:pPr algn="just"/>
            <a:endParaRPr lang="en-US" sz="1000" dirty="0"/>
          </a:p>
          <a:p>
            <a:pPr algn="just"/>
            <a:r>
              <a:rPr lang="en-US" dirty="0"/>
              <a:t>So, we should focus our advertisements on Female customers more than Male customers. They should be more Female centric and relatable to them.</a:t>
            </a:r>
          </a:p>
        </p:txBody>
      </p:sp>
      <p:pic>
        <p:nvPicPr>
          <p:cNvPr id="4" name="Picture 3">
            <a:extLst>
              <a:ext uri="{FF2B5EF4-FFF2-40B4-BE49-F238E27FC236}">
                <a16:creationId xmlns:a16="http://schemas.microsoft.com/office/drawing/2014/main" id="{1EC256EE-28C5-30E6-07FB-684C261E8979}"/>
              </a:ext>
            </a:extLst>
          </p:cNvPr>
          <p:cNvPicPr>
            <a:picLocks noChangeAspect="1"/>
          </p:cNvPicPr>
          <p:nvPr/>
        </p:nvPicPr>
        <p:blipFill>
          <a:blip r:embed="rId2"/>
          <a:stretch>
            <a:fillRect/>
          </a:stretch>
        </p:blipFill>
        <p:spPr>
          <a:xfrm>
            <a:off x="5225143" y="842296"/>
            <a:ext cx="3545482" cy="2118617"/>
          </a:xfrm>
          <a:prstGeom prst="rect">
            <a:avLst/>
          </a:prstGeom>
        </p:spPr>
      </p:pic>
      <p:pic>
        <p:nvPicPr>
          <p:cNvPr id="7" name="Picture 6">
            <a:extLst>
              <a:ext uri="{FF2B5EF4-FFF2-40B4-BE49-F238E27FC236}">
                <a16:creationId xmlns:a16="http://schemas.microsoft.com/office/drawing/2014/main" id="{93857B47-0BBC-8D0A-1DFA-11DD9E2671B2}"/>
              </a:ext>
            </a:extLst>
          </p:cNvPr>
          <p:cNvPicPr>
            <a:picLocks noChangeAspect="1"/>
          </p:cNvPicPr>
          <p:nvPr/>
        </p:nvPicPr>
        <p:blipFill>
          <a:blip r:embed="rId3"/>
          <a:stretch>
            <a:fillRect/>
          </a:stretch>
        </p:blipFill>
        <p:spPr>
          <a:xfrm>
            <a:off x="5225143" y="3024883"/>
            <a:ext cx="3545482" cy="2118617"/>
          </a:xfrm>
          <a:prstGeom prst="rect">
            <a:avLst/>
          </a:prstGeom>
        </p:spPr>
      </p:pic>
    </p:spTree>
    <p:extLst>
      <p:ext uri="{BB962C8B-B14F-4D97-AF65-F5344CB8AC3E}">
        <p14:creationId xmlns:p14="http://schemas.microsoft.com/office/powerpoint/2010/main" val="62465039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12752"/>
            <a:ext cx="4134599"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Wealth Segmentation By Age</a:t>
            </a:r>
          </a:p>
        </p:txBody>
      </p:sp>
      <p:sp>
        <p:nvSpPr>
          <p:cNvPr id="133" name="Shape 82"/>
          <p:cNvSpPr/>
          <p:nvPr/>
        </p:nvSpPr>
        <p:spPr>
          <a:xfrm>
            <a:off x="205024" y="1599386"/>
            <a:ext cx="4519375" cy="308792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Most customers are labelled as Mass Customers in both new and old customer’s data.</a:t>
            </a:r>
          </a:p>
          <a:p>
            <a:pPr algn="just"/>
            <a:endParaRPr lang="en-US" sz="1000" dirty="0"/>
          </a:p>
          <a:p>
            <a:pPr algn="just"/>
            <a:r>
              <a:rPr lang="en-US" dirty="0"/>
              <a:t>More customers labelled as High Net Worth than Affluent by a small margin.</a:t>
            </a:r>
          </a:p>
          <a:p>
            <a:pPr algn="just"/>
            <a:endParaRPr lang="en-US" sz="1000" dirty="0"/>
          </a:p>
          <a:p>
            <a:pPr algn="just"/>
            <a:r>
              <a:rPr lang="en-US" dirty="0"/>
              <a:t>In all ages, the number of Mass Customers is the highest so we should focus on this social class. And it is maximum in the 40-49 age group.</a:t>
            </a:r>
          </a:p>
          <a:p>
            <a:pPr algn="just"/>
            <a:endParaRPr lang="en-US" sz="1000" dirty="0"/>
          </a:p>
          <a:p>
            <a:pPr algn="just"/>
            <a:r>
              <a:rPr lang="en-US" dirty="0"/>
              <a:t>After that, we should focus on High Net Customers and then on Affluent Customers. </a:t>
            </a:r>
          </a:p>
        </p:txBody>
      </p:sp>
      <p:pic>
        <p:nvPicPr>
          <p:cNvPr id="4" name="Picture 3">
            <a:extLst>
              <a:ext uri="{FF2B5EF4-FFF2-40B4-BE49-F238E27FC236}">
                <a16:creationId xmlns:a16="http://schemas.microsoft.com/office/drawing/2014/main" id="{3E1042A8-C5B2-B893-22C2-3D2455492788}"/>
              </a:ext>
            </a:extLst>
          </p:cNvPr>
          <p:cNvPicPr>
            <a:picLocks noChangeAspect="1"/>
          </p:cNvPicPr>
          <p:nvPr/>
        </p:nvPicPr>
        <p:blipFill>
          <a:blip r:embed="rId2"/>
          <a:stretch>
            <a:fillRect/>
          </a:stretch>
        </p:blipFill>
        <p:spPr>
          <a:xfrm>
            <a:off x="4804377" y="842296"/>
            <a:ext cx="4134599" cy="2136522"/>
          </a:xfrm>
          <a:prstGeom prst="rect">
            <a:avLst/>
          </a:prstGeom>
        </p:spPr>
      </p:pic>
      <p:pic>
        <p:nvPicPr>
          <p:cNvPr id="7" name="Picture 6">
            <a:extLst>
              <a:ext uri="{FF2B5EF4-FFF2-40B4-BE49-F238E27FC236}">
                <a16:creationId xmlns:a16="http://schemas.microsoft.com/office/drawing/2014/main" id="{227358DE-6B51-6A32-656B-A430588115D2}"/>
              </a:ext>
            </a:extLst>
          </p:cNvPr>
          <p:cNvPicPr>
            <a:picLocks noChangeAspect="1"/>
          </p:cNvPicPr>
          <p:nvPr/>
        </p:nvPicPr>
        <p:blipFill>
          <a:blip r:embed="rId3"/>
          <a:stretch>
            <a:fillRect/>
          </a:stretch>
        </p:blipFill>
        <p:spPr>
          <a:xfrm>
            <a:off x="4804377" y="3006977"/>
            <a:ext cx="4134599" cy="2136523"/>
          </a:xfrm>
          <a:prstGeom prst="rect">
            <a:avLst/>
          </a:prstGeom>
        </p:spPr>
      </p:pic>
    </p:spTree>
    <p:extLst>
      <p:ext uri="{BB962C8B-B14F-4D97-AF65-F5344CB8AC3E}">
        <p14:creationId xmlns:p14="http://schemas.microsoft.com/office/powerpoint/2010/main" val="33172939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34196"/>
            <a:ext cx="3735604"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Job Industry Distribution</a:t>
            </a:r>
          </a:p>
        </p:txBody>
      </p:sp>
      <p:sp>
        <p:nvSpPr>
          <p:cNvPr id="133" name="Shape 82"/>
          <p:cNvSpPr/>
          <p:nvPr/>
        </p:nvSpPr>
        <p:spPr>
          <a:xfrm>
            <a:off x="205025" y="1564194"/>
            <a:ext cx="4786075" cy="344187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Top three profit generating job industries that customers work in are Financial Services, Manufacturing, and Heath for both new and old customers, followed by Retail and Property.</a:t>
            </a:r>
          </a:p>
          <a:p>
            <a:pPr algn="just"/>
            <a:endParaRPr lang="en-US" sz="1000" dirty="0"/>
          </a:p>
          <a:p>
            <a:pPr algn="just"/>
            <a:r>
              <a:rPr lang="en-US" dirty="0"/>
              <a:t>But a greater number of new customers are involved in Financial Services whereas there is more involvement in Manufacturing industry by the old customers.</a:t>
            </a:r>
          </a:p>
          <a:p>
            <a:pPr algn="just"/>
            <a:endParaRPr lang="en-US" sz="1000" dirty="0"/>
          </a:p>
          <a:p>
            <a:pPr algn="just"/>
            <a:r>
              <a:rPr lang="en-US" dirty="0"/>
              <a:t>Least popular job industries are Telecommunications, Agriculture, Entertainment, and IT.</a:t>
            </a:r>
          </a:p>
        </p:txBody>
      </p:sp>
      <p:pic>
        <p:nvPicPr>
          <p:cNvPr id="4" name="Picture 3">
            <a:extLst>
              <a:ext uri="{FF2B5EF4-FFF2-40B4-BE49-F238E27FC236}">
                <a16:creationId xmlns:a16="http://schemas.microsoft.com/office/drawing/2014/main" id="{5953561C-2288-F2AF-1F3E-6EAC3636E32F}"/>
              </a:ext>
            </a:extLst>
          </p:cNvPr>
          <p:cNvPicPr>
            <a:picLocks noChangeAspect="1"/>
          </p:cNvPicPr>
          <p:nvPr/>
        </p:nvPicPr>
        <p:blipFill>
          <a:blip r:embed="rId2"/>
          <a:stretch>
            <a:fillRect/>
          </a:stretch>
        </p:blipFill>
        <p:spPr>
          <a:xfrm>
            <a:off x="4991100" y="875162"/>
            <a:ext cx="3947875" cy="2089874"/>
          </a:xfrm>
          <a:prstGeom prst="rect">
            <a:avLst/>
          </a:prstGeom>
        </p:spPr>
      </p:pic>
      <p:pic>
        <p:nvPicPr>
          <p:cNvPr id="7" name="Picture 6">
            <a:extLst>
              <a:ext uri="{FF2B5EF4-FFF2-40B4-BE49-F238E27FC236}">
                <a16:creationId xmlns:a16="http://schemas.microsoft.com/office/drawing/2014/main" id="{CC6822D0-49B9-A6A8-FA1E-DE48D8DCE3E5}"/>
              </a:ext>
            </a:extLst>
          </p:cNvPr>
          <p:cNvPicPr>
            <a:picLocks noChangeAspect="1"/>
          </p:cNvPicPr>
          <p:nvPr/>
        </p:nvPicPr>
        <p:blipFill>
          <a:blip r:embed="rId3"/>
          <a:stretch>
            <a:fillRect/>
          </a:stretch>
        </p:blipFill>
        <p:spPr>
          <a:xfrm>
            <a:off x="4991100" y="3019673"/>
            <a:ext cx="3947875" cy="2089873"/>
          </a:xfrm>
          <a:prstGeom prst="rect">
            <a:avLst/>
          </a:prstGeom>
        </p:spPr>
      </p:pic>
    </p:spTree>
    <p:extLst>
      <p:ext uri="{BB962C8B-B14F-4D97-AF65-F5344CB8AC3E}">
        <p14:creationId xmlns:p14="http://schemas.microsoft.com/office/powerpoint/2010/main" val="28833601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4" y="860113"/>
            <a:ext cx="3735604"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Car Ownership By State</a:t>
            </a:r>
          </a:p>
        </p:txBody>
      </p:sp>
      <p:sp>
        <p:nvSpPr>
          <p:cNvPr id="133" name="Shape 82"/>
          <p:cNvSpPr/>
          <p:nvPr/>
        </p:nvSpPr>
        <p:spPr>
          <a:xfrm>
            <a:off x="205024" y="1370210"/>
            <a:ext cx="4789830" cy="370732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As per new and old customer’s data the results are quite similar. </a:t>
            </a:r>
          </a:p>
          <a:p>
            <a:pPr algn="just"/>
            <a:endParaRPr lang="en-US" sz="1000" dirty="0"/>
          </a:p>
          <a:p>
            <a:pPr algn="just"/>
            <a:r>
              <a:rPr lang="en-US" dirty="0"/>
              <a:t>Most customers from New South Wales (NSW) don’t own a car in the new data so we could allocate more resources on the NSW region, out of three states as it could be our potential site, indicating that there is room for value customers to make more sales of bicycles.</a:t>
            </a:r>
          </a:p>
          <a:p>
            <a:pPr algn="just"/>
            <a:endParaRPr lang="en-US" sz="1000" dirty="0"/>
          </a:p>
          <a:p>
            <a:pPr algn="just"/>
            <a:r>
              <a:rPr lang="en-US" dirty="0"/>
              <a:t>VIC and QLD has more customers that own car than those who don’t as per the new data, but we can try to have something so that those car owners will buy bikes.</a:t>
            </a:r>
          </a:p>
        </p:txBody>
      </p:sp>
      <p:pic>
        <p:nvPicPr>
          <p:cNvPr id="4" name="Picture 3">
            <a:extLst>
              <a:ext uri="{FF2B5EF4-FFF2-40B4-BE49-F238E27FC236}">
                <a16:creationId xmlns:a16="http://schemas.microsoft.com/office/drawing/2014/main" id="{913BCCEE-D2A6-BA21-CE57-D7B705040AE2}"/>
              </a:ext>
            </a:extLst>
          </p:cNvPr>
          <p:cNvPicPr>
            <a:picLocks noChangeAspect="1"/>
          </p:cNvPicPr>
          <p:nvPr/>
        </p:nvPicPr>
        <p:blipFill>
          <a:blip r:embed="rId2"/>
          <a:stretch>
            <a:fillRect/>
          </a:stretch>
        </p:blipFill>
        <p:spPr>
          <a:xfrm>
            <a:off x="4994854" y="842296"/>
            <a:ext cx="4149146" cy="2103120"/>
          </a:xfrm>
          <a:prstGeom prst="rect">
            <a:avLst/>
          </a:prstGeom>
        </p:spPr>
      </p:pic>
      <p:pic>
        <p:nvPicPr>
          <p:cNvPr id="7" name="Picture 6">
            <a:extLst>
              <a:ext uri="{FF2B5EF4-FFF2-40B4-BE49-F238E27FC236}">
                <a16:creationId xmlns:a16="http://schemas.microsoft.com/office/drawing/2014/main" id="{B7352AB2-742E-465B-36A6-525BD3CA6484}"/>
              </a:ext>
            </a:extLst>
          </p:cNvPr>
          <p:cNvPicPr>
            <a:picLocks noChangeAspect="1"/>
          </p:cNvPicPr>
          <p:nvPr/>
        </p:nvPicPr>
        <p:blipFill>
          <a:blip r:embed="rId3"/>
          <a:stretch>
            <a:fillRect/>
          </a:stretch>
        </p:blipFill>
        <p:spPr>
          <a:xfrm>
            <a:off x="4994854" y="3040380"/>
            <a:ext cx="4149146" cy="2103120"/>
          </a:xfrm>
          <a:prstGeom prst="rect">
            <a:avLst/>
          </a:prstGeom>
        </p:spPr>
      </p:pic>
    </p:spTree>
    <p:extLst>
      <p:ext uri="{BB962C8B-B14F-4D97-AF65-F5344CB8AC3E}">
        <p14:creationId xmlns:p14="http://schemas.microsoft.com/office/powerpoint/2010/main" val="1794800934"/>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286</TotalTime>
  <Words>698</Words>
  <Application>Microsoft Office PowerPoint</Application>
  <PresentationFormat>On-screen Show (16:9)</PresentationFormat>
  <Paragraphs>91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Open Sans</vt:lpstr>
      <vt:lpstr>Open Sans ExtraBold</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Shruti Tandon</cp:lastModifiedBy>
  <cp:revision>45</cp:revision>
  <dcterms:modified xsi:type="dcterms:W3CDTF">2023-06-24T09:15:17Z</dcterms:modified>
</cp:coreProperties>
</file>