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41BC13-D39B-423A-8D48-817DCD10ADC0}">
  <a:tblStyle styleId="{EB41BC13-D39B-423A-8D48-817DCD10AD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8ACA996-3C45-4051-9730-4BA6327B813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4.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Nuni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a589fa22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a589fa22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aa6c964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aa6c964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aa6c9646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aa6c9646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aa6c9646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aa6c9646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eb289f83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1eb289f83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aa6c9646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3aa6c9646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aa6c9646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aa6c9646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aa6c9646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3aa6c9646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aa6c9646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aa6c9646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3aa6c9646d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3aa6c9646d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a589fa22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a589fa22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aa6c9646d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aa6c9646d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eb289f8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eb289f8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eb289f83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eb289f83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1eb289f83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eb289f83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eb289f83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1eb289f83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eb289f834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eb289f83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1eb289f83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1eb289f83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1eb289f83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1eb289f83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1eb289f83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1eb289f83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9a589fa220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9a589fa220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981afb3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981afb3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9a589fa220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9a589fa220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9a589fa22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9a589fa220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9a589fa220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9a589fa220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9a589fa220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9a589fa220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eb289f83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eb289f83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a589fa22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a589fa22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eb289f83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eb289f83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a589fa22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a589fa22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a589fa22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a589fa22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a589fa22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a589fa22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cs.google.com/presentation/d/1NLm23CHkA1ZJEHCTXCSbF0uenh-K5FfK/edit?usp=sharing&amp;ouid=110366608170921826133&amp;rtpof=true&amp;sd=tru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74000" y="1160925"/>
            <a:ext cx="75960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Efficient Data-Driven Methods for Legal Document Summarization, Similarity, and Role Labelling</a:t>
            </a:r>
            <a:endParaRPr sz="2500"/>
          </a:p>
        </p:txBody>
      </p:sp>
      <p:sp>
        <p:nvSpPr>
          <p:cNvPr id="129" name="Google Shape;129;p13"/>
          <p:cNvSpPr txBox="1"/>
          <p:nvPr>
            <p:ph idx="1" type="subTitle"/>
          </p:nvPr>
        </p:nvSpPr>
        <p:spPr>
          <a:xfrm>
            <a:off x="1891350" y="2571749"/>
            <a:ext cx="5361300" cy="84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SHRUTI SHREYASI</a:t>
            </a:r>
            <a:endParaRPr/>
          </a:p>
          <a:p>
            <a:pPr indent="0" lvl="0" marL="0" rtl="0" algn="ctr">
              <a:spcBef>
                <a:spcPts val="0"/>
              </a:spcBef>
              <a:spcAft>
                <a:spcPts val="0"/>
              </a:spcAft>
              <a:buNone/>
            </a:pPr>
            <a:r>
              <a:rPr lang="en"/>
              <a:t>19EC10086</a:t>
            </a:r>
            <a:endParaRPr/>
          </a:p>
        </p:txBody>
      </p:sp>
      <p:sp>
        <p:nvSpPr>
          <p:cNvPr id="130" name="Google Shape;130;p13"/>
          <p:cNvSpPr txBox="1"/>
          <p:nvPr>
            <p:ph idx="1" type="subTitle"/>
          </p:nvPr>
        </p:nvSpPr>
        <p:spPr>
          <a:xfrm>
            <a:off x="2048400" y="3421472"/>
            <a:ext cx="5361300" cy="59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Advisor: Prof. Partha Pratim Chakrabarti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2"/>
          <p:cNvPicPr preferRelativeResize="0"/>
          <p:nvPr/>
        </p:nvPicPr>
        <p:blipFill>
          <a:blip r:embed="rId3">
            <a:alphaModFix/>
          </a:blip>
          <a:stretch>
            <a:fillRect/>
          </a:stretch>
        </p:blipFill>
        <p:spPr>
          <a:xfrm>
            <a:off x="481851" y="216200"/>
            <a:ext cx="8180300" cy="471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23"/>
          <p:cNvGraphicFramePr/>
          <p:nvPr/>
        </p:nvGraphicFramePr>
        <p:xfrm>
          <a:off x="1360788" y="583050"/>
          <a:ext cx="3000000" cy="3000000"/>
        </p:xfrm>
        <a:graphic>
          <a:graphicData uri="http://schemas.openxmlformats.org/drawingml/2006/table">
            <a:tbl>
              <a:tblPr>
                <a:noFill/>
                <a:tableStyleId>{EB41BC13-D39B-423A-8D48-817DCD10ADC0}</a:tableStyleId>
              </a:tblPr>
              <a:tblGrid>
                <a:gridCol w="1028275"/>
                <a:gridCol w="1545800"/>
                <a:gridCol w="3848325"/>
              </a:tblGrid>
              <a:tr h="323850">
                <a:tc>
                  <a:txBody>
                    <a:bodyPr/>
                    <a:lstStyle/>
                    <a:p>
                      <a:pPr indent="0" lvl="0" marL="0" rtl="0" algn="l">
                        <a:lnSpc>
                          <a:spcPct val="171429"/>
                        </a:lnSpc>
                        <a:spcBef>
                          <a:spcPts val="0"/>
                        </a:spcBef>
                        <a:spcAft>
                          <a:spcPts val="0"/>
                        </a:spcAft>
                        <a:buNone/>
                      </a:pPr>
                      <a:r>
                        <a:rPr b="1" lang="en" sz="1200">
                          <a:latin typeface="Calibri"/>
                          <a:ea typeface="Calibri"/>
                          <a:cs typeface="Calibri"/>
                          <a:sym typeface="Calibri"/>
                        </a:rPr>
                        <a:t>Cluster</a:t>
                      </a:r>
                      <a:endParaRPr b="1" sz="1200">
                        <a:latin typeface="Calibri"/>
                        <a:ea typeface="Calibri"/>
                        <a:cs typeface="Calibri"/>
                        <a:sym typeface="Calibri"/>
                      </a:endParaRPr>
                    </a:p>
                  </a:txBody>
                  <a:tcPr marT="91425" marB="91425" marR="91425" marL="91425" anchor="b">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solidFill>
                      <a:srgbClr val="D4D4D4"/>
                    </a:solidFill>
                  </a:tcPr>
                </a:tc>
                <a:tc>
                  <a:txBody>
                    <a:bodyPr/>
                    <a:lstStyle/>
                    <a:p>
                      <a:pPr indent="0" lvl="0" marL="0" rtl="0" algn="l">
                        <a:lnSpc>
                          <a:spcPct val="171429"/>
                        </a:lnSpc>
                        <a:spcBef>
                          <a:spcPts val="0"/>
                        </a:spcBef>
                        <a:spcAft>
                          <a:spcPts val="0"/>
                        </a:spcAft>
                        <a:buNone/>
                      </a:pPr>
                      <a:r>
                        <a:rPr b="1" lang="en" sz="1200">
                          <a:latin typeface="Calibri"/>
                          <a:ea typeface="Calibri"/>
                          <a:cs typeface="Calibri"/>
                          <a:sym typeface="Calibri"/>
                        </a:rPr>
                        <a:t>Role label</a:t>
                      </a:r>
                      <a:endParaRPr b="1" sz="1200">
                        <a:latin typeface="Calibri"/>
                        <a:ea typeface="Calibri"/>
                        <a:cs typeface="Calibri"/>
                        <a:sym typeface="Calibri"/>
                      </a:endParaRPr>
                    </a:p>
                  </a:txBody>
                  <a:tcPr marT="91425" marB="91425" marR="91425" marL="91425" anchor="b">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solidFill>
                      <a:srgbClr val="D4D4D4"/>
                    </a:solidFill>
                  </a:tcPr>
                </a:tc>
                <a:tc>
                  <a:txBody>
                    <a:bodyPr/>
                    <a:lstStyle/>
                    <a:p>
                      <a:pPr indent="0" lvl="0" marL="0" rtl="0" algn="l">
                        <a:lnSpc>
                          <a:spcPct val="171429"/>
                        </a:lnSpc>
                        <a:spcBef>
                          <a:spcPts val="0"/>
                        </a:spcBef>
                        <a:spcAft>
                          <a:spcPts val="0"/>
                        </a:spcAft>
                        <a:buNone/>
                      </a:pPr>
                      <a:r>
                        <a:rPr b="1" lang="en" sz="1200">
                          <a:latin typeface="Calibri"/>
                          <a:ea typeface="Calibri"/>
                          <a:cs typeface="Calibri"/>
                          <a:sym typeface="Calibri"/>
                        </a:rPr>
                        <a:t>Topic classes</a:t>
                      </a:r>
                      <a:endParaRPr b="1" sz="1200">
                        <a:latin typeface="Calibri"/>
                        <a:ea typeface="Calibri"/>
                        <a:cs typeface="Calibri"/>
                        <a:sym typeface="Calibri"/>
                      </a:endParaRPr>
                    </a:p>
                  </a:txBody>
                  <a:tcPr marT="91425" marB="91425" marR="91425" marL="91425" anchor="b">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solidFill>
                      <a:srgbClr val="D4D4D4"/>
                    </a:solidFill>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STA</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act, section, sub_section, vs, article</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PRE</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act, section, sub_section, vs, article</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3</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Ratio</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evidence, appear, suit, order, file, claim, involve, say</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ARG</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consider, question, Act, jurisdiction, require, give</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5</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RC</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find, promotion, give, shall, decree, service, granted</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6</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Metadata</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Act_Headnote, Judgement, Citation</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7</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FAC</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every sentence falls under that category</a:t>
                      </a:r>
                      <a:endParaRPr sz="1200">
                        <a:latin typeface="Calibri"/>
                        <a:ea typeface="Calibri"/>
                        <a:cs typeface="Calibri"/>
                        <a:sym typeface="Calibri"/>
                      </a:endParaRPr>
                    </a:p>
                  </a:txBody>
                  <a:tcPr marT="91425" marB="91425" marR="91425" marL="91425" anchor="ctr">
                    <a:lnL cap="flat" cmpd="sng" w="9525">
                      <a:solidFill>
                        <a:srgbClr val="1D3039"/>
                      </a:solidFill>
                      <a:prstDash val="solid"/>
                      <a:round/>
                      <a:headEnd len="sm" w="sm" type="none"/>
                      <a:tailEnd len="sm" w="sm" type="none"/>
                    </a:lnL>
                    <a:lnR cap="flat" cmpd="sng" w="9525">
                      <a:solidFill>
                        <a:srgbClr val="1D3039"/>
                      </a:solidFill>
                      <a:prstDash val="solid"/>
                      <a:round/>
                      <a:headEnd len="sm" w="sm" type="none"/>
                      <a:tailEnd len="sm" w="sm" type="none"/>
                    </a:lnR>
                    <a:lnT cap="flat" cmpd="sng" w="9525">
                      <a:solidFill>
                        <a:srgbClr val="1D3039"/>
                      </a:solidFill>
                      <a:prstDash val="solid"/>
                      <a:round/>
                      <a:headEnd len="sm" w="sm" type="none"/>
                      <a:tailEnd len="sm" w="sm" type="none"/>
                    </a:lnT>
                    <a:lnB cap="flat" cmpd="sng" w="9525">
                      <a:solidFill>
                        <a:srgbClr val="1D3039"/>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Knapsack Summarization Algorithm</a:t>
            </a:r>
            <a:endParaRPr/>
          </a:p>
        </p:txBody>
      </p:sp>
      <p:graphicFrame>
        <p:nvGraphicFramePr>
          <p:cNvPr id="196" name="Google Shape;196;p24"/>
          <p:cNvGraphicFramePr/>
          <p:nvPr/>
        </p:nvGraphicFramePr>
        <p:xfrm>
          <a:off x="952500" y="1428750"/>
          <a:ext cx="3000000" cy="3000000"/>
        </p:xfrm>
        <a:graphic>
          <a:graphicData uri="http://schemas.openxmlformats.org/drawingml/2006/table">
            <a:tbl>
              <a:tblPr>
                <a:noFill/>
                <a:tableStyleId>{F8ACA996-3C45-4051-9730-4BA6327B8138}</a:tableStyleId>
              </a:tblPr>
              <a:tblGrid>
                <a:gridCol w="500725"/>
                <a:gridCol w="2271750"/>
                <a:gridCol w="1174475"/>
                <a:gridCol w="3292050"/>
              </a:tblGrid>
              <a:tr h="381000">
                <a:tc>
                  <a:txBody>
                    <a:bodyPr/>
                    <a:lstStyle/>
                    <a:p>
                      <a:pPr indent="0" lvl="0" marL="0" rtl="0" algn="l">
                        <a:spcBef>
                          <a:spcPts val="0"/>
                        </a:spcBef>
                        <a:spcAft>
                          <a:spcPts val="0"/>
                        </a:spcAft>
                        <a:buNone/>
                      </a:pPr>
                      <a:r>
                        <a:rPr b="1" lang="en" sz="1200">
                          <a:latin typeface="Calibri"/>
                          <a:ea typeface="Calibri"/>
                          <a:cs typeface="Calibri"/>
                          <a:sym typeface="Calibri"/>
                        </a:rPr>
                        <a:t>No.</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Steps</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Algorithm</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Description</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r>
              <a:tr h="381000">
                <a:tc>
                  <a:txBody>
                    <a:bodyPr/>
                    <a:lstStyle/>
                    <a:p>
                      <a:pPr indent="0" lvl="0" marL="0" rtl="0" algn="l">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Clustered the document into 7 clusters</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Latent Dirichlet Allocation</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Topic distribution from LDA was used to find cluster assignments</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Obtained summary for each cluster</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PageRank</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Used TextRank summarizer to remove </a:t>
                      </a:r>
                      <a:r>
                        <a:rPr lang="en" sz="1200">
                          <a:latin typeface="Calibri"/>
                          <a:ea typeface="Calibri"/>
                          <a:cs typeface="Calibri"/>
                          <a:sym typeface="Calibri"/>
                        </a:rPr>
                        <a:t>sentences</a:t>
                      </a:r>
                      <a:r>
                        <a:rPr lang="en" sz="1200">
                          <a:latin typeface="Calibri"/>
                          <a:ea typeface="Calibri"/>
                          <a:cs typeface="Calibri"/>
                          <a:sym typeface="Calibri"/>
                        </a:rPr>
                        <a:t> </a:t>
                      </a:r>
                      <a:r>
                        <a:rPr lang="en" sz="1200">
                          <a:latin typeface="Calibri"/>
                          <a:ea typeface="Calibri"/>
                          <a:cs typeface="Calibri"/>
                          <a:sym typeface="Calibri"/>
                        </a:rPr>
                        <a:t>whose</a:t>
                      </a:r>
                      <a:r>
                        <a:rPr lang="en" sz="1200">
                          <a:latin typeface="Calibri"/>
                          <a:ea typeface="Calibri"/>
                          <a:cs typeface="Calibri"/>
                          <a:sym typeface="Calibri"/>
                        </a:rPr>
                        <a:t> neighbors have been selected</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alibri"/>
                          <a:ea typeface="Calibri"/>
                          <a:cs typeface="Calibri"/>
                          <a:sym typeface="Calibri"/>
                        </a:rPr>
                        <a:t>3</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Took a union of all cluster summaries and Lexrank summary</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LexRank</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To incorporate sentences which might have been missed by LexRank</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Selected sentences to form summary </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Knapsack</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Selected sentences to maximize similarity with original document</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bl>
          </a:graphicData>
        </a:graphic>
      </p:graphicFrame>
      <p:sp>
        <p:nvSpPr>
          <p:cNvPr id="197" name="Google Shape;197;p24"/>
          <p:cNvSpPr/>
          <p:nvPr/>
        </p:nvSpPr>
        <p:spPr>
          <a:xfrm>
            <a:off x="819150" y="2358350"/>
            <a:ext cx="7624200" cy="1947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675700" y="2906975"/>
            <a:ext cx="7901100" cy="1947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589075" y="3455575"/>
            <a:ext cx="7992300" cy="1399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0" name="Google Shape;200;p24"/>
          <p:cNvGraphicFramePr/>
          <p:nvPr/>
        </p:nvGraphicFramePr>
        <p:xfrm>
          <a:off x="952500" y="1428750"/>
          <a:ext cx="3000000" cy="3000000"/>
        </p:xfrm>
        <a:graphic>
          <a:graphicData uri="http://schemas.openxmlformats.org/drawingml/2006/table">
            <a:tbl>
              <a:tblPr>
                <a:noFill/>
                <a:tableStyleId>{F8ACA996-3C45-4051-9730-4BA6327B8138}</a:tableStyleId>
              </a:tblPr>
              <a:tblGrid>
                <a:gridCol w="500725"/>
                <a:gridCol w="2271750"/>
                <a:gridCol w="1174475"/>
                <a:gridCol w="3292050"/>
              </a:tblGrid>
              <a:tr h="381000">
                <a:tc>
                  <a:txBody>
                    <a:bodyPr/>
                    <a:lstStyle/>
                    <a:p>
                      <a:pPr indent="0" lvl="0" marL="0" rtl="0" algn="l">
                        <a:spcBef>
                          <a:spcPts val="0"/>
                        </a:spcBef>
                        <a:spcAft>
                          <a:spcPts val="0"/>
                        </a:spcAft>
                        <a:buNone/>
                      </a:pPr>
                      <a:r>
                        <a:rPr b="1" lang="en" sz="1200">
                          <a:latin typeface="Calibri"/>
                          <a:ea typeface="Calibri"/>
                          <a:cs typeface="Calibri"/>
                          <a:sym typeface="Calibri"/>
                        </a:rPr>
                        <a:t>No.</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Steps</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Algorithm</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Description</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r>
              <a:tr h="381000">
                <a:tc>
                  <a:txBody>
                    <a:bodyPr/>
                    <a:lstStyle/>
                    <a:p>
                      <a:pPr indent="0" lvl="0" marL="0" rtl="0" algn="l">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Clustered the document into 7 clusters</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Latent Dirichlet Allocation</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Topic distribution from LDA was used to find cluster assignments</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Obtained summary for each cluster</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PageRank</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Used TextRank summarizer to remove sentences whose neighbors have been selected</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alibri"/>
                          <a:ea typeface="Calibri"/>
                          <a:cs typeface="Calibri"/>
                          <a:sym typeface="Calibri"/>
                        </a:rPr>
                        <a:t>3</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Took a union of all cluster summaries and Lexrank summary</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LexRank</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To incorporate sentences which might have been missed by LexRank</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Selected sentences to form summary </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Knapsack</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Selected sentences to maximize similarity with original document</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25"/>
          <p:cNvGrpSpPr/>
          <p:nvPr/>
        </p:nvGrpSpPr>
        <p:grpSpPr>
          <a:xfrm>
            <a:off x="1282075" y="621075"/>
            <a:ext cx="7401750" cy="3781550"/>
            <a:chOff x="1282075" y="621075"/>
            <a:chExt cx="7401750" cy="3781550"/>
          </a:xfrm>
        </p:grpSpPr>
        <p:sp>
          <p:nvSpPr>
            <p:cNvPr id="206" name="Google Shape;206;p25"/>
            <p:cNvSpPr/>
            <p:nvPr/>
          </p:nvSpPr>
          <p:spPr>
            <a:xfrm>
              <a:off x="2196475" y="23263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207" name="Google Shape;207;p25"/>
            <p:cNvSpPr/>
            <p:nvPr/>
          </p:nvSpPr>
          <p:spPr>
            <a:xfrm>
              <a:off x="3063450" y="13438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208" name="Google Shape;208;p25"/>
            <p:cNvSpPr/>
            <p:nvPr/>
          </p:nvSpPr>
          <p:spPr>
            <a:xfrm>
              <a:off x="3784801" y="2569801"/>
              <a:ext cx="560700" cy="523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209" name="Google Shape;209;p25"/>
            <p:cNvSpPr/>
            <p:nvPr/>
          </p:nvSpPr>
          <p:spPr>
            <a:xfrm>
              <a:off x="5430850" y="1208125"/>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210" name="Google Shape;210;p25"/>
            <p:cNvSpPr/>
            <p:nvPr/>
          </p:nvSpPr>
          <p:spPr>
            <a:xfrm>
              <a:off x="3858075" y="3672425"/>
              <a:ext cx="560700" cy="559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211" name="Google Shape;211;p25"/>
            <p:cNvSpPr/>
            <p:nvPr/>
          </p:nvSpPr>
          <p:spPr>
            <a:xfrm>
              <a:off x="1437675" y="33963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212" name="Google Shape;212;p25"/>
            <p:cNvSpPr/>
            <p:nvPr/>
          </p:nvSpPr>
          <p:spPr>
            <a:xfrm>
              <a:off x="1282075" y="15274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213" name="Google Shape;213;p25"/>
            <p:cNvSpPr/>
            <p:nvPr/>
          </p:nvSpPr>
          <p:spPr>
            <a:xfrm>
              <a:off x="5335550" y="3181625"/>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214" name="Google Shape;214;p25"/>
            <p:cNvSpPr/>
            <p:nvPr/>
          </p:nvSpPr>
          <p:spPr>
            <a:xfrm>
              <a:off x="4644600" y="207900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215" name="Google Shape;215;p25"/>
            <p:cNvSpPr/>
            <p:nvPr/>
          </p:nvSpPr>
          <p:spPr>
            <a:xfrm>
              <a:off x="2446725" y="621075"/>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cxnSp>
          <p:nvCxnSpPr>
            <p:cNvPr id="216" name="Google Shape;216;p25"/>
            <p:cNvCxnSpPr>
              <a:stCxn id="212" idx="7"/>
              <a:endCxn id="215" idx="3"/>
            </p:cNvCxnSpPr>
            <p:nvPr/>
          </p:nvCxnSpPr>
          <p:spPr>
            <a:xfrm flipH="1" rot="10800000">
              <a:off x="1709193" y="1040126"/>
              <a:ext cx="810900" cy="5592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5"/>
            <p:cNvCxnSpPr>
              <a:stCxn id="212" idx="5"/>
              <a:endCxn id="206" idx="1"/>
            </p:cNvCxnSpPr>
            <p:nvPr/>
          </p:nvCxnSpPr>
          <p:spPr>
            <a:xfrm>
              <a:off x="1709193" y="1946374"/>
              <a:ext cx="560700" cy="4518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5"/>
            <p:cNvCxnSpPr>
              <a:stCxn id="206" idx="3"/>
              <a:endCxn id="211" idx="7"/>
            </p:cNvCxnSpPr>
            <p:nvPr/>
          </p:nvCxnSpPr>
          <p:spPr>
            <a:xfrm flipH="1">
              <a:off x="1864757" y="2745274"/>
              <a:ext cx="405000" cy="7230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5"/>
            <p:cNvCxnSpPr>
              <a:stCxn id="206" idx="7"/>
              <a:endCxn id="207" idx="3"/>
            </p:cNvCxnSpPr>
            <p:nvPr/>
          </p:nvCxnSpPr>
          <p:spPr>
            <a:xfrm flipH="1" rot="10800000">
              <a:off x="2623593" y="1762826"/>
              <a:ext cx="513000" cy="6354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25"/>
            <p:cNvCxnSpPr>
              <a:stCxn id="207" idx="5"/>
              <a:endCxn id="208" idx="1"/>
            </p:cNvCxnSpPr>
            <p:nvPr/>
          </p:nvCxnSpPr>
          <p:spPr>
            <a:xfrm>
              <a:off x="3490568" y="1762774"/>
              <a:ext cx="376200" cy="8838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25"/>
            <p:cNvCxnSpPr>
              <a:stCxn id="208" idx="4"/>
              <a:endCxn id="210" idx="0"/>
            </p:cNvCxnSpPr>
            <p:nvPr/>
          </p:nvCxnSpPr>
          <p:spPr>
            <a:xfrm>
              <a:off x="4065151" y="3093601"/>
              <a:ext cx="73200" cy="5787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25"/>
            <p:cNvCxnSpPr>
              <a:stCxn id="208" idx="7"/>
              <a:endCxn id="214" idx="2"/>
            </p:cNvCxnSpPr>
            <p:nvPr/>
          </p:nvCxnSpPr>
          <p:spPr>
            <a:xfrm flipH="1" rot="10800000">
              <a:off x="4263389" y="2324310"/>
              <a:ext cx="381300" cy="3222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25"/>
            <p:cNvCxnSpPr>
              <a:stCxn id="209" idx="3"/>
              <a:endCxn id="214" idx="7"/>
            </p:cNvCxnSpPr>
            <p:nvPr/>
          </p:nvCxnSpPr>
          <p:spPr>
            <a:xfrm flipH="1">
              <a:off x="5071832" y="1627049"/>
              <a:ext cx="432300" cy="5238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25"/>
            <p:cNvCxnSpPr>
              <a:stCxn id="214" idx="5"/>
              <a:endCxn id="213" idx="0"/>
            </p:cNvCxnSpPr>
            <p:nvPr/>
          </p:nvCxnSpPr>
          <p:spPr>
            <a:xfrm>
              <a:off x="5071718" y="2497924"/>
              <a:ext cx="513900" cy="6837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25"/>
            <p:cNvSpPr/>
            <p:nvPr/>
          </p:nvSpPr>
          <p:spPr>
            <a:xfrm>
              <a:off x="2445375" y="36257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cxnSp>
          <p:nvCxnSpPr>
            <p:cNvPr id="226" name="Google Shape;226;p25"/>
            <p:cNvCxnSpPr>
              <a:stCxn id="210" idx="2"/>
              <a:endCxn id="225" idx="6"/>
            </p:cNvCxnSpPr>
            <p:nvPr/>
          </p:nvCxnSpPr>
          <p:spPr>
            <a:xfrm rot="10800000">
              <a:off x="2945775" y="3871025"/>
              <a:ext cx="912300" cy="8100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25"/>
            <p:cNvSpPr txBox="1"/>
            <p:nvPr/>
          </p:nvSpPr>
          <p:spPr>
            <a:xfrm>
              <a:off x="6364225" y="4048625"/>
              <a:ext cx="23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Cluster summary using PageRank</a:t>
              </a:r>
              <a:endParaRPr sz="1100">
                <a:latin typeface="Calibri"/>
                <a:ea typeface="Calibri"/>
                <a:cs typeface="Calibri"/>
                <a:sym typeface="Calibri"/>
              </a:endParaRPr>
            </a:p>
          </p:txBody>
        </p:sp>
      </p:grpSp>
      <p:grpSp>
        <p:nvGrpSpPr>
          <p:cNvPr id="228" name="Google Shape;228;p25"/>
          <p:cNvGrpSpPr/>
          <p:nvPr/>
        </p:nvGrpSpPr>
        <p:grpSpPr>
          <a:xfrm>
            <a:off x="1282075" y="621075"/>
            <a:ext cx="7401750" cy="3781550"/>
            <a:chOff x="1282075" y="621075"/>
            <a:chExt cx="7401750" cy="3781550"/>
          </a:xfrm>
        </p:grpSpPr>
        <p:sp>
          <p:nvSpPr>
            <p:cNvPr id="229" name="Google Shape;229;p25"/>
            <p:cNvSpPr/>
            <p:nvPr/>
          </p:nvSpPr>
          <p:spPr>
            <a:xfrm>
              <a:off x="2196475" y="23263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.9</a:t>
              </a:r>
              <a:endParaRPr sz="1100">
                <a:latin typeface="Calibri"/>
                <a:ea typeface="Calibri"/>
                <a:cs typeface="Calibri"/>
                <a:sym typeface="Calibri"/>
              </a:endParaRPr>
            </a:p>
          </p:txBody>
        </p:sp>
        <p:sp>
          <p:nvSpPr>
            <p:cNvPr id="230" name="Google Shape;230;p25"/>
            <p:cNvSpPr/>
            <p:nvPr/>
          </p:nvSpPr>
          <p:spPr>
            <a:xfrm>
              <a:off x="3063450" y="13438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.4</a:t>
              </a:r>
              <a:endParaRPr sz="1100">
                <a:latin typeface="Calibri"/>
                <a:ea typeface="Calibri"/>
                <a:cs typeface="Calibri"/>
                <a:sym typeface="Calibri"/>
              </a:endParaRPr>
            </a:p>
          </p:txBody>
        </p:sp>
        <p:sp>
          <p:nvSpPr>
            <p:cNvPr id="231" name="Google Shape;231;p25"/>
            <p:cNvSpPr/>
            <p:nvPr/>
          </p:nvSpPr>
          <p:spPr>
            <a:xfrm>
              <a:off x="3784801" y="2569801"/>
              <a:ext cx="560700" cy="523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1.5</a:t>
              </a:r>
              <a:endParaRPr sz="1100">
                <a:latin typeface="Calibri"/>
                <a:ea typeface="Calibri"/>
                <a:cs typeface="Calibri"/>
                <a:sym typeface="Calibri"/>
              </a:endParaRPr>
            </a:p>
          </p:txBody>
        </p:sp>
        <p:sp>
          <p:nvSpPr>
            <p:cNvPr id="232" name="Google Shape;232;p25"/>
            <p:cNvSpPr/>
            <p:nvPr/>
          </p:nvSpPr>
          <p:spPr>
            <a:xfrm>
              <a:off x="5430850" y="1208125"/>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p:txBody>
        </p:sp>
        <p:sp>
          <p:nvSpPr>
            <p:cNvPr id="233" name="Google Shape;233;p25"/>
            <p:cNvSpPr/>
            <p:nvPr/>
          </p:nvSpPr>
          <p:spPr>
            <a:xfrm>
              <a:off x="3858075" y="3672425"/>
              <a:ext cx="560700" cy="559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1.4</a:t>
              </a:r>
              <a:endParaRPr sz="1100">
                <a:latin typeface="Calibri"/>
                <a:ea typeface="Calibri"/>
                <a:cs typeface="Calibri"/>
                <a:sym typeface="Calibri"/>
              </a:endParaRPr>
            </a:p>
          </p:txBody>
        </p:sp>
        <p:sp>
          <p:nvSpPr>
            <p:cNvPr id="234" name="Google Shape;234;p25"/>
            <p:cNvSpPr/>
            <p:nvPr/>
          </p:nvSpPr>
          <p:spPr>
            <a:xfrm>
              <a:off x="1437675" y="33963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.4</a:t>
              </a:r>
              <a:endParaRPr sz="1100">
                <a:latin typeface="Calibri"/>
                <a:ea typeface="Calibri"/>
                <a:cs typeface="Calibri"/>
                <a:sym typeface="Calibri"/>
              </a:endParaRPr>
            </a:p>
          </p:txBody>
        </p:sp>
        <p:sp>
          <p:nvSpPr>
            <p:cNvPr id="235" name="Google Shape;235;p25"/>
            <p:cNvSpPr/>
            <p:nvPr/>
          </p:nvSpPr>
          <p:spPr>
            <a:xfrm>
              <a:off x="1282075" y="15274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.8</a:t>
              </a:r>
              <a:endParaRPr sz="1100">
                <a:latin typeface="Calibri"/>
                <a:ea typeface="Calibri"/>
                <a:cs typeface="Calibri"/>
                <a:sym typeface="Calibri"/>
              </a:endParaRPr>
            </a:p>
          </p:txBody>
        </p:sp>
        <p:sp>
          <p:nvSpPr>
            <p:cNvPr id="236" name="Google Shape;236;p25"/>
            <p:cNvSpPr/>
            <p:nvPr/>
          </p:nvSpPr>
          <p:spPr>
            <a:xfrm>
              <a:off x="5335550" y="3181625"/>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p:txBody>
        </p:sp>
        <p:sp>
          <p:nvSpPr>
            <p:cNvPr id="237" name="Google Shape;237;p25"/>
            <p:cNvSpPr/>
            <p:nvPr/>
          </p:nvSpPr>
          <p:spPr>
            <a:xfrm>
              <a:off x="4644600" y="207900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p:txBody>
        </p:sp>
        <p:sp>
          <p:nvSpPr>
            <p:cNvPr id="238" name="Google Shape;238;p25"/>
            <p:cNvSpPr/>
            <p:nvPr/>
          </p:nvSpPr>
          <p:spPr>
            <a:xfrm>
              <a:off x="2446725" y="621075"/>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.5</a:t>
              </a:r>
              <a:endParaRPr sz="1100">
                <a:latin typeface="Calibri"/>
                <a:ea typeface="Calibri"/>
                <a:cs typeface="Calibri"/>
                <a:sym typeface="Calibri"/>
              </a:endParaRPr>
            </a:p>
          </p:txBody>
        </p:sp>
        <p:cxnSp>
          <p:nvCxnSpPr>
            <p:cNvPr id="239" name="Google Shape;239;p25"/>
            <p:cNvCxnSpPr>
              <a:stCxn id="235" idx="7"/>
              <a:endCxn id="238" idx="3"/>
            </p:cNvCxnSpPr>
            <p:nvPr/>
          </p:nvCxnSpPr>
          <p:spPr>
            <a:xfrm flipH="1" rot="10800000">
              <a:off x="1709193" y="1040126"/>
              <a:ext cx="810900" cy="5592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25"/>
            <p:cNvCxnSpPr>
              <a:stCxn id="235" idx="5"/>
              <a:endCxn id="229" idx="1"/>
            </p:cNvCxnSpPr>
            <p:nvPr/>
          </p:nvCxnSpPr>
          <p:spPr>
            <a:xfrm>
              <a:off x="1709193" y="1946374"/>
              <a:ext cx="560700" cy="4518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5"/>
            <p:cNvCxnSpPr>
              <a:stCxn id="229" idx="3"/>
              <a:endCxn id="234" idx="7"/>
            </p:cNvCxnSpPr>
            <p:nvPr/>
          </p:nvCxnSpPr>
          <p:spPr>
            <a:xfrm flipH="1">
              <a:off x="1864757" y="2745274"/>
              <a:ext cx="405000" cy="7230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25"/>
            <p:cNvCxnSpPr>
              <a:stCxn id="229" idx="7"/>
              <a:endCxn id="230" idx="3"/>
            </p:cNvCxnSpPr>
            <p:nvPr/>
          </p:nvCxnSpPr>
          <p:spPr>
            <a:xfrm flipH="1" rot="10800000">
              <a:off x="2623593" y="1762826"/>
              <a:ext cx="513000" cy="6354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25"/>
            <p:cNvCxnSpPr>
              <a:stCxn id="230" idx="5"/>
              <a:endCxn id="231" idx="1"/>
            </p:cNvCxnSpPr>
            <p:nvPr/>
          </p:nvCxnSpPr>
          <p:spPr>
            <a:xfrm>
              <a:off x="3490568" y="1762774"/>
              <a:ext cx="376200" cy="8838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25"/>
            <p:cNvCxnSpPr>
              <a:stCxn id="231" idx="4"/>
              <a:endCxn id="233" idx="0"/>
            </p:cNvCxnSpPr>
            <p:nvPr/>
          </p:nvCxnSpPr>
          <p:spPr>
            <a:xfrm>
              <a:off x="4065151" y="3093601"/>
              <a:ext cx="73200" cy="5787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25"/>
            <p:cNvCxnSpPr>
              <a:stCxn id="231" idx="7"/>
              <a:endCxn id="237" idx="2"/>
            </p:cNvCxnSpPr>
            <p:nvPr/>
          </p:nvCxnSpPr>
          <p:spPr>
            <a:xfrm flipH="1" rot="10800000">
              <a:off x="4263389" y="2324309"/>
              <a:ext cx="381300" cy="3222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25"/>
            <p:cNvCxnSpPr>
              <a:stCxn id="232" idx="3"/>
              <a:endCxn id="237" idx="7"/>
            </p:cNvCxnSpPr>
            <p:nvPr/>
          </p:nvCxnSpPr>
          <p:spPr>
            <a:xfrm flipH="1">
              <a:off x="5071832" y="1627049"/>
              <a:ext cx="432300" cy="5238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25"/>
            <p:cNvCxnSpPr>
              <a:stCxn id="237" idx="5"/>
              <a:endCxn id="236" idx="0"/>
            </p:cNvCxnSpPr>
            <p:nvPr/>
          </p:nvCxnSpPr>
          <p:spPr>
            <a:xfrm>
              <a:off x="5071718" y="2497924"/>
              <a:ext cx="513900" cy="6837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25"/>
            <p:cNvSpPr/>
            <p:nvPr/>
          </p:nvSpPr>
          <p:spPr>
            <a:xfrm>
              <a:off x="2445375" y="36257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p:txBody>
        </p:sp>
        <p:cxnSp>
          <p:nvCxnSpPr>
            <p:cNvPr id="249" name="Google Shape;249;p25"/>
            <p:cNvCxnSpPr>
              <a:stCxn id="233" idx="2"/>
              <a:endCxn id="248" idx="6"/>
            </p:cNvCxnSpPr>
            <p:nvPr/>
          </p:nvCxnSpPr>
          <p:spPr>
            <a:xfrm rot="10800000">
              <a:off x="2945775" y="3871025"/>
              <a:ext cx="912300" cy="8100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25"/>
            <p:cNvSpPr txBox="1"/>
            <p:nvPr/>
          </p:nvSpPr>
          <p:spPr>
            <a:xfrm>
              <a:off x="6364225" y="4048625"/>
              <a:ext cx="23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Cluster summary using PageRank</a:t>
              </a:r>
              <a:endParaRPr sz="1100">
                <a:latin typeface="Calibri"/>
                <a:ea typeface="Calibri"/>
                <a:cs typeface="Calibri"/>
                <a:sym typeface="Calibri"/>
              </a:endParaRPr>
            </a:p>
          </p:txBody>
        </p:sp>
      </p:grpSp>
      <p:grpSp>
        <p:nvGrpSpPr>
          <p:cNvPr id="251" name="Google Shape;251;p25"/>
          <p:cNvGrpSpPr/>
          <p:nvPr/>
        </p:nvGrpSpPr>
        <p:grpSpPr>
          <a:xfrm>
            <a:off x="1282075" y="621075"/>
            <a:ext cx="7401750" cy="3781550"/>
            <a:chOff x="1282075" y="621075"/>
            <a:chExt cx="7401750" cy="3781550"/>
          </a:xfrm>
        </p:grpSpPr>
        <p:sp>
          <p:nvSpPr>
            <p:cNvPr id="252" name="Google Shape;252;p25"/>
            <p:cNvSpPr/>
            <p:nvPr/>
          </p:nvSpPr>
          <p:spPr>
            <a:xfrm>
              <a:off x="2196475" y="2326350"/>
              <a:ext cx="500400" cy="490800"/>
            </a:xfrm>
            <a:prstGeom prst="ellipse">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.9</a:t>
              </a:r>
              <a:endParaRPr sz="1100">
                <a:latin typeface="Calibri"/>
                <a:ea typeface="Calibri"/>
                <a:cs typeface="Calibri"/>
                <a:sym typeface="Calibri"/>
              </a:endParaRPr>
            </a:p>
          </p:txBody>
        </p:sp>
        <p:sp>
          <p:nvSpPr>
            <p:cNvPr id="253" name="Google Shape;253;p25"/>
            <p:cNvSpPr/>
            <p:nvPr/>
          </p:nvSpPr>
          <p:spPr>
            <a:xfrm>
              <a:off x="3063450" y="13438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.4</a:t>
              </a:r>
              <a:endParaRPr sz="1100">
                <a:latin typeface="Calibri"/>
                <a:ea typeface="Calibri"/>
                <a:cs typeface="Calibri"/>
                <a:sym typeface="Calibri"/>
              </a:endParaRPr>
            </a:p>
          </p:txBody>
        </p:sp>
        <p:sp>
          <p:nvSpPr>
            <p:cNvPr id="254" name="Google Shape;254;p25"/>
            <p:cNvSpPr/>
            <p:nvPr/>
          </p:nvSpPr>
          <p:spPr>
            <a:xfrm>
              <a:off x="3784801" y="2569801"/>
              <a:ext cx="560700" cy="523800"/>
            </a:xfrm>
            <a:prstGeom prst="ellipse">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1.5</a:t>
              </a:r>
              <a:endParaRPr sz="1100">
                <a:latin typeface="Calibri"/>
                <a:ea typeface="Calibri"/>
                <a:cs typeface="Calibri"/>
                <a:sym typeface="Calibri"/>
              </a:endParaRPr>
            </a:p>
          </p:txBody>
        </p:sp>
        <p:sp>
          <p:nvSpPr>
            <p:cNvPr id="255" name="Google Shape;255;p25"/>
            <p:cNvSpPr/>
            <p:nvPr/>
          </p:nvSpPr>
          <p:spPr>
            <a:xfrm>
              <a:off x="5430850" y="1208125"/>
              <a:ext cx="500400" cy="490800"/>
            </a:xfrm>
            <a:prstGeom prst="ellipse">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p:txBody>
        </p:sp>
        <p:sp>
          <p:nvSpPr>
            <p:cNvPr id="256" name="Google Shape;256;p25"/>
            <p:cNvSpPr/>
            <p:nvPr/>
          </p:nvSpPr>
          <p:spPr>
            <a:xfrm>
              <a:off x="3858075" y="3672425"/>
              <a:ext cx="560700" cy="559200"/>
            </a:xfrm>
            <a:prstGeom prst="ellipse">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1.4</a:t>
              </a:r>
              <a:endParaRPr sz="1100">
                <a:latin typeface="Calibri"/>
                <a:ea typeface="Calibri"/>
                <a:cs typeface="Calibri"/>
                <a:sym typeface="Calibri"/>
              </a:endParaRPr>
            </a:p>
          </p:txBody>
        </p:sp>
        <p:sp>
          <p:nvSpPr>
            <p:cNvPr id="257" name="Google Shape;257;p25"/>
            <p:cNvSpPr/>
            <p:nvPr/>
          </p:nvSpPr>
          <p:spPr>
            <a:xfrm>
              <a:off x="1437675" y="3396350"/>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.4</a:t>
              </a:r>
              <a:endParaRPr sz="1100">
                <a:latin typeface="Calibri"/>
                <a:ea typeface="Calibri"/>
                <a:cs typeface="Calibri"/>
                <a:sym typeface="Calibri"/>
              </a:endParaRPr>
            </a:p>
          </p:txBody>
        </p:sp>
        <p:sp>
          <p:nvSpPr>
            <p:cNvPr id="258" name="Google Shape;258;p25"/>
            <p:cNvSpPr/>
            <p:nvPr/>
          </p:nvSpPr>
          <p:spPr>
            <a:xfrm>
              <a:off x="1282075" y="1527450"/>
              <a:ext cx="500400" cy="490800"/>
            </a:xfrm>
            <a:prstGeom prst="ellipse">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.8</a:t>
              </a:r>
              <a:endParaRPr sz="1100">
                <a:latin typeface="Calibri"/>
                <a:ea typeface="Calibri"/>
                <a:cs typeface="Calibri"/>
                <a:sym typeface="Calibri"/>
              </a:endParaRPr>
            </a:p>
          </p:txBody>
        </p:sp>
        <p:sp>
          <p:nvSpPr>
            <p:cNvPr id="259" name="Google Shape;259;p25"/>
            <p:cNvSpPr/>
            <p:nvPr/>
          </p:nvSpPr>
          <p:spPr>
            <a:xfrm>
              <a:off x="5335550" y="3181625"/>
              <a:ext cx="500400" cy="490800"/>
            </a:xfrm>
            <a:prstGeom prst="ellipse">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p:txBody>
        </p:sp>
        <p:sp>
          <p:nvSpPr>
            <p:cNvPr id="260" name="Google Shape;260;p25"/>
            <p:cNvSpPr/>
            <p:nvPr/>
          </p:nvSpPr>
          <p:spPr>
            <a:xfrm>
              <a:off x="4644600" y="2079000"/>
              <a:ext cx="500400" cy="490800"/>
            </a:xfrm>
            <a:prstGeom prst="ellipse">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p:txBody>
        </p:sp>
        <p:sp>
          <p:nvSpPr>
            <p:cNvPr id="261" name="Google Shape;261;p25"/>
            <p:cNvSpPr/>
            <p:nvPr/>
          </p:nvSpPr>
          <p:spPr>
            <a:xfrm>
              <a:off x="2446725" y="621075"/>
              <a:ext cx="500400" cy="49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.5</a:t>
              </a:r>
              <a:endParaRPr sz="1100">
                <a:latin typeface="Calibri"/>
                <a:ea typeface="Calibri"/>
                <a:cs typeface="Calibri"/>
                <a:sym typeface="Calibri"/>
              </a:endParaRPr>
            </a:p>
          </p:txBody>
        </p:sp>
        <p:cxnSp>
          <p:nvCxnSpPr>
            <p:cNvPr id="262" name="Google Shape;262;p25"/>
            <p:cNvCxnSpPr>
              <a:stCxn id="258" idx="7"/>
              <a:endCxn id="261" idx="3"/>
            </p:cNvCxnSpPr>
            <p:nvPr/>
          </p:nvCxnSpPr>
          <p:spPr>
            <a:xfrm flipH="1" rot="10800000">
              <a:off x="1709193" y="1040126"/>
              <a:ext cx="810900" cy="5592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25"/>
            <p:cNvCxnSpPr>
              <a:stCxn id="258" idx="5"/>
              <a:endCxn id="252" idx="1"/>
            </p:cNvCxnSpPr>
            <p:nvPr/>
          </p:nvCxnSpPr>
          <p:spPr>
            <a:xfrm>
              <a:off x="1709193" y="1946374"/>
              <a:ext cx="560700" cy="4518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25"/>
            <p:cNvCxnSpPr>
              <a:stCxn id="252" idx="3"/>
              <a:endCxn id="257" idx="7"/>
            </p:cNvCxnSpPr>
            <p:nvPr/>
          </p:nvCxnSpPr>
          <p:spPr>
            <a:xfrm flipH="1">
              <a:off x="1864757" y="2745274"/>
              <a:ext cx="405000" cy="7230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25"/>
            <p:cNvCxnSpPr>
              <a:stCxn id="252" idx="7"/>
              <a:endCxn id="253" idx="3"/>
            </p:cNvCxnSpPr>
            <p:nvPr/>
          </p:nvCxnSpPr>
          <p:spPr>
            <a:xfrm flipH="1" rot="10800000">
              <a:off x="2623593" y="1762826"/>
              <a:ext cx="513000" cy="6354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25"/>
            <p:cNvCxnSpPr>
              <a:stCxn id="253" idx="5"/>
              <a:endCxn id="254" idx="1"/>
            </p:cNvCxnSpPr>
            <p:nvPr/>
          </p:nvCxnSpPr>
          <p:spPr>
            <a:xfrm>
              <a:off x="3490568" y="1762774"/>
              <a:ext cx="376200" cy="8838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25"/>
            <p:cNvCxnSpPr>
              <a:stCxn id="254" idx="4"/>
              <a:endCxn id="256" idx="0"/>
            </p:cNvCxnSpPr>
            <p:nvPr/>
          </p:nvCxnSpPr>
          <p:spPr>
            <a:xfrm>
              <a:off x="4065151" y="3093601"/>
              <a:ext cx="73200" cy="5787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25"/>
            <p:cNvCxnSpPr>
              <a:stCxn id="254" idx="7"/>
              <a:endCxn id="260" idx="2"/>
            </p:cNvCxnSpPr>
            <p:nvPr/>
          </p:nvCxnSpPr>
          <p:spPr>
            <a:xfrm flipH="1" rot="10800000">
              <a:off x="4263389" y="2324309"/>
              <a:ext cx="381300" cy="3222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25"/>
            <p:cNvCxnSpPr>
              <a:stCxn id="255" idx="3"/>
              <a:endCxn id="260" idx="7"/>
            </p:cNvCxnSpPr>
            <p:nvPr/>
          </p:nvCxnSpPr>
          <p:spPr>
            <a:xfrm flipH="1">
              <a:off x="5071832" y="1627049"/>
              <a:ext cx="432300" cy="5238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25"/>
            <p:cNvCxnSpPr>
              <a:stCxn id="260" idx="5"/>
              <a:endCxn id="259" idx="0"/>
            </p:cNvCxnSpPr>
            <p:nvPr/>
          </p:nvCxnSpPr>
          <p:spPr>
            <a:xfrm>
              <a:off x="5071718" y="2497924"/>
              <a:ext cx="513900" cy="683700"/>
            </a:xfrm>
            <a:prstGeom prst="straightConnector1">
              <a:avLst/>
            </a:prstGeom>
            <a:noFill/>
            <a:ln cap="flat" cmpd="sng" w="9525">
              <a:solidFill>
                <a:schemeClr val="dk2"/>
              </a:solidFill>
              <a:prstDash val="solid"/>
              <a:round/>
              <a:headEnd len="med" w="med" type="none"/>
              <a:tailEnd len="med" w="med" type="none"/>
            </a:ln>
          </p:spPr>
        </p:cxnSp>
        <p:sp>
          <p:nvSpPr>
            <p:cNvPr id="271" name="Google Shape;271;p25"/>
            <p:cNvSpPr/>
            <p:nvPr/>
          </p:nvSpPr>
          <p:spPr>
            <a:xfrm>
              <a:off x="2445375" y="3625750"/>
              <a:ext cx="500400" cy="490800"/>
            </a:xfrm>
            <a:prstGeom prst="ellipse">
              <a:avLst/>
            </a:prstGeom>
            <a:solidFill>
              <a:srgbClr val="D4D4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p:txBody>
        </p:sp>
        <p:cxnSp>
          <p:nvCxnSpPr>
            <p:cNvPr id="272" name="Google Shape;272;p25"/>
            <p:cNvCxnSpPr>
              <a:stCxn id="256" idx="2"/>
              <a:endCxn id="271" idx="6"/>
            </p:cNvCxnSpPr>
            <p:nvPr/>
          </p:nvCxnSpPr>
          <p:spPr>
            <a:xfrm rot="10800000">
              <a:off x="2945775" y="3871025"/>
              <a:ext cx="912300" cy="81000"/>
            </a:xfrm>
            <a:prstGeom prst="straightConnector1">
              <a:avLst/>
            </a:prstGeom>
            <a:noFill/>
            <a:ln cap="flat" cmpd="sng" w="9525">
              <a:solidFill>
                <a:schemeClr val="dk2"/>
              </a:solidFill>
              <a:prstDash val="solid"/>
              <a:round/>
              <a:headEnd len="med" w="med" type="none"/>
              <a:tailEnd len="med" w="med" type="none"/>
            </a:ln>
          </p:spPr>
        </p:cxnSp>
        <p:sp>
          <p:nvSpPr>
            <p:cNvPr id="273" name="Google Shape;273;p25"/>
            <p:cNvSpPr txBox="1"/>
            <p:nvPr/>
          </p:nvSpPr>
          <p:spPr>
            <a:xfrm>
              <a:off x="6364225" y="4048625"/>
              <a:ext cx="23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Cluster summary using PageRank</a:t>
              </a:r>
              <a:endParaRPr sz="1100">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aphicFrame>
        <p:nvGraphicFramePr>
          <p:cNvPr id="278" name="Google Shape;278;p26"/>
          <p:cNvGraphicFramePr/>
          <p:nvPr/>
        </p:nvGraphicFramePr>
        <p:xfrm>
          <a:off x="1462075" y="1080225"/>
          <a:ext cx="3000000" cy="3000000"/>
        </p:xfrm>
        <a:graphic>
          <a:graphicData uri="http://schemas.openxmlformats.org/drawingml/2006/table">
            <a:tbl>
              <a:tblPr>
                <a:noFill/>
                <a:tableStyleId>{EB41BC13-D39B-423A-8D48-817DCD10ADC0}</a:tableStyleId>
              </a:tblPr>
              <a:tblGrid>
                <a:gridCol w="3848100"/>
                <a:gridCol w="2371725"/>
              </a:tblGrid>
              <a:tr h="323850">
                <a:tc>
                  <a:txBody>
                    <a:bodyPr/>
                    <a:lstStyle/>
                    <a:p>
                      <a:pPr indent="0" lvl="0" marL="0" rtl="0" algn="ctr">
                        <a:lnSpc>
                          <a:spcPct val="171429"/>
                        </a:lnSpc>
                        <a:spcBef>
                          <a:spcPts val="0"/>
                        </a:spcBef>
                        <a:spcAft>
                          <a:spcPts val="0"/>
                        </a:spcAft>
                        <a:buNone/>
                      </a:pPr>
                      <a:r>
                        <a:rPr b="1" lang="en" sz="1200">
                          <a:latin typeface="Calibri"/>
                          <a:ea typeface="Calibri"/>
                          <a:cs typeface="Calibri"/>
                          <a:sym typeface="Calibri"/>
                        </a:rPr>
                        <a:t>Length of LexRank Summary</a:t>
                      </a:r>
                      <a:endParaRPr b="1" sz="1200">
                        <a:latin typeface="Calibri"/>
                        <a:ea typeface="Calibri"/>
                        <a:cs typeface="Calibri"/>
                        <a:sym typeface="Calibri"/>
                      </a:endParaRPr>
                    </a:p>
                  </a:txBody>
                  <a:tcPr marT="91425" marB="91425" marR="91425" marL="91425" anchor="b">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solidFill>
                      <a:srgbClr val="D1D1D1"/>
                    </a:solidFill>
                  </a:tcPr>
                </a:tc>
                <a:tc>
                  <a:txBody>
                    <a:bodyPr/>
                    <a:lstStyle/>
                    <a:p>
                      <a:pPr indent="0" lvl="0" marL="0" rtl="0" algn="ctr">
                        <a:lnSpc>
                          <a:spcPct val="171429"/>
                        </a:lnSpc>
                        <a:spcBef>
                          <a:spcPts val="0"/>
                        </a:spcBef>
                        <a:spcAft>
                          <a:spcPts val="0"/>
                        </a:spcAft>
                        <a:buNone/>
                      </a:pPr>
                      <a:r>
                        <a:rPr b="1" lang="en" sz="1200">
                          <a:latin typeface="Calibri"/>
                          <a:ea typeface="Calibri"/>
                          <a:cs typeface="Calibri"/>
                          <a:sym typeface="Calibri"/>
                        </a:rPr>
                        <a:t>ROUGE F1 Score</a:t>
                      </a:r>
                      <a:endParaRPr b="1" sz="1200">
                        <a:latin typeface="Calibri"/>
                        <a:ea typeface="Calibri"/>
                        <a:cs typeface="Calibri"/>
                        <a:sym typeface="Calibri"/>
                      </a:endParaRPr>
                    </a:p>
                  </a:txBody>
                  <a:tcPr marT="91425" marB="91425" marR="91425" marL="91425" anchor="b">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solidFill>
                      <a:srgbClr val="D1D1D1"/>
                    </a:solidFill>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0.5E</a:t>
                      </a:r>
                      <a:endParaRPr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0.49414</a:t>
                      </a:r>
                      <a:endParaRPr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0.75E</a:t>
                      </a:r>
                      <a:endParaRPr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0.63041</a:t>
                      </a:r>
                      <a:endParaRPr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E</a:t>
                      </a:r>
                      <a:endParaRPr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0.69972</a:t>
                      </a:r>
                      <a:endParaRPr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1.25E (benchmark result)</a:t>
                      </a:r>
                      <a:endParaRPr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b="1" lang="en" sz="1200">
                          <a:latin typeface="Calibri"/>
                          <a:ea typeface="Calibri"/>
                          <a:cs typeface="Calibri"/>
                          <a:sym typeface="Calibri"/>
                        </a:rPr>
                        <a:t>0.71429</a:t>
                      </a:r>
                      <a:endParaRPr b="1"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r>
              <a:tr h="314325">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1.5E</a:t>
                      </a:r>
                      <a:endParaRPr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200">
                          <a:latin typeface="Calibri"/>
                          <a:ea typeface="Calibri"/>
                          <a:cs typeface="Calibri"/>
                          <a:sym typeface="Calibri"/>
                        </a:rPr>
                        <a:t>0.6874</a:t>
                      </a:r>
                      <a:endParaRPr sz="1200">
                        <a:latin typeface="Calibri"/>
                        <a:ea typeface="Calibri"/>
                        <a:cs typeface="Calibri"/>
                        <a:sym typeface="Calibri"/>
                      </a:endParaRPr>
                    </a:p>
                  </a:txBody>
                  <a:tcPr marT="91425" marB="91425" marR="91425" marL="91425" anchor="ctr">
                    <a:lnL cap="flat" cmpd="sng" w="9525">
                      <a:solidFill>
                        <a:srgbClr val="223842"/>
                      </a:solidFill>
                      <a:prstDash val="solid"/>
                      <a:round/>
                      <a:headEnd len="sm" w="sm" type="none"/>
                      <a:tailEnd len="sm" w="sm" type="none"/>
                    </a:lnL>
                    <a:lnR cap="flat" cmpd="sng" w="9525">
                      <a:solidFill>
                        <a:srgbClr val="223842"/>
                      </a:solidFill>
                      <a:prstDash val="solid"/>
                      <a:round/>
                      <a:headEnd len="sm" w="sm" type="none"/>
                      <a:tailEnd len="sm" w="sm" type="none"/>
                    </a:lnR>
                    <a:lnT cap="flat" cmpd="sng" w="9525">
                      <a:solidFill>
                        <a:srgbClr val="223842"/>
                      </a:solidFill>
                      <a:prstDash val="solid"/>
                      <a:round/>
                      <a:headEnd len="sm" w="sm" type="none"/>
                      <a:tailEnd len="sm" w="sm" type="none"/>
                    </a:lnT>
                    <a:lnB cap="flat" cmpd="sng" w="9525">
                      <a:solidFill>
                        <a:srgbClr val="223842"/>
                      </a:solidFill>
                      <a:prstDash val="solid"/>
                      <a:round/>
                      <a:headEnd len="sm" w="sm" type="none"/>
                      <a:tailEnd len="sm" w="sm" type="none"/>
                    </a:lnB>
                  </a:tcPr>
                </a:tc>
              </a:tr>
            </a:tbl>
          </a:graphicData>
        </a:graphic>
      </p:graphicFrame>
      <p:sp>
        <p:nvSpPr>
          <p:cNvPr id="279" name="Google Shape;279;p26"/>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Setting a baseline for the study</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aphicFrame>
        <p:nvGraphicFramePr>
          <p:cNvPr id="284" name="Google Shape;284;p27"/>
          <p:cNvGraphicFramePr/>
          <p:nvPr/>
        </p:nvGraphicFramePr>
        <p:xfrm>
          <a:off x="819125" y="1383650"/>
          <a:ext cx="3000000" cy="3000000"/>
        </p:xfrm>
        <a:graphic>
          <a:graphicData uri="http://schemas.openxmlformats.org/drawingml/2006/table">
            <a:tbl>
              <a:tblPr>
                <a:noFill/>
                <a:tableStyleId>{EB41BC13-D39B-423A-8D48-817DCD10ADC0}</a:tableStyleId>
              </a:tblPr>
              <a:tblGrid>
                <a:gridCol w="2353875"/>
                <a:gridCol w="814250"/>
                <a:gridCol w="784625"/>
                <a:gridCol w="888250"/>
                <a:gridCol w="888250"/>
                <a:gridCol w="888250"/>
                <a:gridCol w="888250"/>
              </a:tblGrid>
              <a:tr h="323850">
                <a:tc rowSpan="2">
                  <a:txBody>
                    <a:bodyPr/>
                    <a:lstStyle/>
                    <a:p>
                      <a:pPr indent="0" lvl="0" marL="0" rtl="0" algn="l">
                        <a:spcBef>
                          <a:spcPts val="0"/>
                        </a:spcBef>
                        <a:spcAft>
                          <a:spcPts val="0"/>
                        </a:spcAft>
                        <a:buNone/>
                      </a:pPr>
                      <a:r>
                        <a:rPr b="1" lang="en" sz="1200">
                          <a:latin typeface="Calibri"/>
                          <a:ea typeface="Calibri"/>
                          <a:cs typeface="Calibri"/>
                          <a:sym typeface="Calibri"/>
                        </a:rPr>
                        <a:t>Length of Summary</a:t>
                      </a:r>
                      <a:endParaRPr b="1" sz="1200">
                        <a:latin typeface="Calibri"/>
                        <a:ea typeface="Calibri"/>
                        <a:cs typeface="Calibri"/>
                        <a:sym typeface="Calibri"/>
                      </a:endParaRPr>
                    </a:p>
                  </a:txBody>
                  <a:tcPr marT="91425" marB="91425" marR="91425" marL="91425" anchor="ctr">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solidFill>
                      <a:srgbClr val="D4D4D4"/>
                    </a:solidFill>
                  </a:tcPr>
                </a:tc>
                <a:tc gridSpan="3">
                  <a:txBody>
                    <a:bodyPr/>
                    <a:lstStyle/>
                    <a:p>
                      <a:pPr indent="0" lvl="0" marL="0" rtl="0" algn="l">
                        <a:spcBef>
                          <a:spcPts val="0"/>
                        </a:spcBef>
                        <a:spcAft>
                          <a:spcPts val="0"/>
                        </a:spcAft>
                        <a:buNone/>
                      </a:pPr>
                      <a:r>
                        <a:rPr b="1" lang="en" sz="1200">
                          <a:latin typeface="Calibri"/>
                          <a:ea typeface="Calibri"/>
                          <a:cs typeface="Calibri"/>
                          <a:sym typeface="Calibri"/>
                        </a:rPr>
                        <a:t>Without LexRank</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solidFill>
                      <a:srgbClr val="D4D4D4"/>
                    </a:solidFill>
                  </a:tcPr>
                </a:tc>
                <a:tc hMerge="1"/>
                <a:tc hMerge="1"/>
                <a:tc gridSpan="3">
                  <a:txBody>
                    <a:bodyPr/>
                    <a:lstStyle/>
                    <a:p>
                      <a:pPr indent="0" lvl="0" marL="0" rtl="0" algn="l">
                        <a:spcBef>
                          <a:spcPts val="0"/>
                        </a:spcBef>
                        <a:spcAft>
                          <a:spcPts val="0"/>
                        </a:spcAft>
                        <a:buNone/>
                      </a:pPr>
                      <a:r>
                        <a:rPr b="1" lang="en" sz="1200">
                          <a:latin typeface="Calibri"/>
                          <a:ea typeface="Calibri"/>
                          <a:cs typeface="Calibri"/>
                          <a:sym typeface="Calibri"/>
                        </a:rPr>
                        <a:t>With LexRank</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solidFill>
                      <a:srgbClr val="D4D4D4"/>
                    </a:solidFill>
                  </a:tcPr>
                </a:tc>
                <a:tc hMerge="1"/>
                <a:tc hMerge="1"/>
              </a:tr>
              <a:tr h="323850">
                <a:tc vMerge="1"/>
                <a:tc>
                  <a:txBody>
                    <a:bodyPr/>
                    <a:lstStyle/>
                    <a:p>
                      <a:pPr indent="0" lvl="0" marL="0" rtl="0" algn="l">
                        <a:spcBef>
                          <a:spcPts val="0"/>
                        </a:spcBef>
                        <a:spcAft>
                          <a:spcPts val="0"/>
                        </a:spcAft>
                        <a:buNone/>
                      </a:pPr>
                      <a:r>
                        <a:rPr b="1" lang="en" sz="1200">
                          <a:latin typeface="Calibri"/>
                          <a:ea typeface="Calibri"/>
                          <a:cs typeface="Calibri"/>
                          <a:sym typeface="Calibri"/>
                        </a:rPr>
                        <a:t>ROUGE p</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solidFill>
                      <a:srgbClr val="D4D4D4"/>
                    </a:solidFill>
                  </a:tcPr>
                </a:tc>
                <a:tc>
                  <a:txBody>
                    <a:bodyPr/>
                    <a:lstStyle/>
                    <a:p>
                      <a:pPr indent="0" lvl="0" marL="0" rtl="0" algn="l">
                        <a:spcBef>
                          <a:spcPts val="0"/>
                        </a:spcBef>
                        <a:spcAft>
                          <a:spcPts val="0"/>
                        </a:spcAft>
                        <a:buNone/>
                      </a:pPr>
                      <a:r>
                        <a:rPr b="1" lang="en" sz="1200">
                          <a:latin typeface="Calibri"/>
                          <a:ea typeface="Calibri"/>
                          <a:cs typeface="Calibri"/>
                          <a:sym typeface="Calibri"/>
                        </a:rPr>
                        <a:t>ROUGE r</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solidFill>
                      <a:srgbClr val="D4D4D4"/>
                    </a:solidFill>
                  </a:tcPr>
                </a:tc>
                <a:tc>
                  <a:txBody>
                    <a:bodyPr/>
                    <a:lstStyle/>
                    <a:p>
                      <a:pPr indent="0" lvl="0" marL="0" rtl="0" algn="l">
                        <a:spcBef>
                          <a:spcPts val="0"/>
                        </a:spcBef>
                        <a:spcAft>
                          <a:spcPts val="0"/>
                        </a:spcAft>
                        <a:buNone/>
                      </a:pPr>
                      <a:r>
                        <a:rPr b="1" lang="en" sz="1200">
                          <a:latin typeface="Calibri"/>
                          <a:ea typeface="Calibri"/>
                          <a:cs typeface="Calibri"/>
                          <a:sym typeface="Calibri"/>
                        </a:rPr>
                        <a:t>ROUGE F1</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solidFill>
                      <a:srgbClr val="D4D4D4"/>
                    </a:solidFill>
                  </a:tcPr>
                </a:tc>
                <a:tc>
                  <a:txBody>
                    <a:bodyPr/>
                    <a:lstStyle/>
                    <a:p>
                      <a:pPr indent="0" lvl="0" marL="0" rtl="0" algn="l">
                        <a:spcBef>
                          <a:spcPts val="0"/>
                        </a:spcBef>
                        <a:spcAft>
                          <a:spcPts val="0"/>
                        </a:spcAft>
                        <a:buNone/>
                      </a:pPr>
                      <a:r>
                        <a:rPr b="1" lang="en" sz="1200">
                          <a:latin typeface="Calibri"/>
                          <a:ea typeface="Calibri"/>
                          <a:cs typeface="Calibri"/>
                          <a:sym typeface="Calibri"/>
                        </a:rPr>
                        <a:t>ROUGE p</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solidFill>
                      <a:srgbClr val="D4D4D4"/>
                    </a:solidFill>
                  </a:tcPr>
                </a:tc>
                <a:tc>
                  <a:txBody>
                    <a:bodyPr/>
                    <a:lstStyle/>
                    <a:p>
                      <a:pPr indent="0" lvl="0" marL="0" rtl="0" algn="l">
                        <a:spcBef>
                          <a:spcPts val="0"/>
                        </a:spcBef>
                        <a:spcAft>
                          <a:spcPts val="0"/>
                        </a:spcAft>
                        <a:buNone/>
                      </a:pPr>
                      <a:r>
                        <a:rPr b="1" lang="en" sz="1200">
                          <a:latin typeface="Calibri"/>
                          <a:ea typeface="Calibri"/>
                          <a:cs typeface="Calibri"/>
                          <a:sym typeface="Calibri"/>
                        </a:rPr>
                        <a:t>ROUGE r</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solidFill>
                      <a:srgbClr val="D4D4D4"/>
                    </a:solidFill>
                  </a:tcPr>
                </a:tc>
                <a:tc>
                  <a:txBody>
                    <a:bodyPr/>
                    <a:lstStyle/>
                    <a:p>
                      <a:pPr indent="0" lvl="0" marL="0" rtl="0" algn="l">
                        <a:spcBef>
                          <a:spcPts val="0"/>
                        </a:spcBef>
                        <a:spcAft>
                          <a:spcPts val="0"/>
                        </a:spcAft>
                        <a:buNone/>
                      </a:pPr>
                      <a:r>
                        <a:rPr b="1" lang="en" sz="1200">
                          <a:latin typeface="Calibri"/>
                          <a:ea typeface="Calibri"/>
                          <a:cs typeface="Calibri"/>
                          <a:sym typeface="Calibri"/>
                        </a:rPr>
                        <a:t>ROUGE F1</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solidFill>
                      <a:srgbClr val="D4D4D4"/>
                    </a:solidFill>
                  </a:tcPr>
                </a:tc>
              </a:tr>
              <a:tr h="314325">
                <a:tc>
                  <a:txBody>
                    <a:bodyPr/>
                    <a:lstStyle/>
                    <a:p>
                      <a:pPr indent="0" lvl="0" marL="0" rtl="0" algn="l">
                        <a:spcBef>
                          <a:spcPts val="0"/>
                        </a:spcBef>
                        <a:spcAft>
                          <a:spcPts val="0"/>
                        </a:spcAft>
                        <a:buNone/>
                      </a:pPr>
                      <a:r>
                        <a:rPr lang="en" sz="1200">
                          <a:latin typeface="Calibri"/>
                          <a:ea typeface="Calibri"/>
                          <a:cs typeface="Calibri"/>
                          <a:sym typeface="Calibri"/>
                        </a:rPr>
                        <a:t>Union of all cluster summaries</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0.95652</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0.62857</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0.75862</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0.95652</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0.62857</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0.75862</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r>
              <a:tr h="314325">
                <a:tc>
                  <a:txBody>
                    <a:bodyPr/>
                    <a:lstStyle/>
                    <a:p>
                      <a:pPr indent="0" lvl="0" marL="0" rtl="0" algn="l">
                        <a:spcBef>
                          <a:spcPts val="0"/>
                        </a:spcBef>
                        <a:spcAft>
                          <a:spcPts val="0"/>
                        </a:spcAft>
                        <a:buNone/>
                      </a:pPr>
                      <a:r>
                        <a:rPr lang="en" sz="1200">
                          <a:latin typeface="Calibri"/>
                          <a:ea typeface="Calibri"/>
                          <a:cs typeface="Calibri"/>
                          <a:sym typeface="Calibri"/>
                        </a:rPr>
                        <a:t>E</a:t>
                      </a:r>
                      <a:r>
                        <a:rPr lang="en" sz="1200">
                          <a:latin typeface="Calibri"/>
                          <a:ea typeface="Calibri"/>
                          <a:cs typeface="Calibri"/>
                          <a:sym typeface="Calibri"/>
                        </a:rPr>
                        <a:t>xpert summary length</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0.82353</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0.80000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0.81159</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0.91429</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0.76190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0.86486</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r>
              <a:tr h="314325">
                <a:tc>
                  <a:txBody>
                    <a:bodyPr/>
                    <a:lstStyle/>
                    <a:p>
                      <a:pPr indent="0" lvl="0" marL="0" rtl="0" algn="l">
                        <a:spcBef>
                          <a:spcPts val="0"/>
                        </a:spcBef>
                        <a:spcAft>
                          <a:spcPts val="0"/>
                        </a:spcAft>
                        <a:buNone/>
                      </a:pPr>
                      <a:r>
                        <a:rPr lang="en" sz="1200">
                          <a:latin typeface="Calibri"/>
                          <a:ea typeface="Calibri"/>
                          <a:cs typeface="Calibri"/>
                          <a:sym typeface="Calibri"/>
                        </a:rPr>
                        <a:t>1.25 * Expert summary length</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0.95652</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0.62857</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0.75862</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0.94118</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0.80952</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0.89474</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28575">
                      <a:solidFill>
                        <a:srgbClr val="70808C"/>
                      </a:solidFill>
                      <a:prstDash val="solid"/>
                      <a:round/>
                      <a:headEnd len="sm" w="sm" type="none"/>
                      <a:tailEnd len="sm" w="sm" type="none"/>
                    </a:lnB>
                  </a:tcPr>
                </a:tc>
              </a:tr>
              <a:tr h="314325">
                <a:tc>
                  <a:txBody>
                    <a:bodyPr/>
                    <a:lstStyle/>
                    <a:p>
                      <a:pPr indent="0" lvl="0" marL="0" rtl="0" algn="l">
                        <a:spcBef>
                          <a:spcPts val="0"/>
                        </a:spcBef>
                        <a:spcAft>
                          <a:spcPts val="0"/>
                        </a:spcAft>
                        <a:buNone/>
                      </a:pPr>
                      <a:r>
                        <a:rPr lang="en" sz="1200">
                          <a:latin typeface="Calibri"/>
                          <a:ea typeface="Calibri"/>
                          <a:cs typeface="Calibri"/>
                          <a:sym typeface="Calibri"/>
                        </a:rPr>
                        <a:t>30% of original document length</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0.80000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0.80000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0.80000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0.82353</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0.80000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0.81159</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2857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r>
              <a:tr h="111975">
                <a:tc>
                  <a:txBody>
                    <a:bodyPr/>
                    <a:lstStyle/>
                    <a:p>
                      <a:pPr indent="0" lvl="0" marL="0" rtl="0" algn="l">
                        <a:spcBef>
                          <a:spcPts val="0"/>
                        </a:spcBef>
                        <a:spcAft>
                          <a:spcPts val="0"/>
                        </a:spcAft>
                        <a:buNone/>
                      </a:pPr>
                      <a:r>
                        <a:rPr lang="en" sz="1200">
                          <a:latin typeface="Calibri"/>
                          <a:ea typeface="Calibri"/>
                          <a:cs typeface="Calibri"/>
                          <a:sym typeface="Calibri"/>
                        </a:rPr>
                        <a:t>40% of original document length</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0.82353</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0.80000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0.81159</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0.80000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0.80000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0.80000</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r>
              <a:tr h="111975">
                <a:tc>
                  <a:txBody>
                    <a:bodyPr/>
                    <a:lstStyle/>
                    <a:p>
                      <a:pPr indent="0" lvl="0" marL="0" rtl="0" algn="l">
                        <a:spcBef>
                          <a:spcPts val="0"/>
                        </a:spcBef>
                        <a:spcAft>
                          <a:spcPts val="0"/>
                        </a:spcAft>
                        <a:buNone/>
                      </a:pPr>
                      <a:r>
                        <a:rPr lang="en" sz="1200">
                          <a:latin typeface="Calibri"/>
                          <a:ea typeface="Calibri"/>
                          <a:cs typeface="Calibri"/>
                          <a:sym typeface="Calibri"/>
                        </a:rPr>
                        <a:t>1.25 * Expert length (Corpus avg.)</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0.95661</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a:t>
                      </a:r>
                      <a:r>
                        <a:rPr lang="en" sz="1200">
                          <a:latin typeface="Calibri"/>
                          <a:ea typeface="Calibri"/>
                          <a:cs typeface="Calibri"/>
                          <a:sym typeface="Calibri"/>
                        </a:rPr>
                        <a:t>.54567</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0.70531</a:t>
                      </a:r>
                      <a:endParaRPr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Calibri"/>
                          <a:ea typeface="Calibri"/>
                          <a:cs typeface="Calibri"/>
                          <a:sym typeface="Calibri"/>
                        </a:rPr>
                        <a:t>0.89559</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Calibri"/>
                          <a:ea typeface="Calibri"/>
                          <a:cs typeface="Calibri"/>
                          <a:sym typeface="Calibri"/>
                        </a:rPr>
                        <a:t>0.62925</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Calibri"/>
                          <a:ea typeface="Calibri"/>
                          <a:cs typeface="Calibri"/>
                          <a:sym typeface="Calibri"/>
                        </a:rPr>
                        <a:t>0.80247</a:t>
                      </a:r>
                      <a:endParaRPr b="1" sz="1200">
                        <a:latin typeface="Calibri"/>
                        <a:ea typeface="Calibri"/>
                        <a:cs typeface="Calibri"/>
                        <a:sym typeface="Calibri"/>
                      </a:endParaRPr>
                    </a:p>
                  </a:txBody>
                  <a:tcPr marT="91425" marB="91425" marR="91425" marL="91425" anchor="b">
                    <a:lnL cap="flat" cmpd="sng" w="9525">
                      <a:solidFill>
                        <a:srgbClr val="70808C"/>
                      </a:solidFill>
                      <a:prstDash val="solid"/>
                      <a:round/>
                      <a:headEnd len="sm" w="sm" type="none"/>
                      <a:tailEnd len="sm" w="sm" type="none"/>
                    </a:lnL>
                    <a:lnR cap="flat" cmpd="sng" w="9525">
                      <a:solidFill>
                        <a:srgbClr val="70808C"/>
                      </a:solidFill>
                      <a:prstDash val="solid"/>
                      <a:round/>
                      <a:headEnd len="sm" w="sm" type="none"/>
                      <a:tailEnd len="sm" w="sm" type="none"/>
                    </a:lnR>
                    <a:lnT cap="flat" cmpd="sng" w="9525">
                      <a:solidFill>
                        <a:srgbClr val="70808C"/>
                      </a:solidFill>
                      <a:prstDash val="solid"/>
                      <a:round/>
                      <a:headEnd len="sm" w="sm" type="none"/>
                      <a:tailEnd len="sm" w="sm" type="none"/>
                    </a:lnT>
                    <a:lnB cap="flat" cmpd="sng" w="9525">
                      <a:solidFill>
                        <a:srgbClr val="70808C"/>
                      </a:solidFill>
                      <a:prstDash val="solid"/>
                      <a:round/>
                      <a:headEnd len="sm" w="sm" type="none"/>
                      <a:tailEnd len="sm" w="sm" type="none"/>
                    </a:lnB>
                  </a:tcPr>
                </a:tc>
              </a:tr>
            </a:tbl>
          </a:graphicData>
        </a:graphic>
      </p:graphicFrame>
      <p:sp>
        <p:nvSpPr>
          <p:cNvPr id="285" name="Google Shape;285;p27"/>
          <p:cNvSpPr txBox="1"/>
          <p:nvPr>
            <p:ph type="title"/>
          </p:nvPr>
        </p:nvSpPr>
        <p:spPr>
          <a:xfrm>
            <a:off x="819150" y="414675"/>
            <a:ext cx="7505700" cy="66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Intrinsic evaluation of </a:t>
            </a:r>
            <a:r>
              <a:rPr lang="en"/>
              <a:t>Knapsack Summarizer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 K Analysis Metric</a:t>
            </a:r>
            <a:endParaRPr/>
          </a:p>
        </p:txBody>
      </p:sp>
      <p:graphicFrame>
        <p:nvGraphicFramePr>
          <p:cNvPr id="291" name="Google Shape;291;p28"/>
          <p:cNvGraphicFramePr/>
          <p:nvPr/>
        </p:nvGraphicFramePr>
        <p:xfrm>
          <a:off x="952500" y="1428750"/>
          <a:ext cx="3000000" cy="3000000"/>
        </p:xfrm>
        <a:graphic>
          <a:graphicData uri="http://schemas.openxmlformats.org/drawingml/2006/table">
            <a:tbl>
              <a:tblPr>
                <a:noFill/>
                <a:tableStyleId>{F8ACA996-3C45-4051-9730-4BA6327B8138}</a:tableStyleId>
              </a:tblPr>
              <a:tblGrid>
                <a:gridCol w="588700"/>
                <a:gridCol w="2670900"/>
                <a:gridCol w="3870450"/>
              </a:tblGrid>
              <a:tr h="381000">
                <a:tc>
                  <a:txBody>
                    <a:bodyPr/>
                    <a:lstStyle/>
                    <a:p>
                      <a:pPr indent="0" lvl="0" marL="0" rtl="0" algn="l">
                        <a:spcBef>
                          <a:spcPts val="0"/>
                        </a:spcBef>
                        <a:spcAft>
                          <a:spcPts val="0"/>
                        </a:spcAft>
                        <a:buNone/>
                      </a:pPr>
                      <a:r>
                        <a:rPr b="1" lang="en" sz="1200">
                          <a:latin typeface="Calibri"/>
                          <a:ea typeface="Calibri"/>
                          <a:cs typeface="Calibri"/>
                          <a:sym typeface="Calibri"/>
                        </a:rPr>
                        <a:t>No.</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Steps</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Description</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r>
              <a:tr h="548600">
                <a:tc>
                  <a:txBody>
                    <a:bodyPr/>
                    <a:lstStyle/>
                    <a:p>
                      <a:pPr indent="0" lvl="0" marL="0" rtl="0" algn="l">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Select top K1 documents from full document similarity list of document D</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Full Document Sublist ← {dF1 , dF2 , . . . , dFK1 }</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Find</a:t>
                      </a:r>
                      <a:r>
                        <a:rPr lang="en" sz="1200">
                          <a:latin typeface="Calibri"/>
                          <a:ea typeface="Calibri"/>
                          <a:cs typeface="Calibri"/>
                          <a:sym typeface="Calibri"/>
                        </a:rPr>
                        <a:t> similarity threshold as the cosine similarity</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threshold ← cosine_similarity(dFK1 , D) </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latin typeface="Calibri"/>
                          <a:ea typeface="Calibri"/>
                          <a:cs typeface="Calibri"/>
                          <a:sym typeface="Calibri"/>
                        </a:rPr>
                        <a:t>3</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Find last </a:t>
                      </a:r>
                      <a:r>
                        <a:rPr lang="en" sz="1200">
                          <a:latin typeface="Calibri"/>
                          <a:ea typeface="Calibri"/>
                          <a:cs typeface="Calibri"/>
                          <a:sym typeface="Calibri"/>
                        </a:rPr>
                        <a:t>document</a:t>
                      </a:r>
                      <a:r>
                        <a:rPr lang="en" sz="1200">
                          <a:latin typeface="Calibri"/>
                          <a:ea typeface="Calibri"/>
                          <a:cs typeface="Calibri"/>
                          <a:sym typeface="Calibri"/>
                        </a:rPr>
                        <a:t> in summary similarity list having value&gt;= threshold</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Summary Sublist ← {dS1 , dS2 , . . . , dSK2 }</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Find Precision, Recall</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c</a:t>
                      </a:r>
                      <a:r>
                        <a:rPr lang="en" sz="1200">
                          <a:latin typeface="Calibri"/>
                          <a:ea typeface="Calibri"/>
                          <a:cs typeface="Calibri"/>
                          <a:sym typeface="Calibri"/>
                        </a:rPr>
                        <a:t>ommon ← len (</a:t>
                      </a:r>
                      <a:r>
                        <a:rPr lang="en" sz="1200">
                          <a:latin typeface="Calibri"/>
                          <a:ea typeface="Calibri"/>
                          <a:cs typeface="Calibri"/>
                          <a:sym typeface="Calibri"/>
                        </a:rPr>
                        <a:t>Full Document Sublist ∩ Summary Sublist)</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precision ← common/K2</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recall ← common/K1</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tcPr>
                </a:tc>
              </a:tr>
            </a:tbl>
          </a:graphicData>
        </a:graphic>
      </p:graphicFrame>
      <p:sp>
        <p:nvSpPr>
          <p:cNvPr id="292" name="Google Shape;292;p28"/>
          <p:cNvSpPr/>
          <p:nvPr/>
        </p:nvSpPr>
        <p:spPr>
          <a:xfrm>
            <a:off x="819150" y="2358350"/>
            <a:ext cx="7624200" cy="1947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675700" y="2906975"/>
            <a:ext cx="7901100" cy="1947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589075" y="3455575"/>
            <a:ext cx="7992300" cy="1399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5" name="Google Shape;295;p28"/>
          <p:cNvGraphicFramePr/>
          <p:nvPr/>
        </p:nvGraphicFramePr>
        <p:xfrm>
          <a:off x="952500" y="1428750"/>
          <a:ext cx="3000000" cy="3000000"/>
        </p:xfrm>
        <a:graphic>
          <a:graphicData uri="http://schemas.openxmlformats.org/drawingml/2006/table">
            <a:tbl>
              <a:tblPr>
                <a:noFill/>
                <a:tableStyleId>{F8ACA996-3C45-4051-9730-4BA6327B8138}</a:tableStyleId>
              </a:tblPr>
              <a:tblGrid>
                <a:gridCol w="588700"/>
                <a:gridCol w="2670900"/>
                <a:gridCol w="3870450"/>
              </a:tblGrid>
              <a:tr h="381000">
                <a:tc>
                  <a:txBody>
                    <a:bodyPr/>
                    <a:lstStyle/>
                    <a:p>
                      <a:pPr indent="0" lvl="0" marL="0" rtl="0" algn="l">
                        <a:spcBef>
                          <a:spcPts val="0"/>
                        </a:spcBef>
                        <a:spcAft>
                          <a:spcPts val="0"/>
                        </a:spcAft>
                        <a:buNone/>
                      </a:pPr>
                      <a:r>
                        <a:rPr b="1" lang="en" sz="1200">
                          <a:latin typeface="Calibri"/>
                          <a:ea typeface="Calibri"/>
                          <a:cs typeface="Calibri"/>
                          <a:sym typeface="Calibri"/>
                        </a:rPr>
                        <a:t>No.</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Steps</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c>
                  <a:txBody>
                    <a:bodyPr/>
                    <a:lstStyle/>
                    <a:p>
                      <a:pPr indent="0" lvl="0" marL="0" rtl="0" algn="l">
                        <a:spcBef>
                          <a:spcPts val="0"/>
                        </a:spcBef>
                        <a:spcAft>
                          <a:spcPts val="0"/>
                        </a:spcAft>
                        <a:buNone/>
                      </a:pPr>
                      <a:r>
                        <a:rPr b="1" lang="en" sz="1200">
                          <a:latin typeface="Calibri"/>
                          <a:ea typeface="Calibri"/>
                          <a:cs typeface="Calibri"/>
                          <a:sym typeface="Calibri"/>
                        </a:rPr>
                        <a:t>Description</a:t>
                      </a:r>
                      <a:endParaRPr b="1"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rgbClr val="CECECE"/>
                    </a:solidFill>
                  </a:tcPr>
                </a:tc>
              </a:tr>
              <a:tr h="548600">
                <a:tc>
                  <a:txBody>
                    <a:bodyPr/>
                    <a:lstStyle/>
                    <a:p>
                      <a:pPr indent="0" lvl="0" marL="0" rtl="0" algn="l">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latin typeface="Calibri"/>
                          <a:ea typeface="Calibri"/>
                          <a:cs typeface="Calibri"/>
                          <a:sym typeface="Calibri"/>
                        </a:rPr>
                        <a:t>Select top K1 documents from full document similarity list of document D</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latin typeface="Calibri"/>
                          <a:ea typeface="Calibri"/>
                          <a:cs typeface="Calibri"/>
                          <a:sym typeface="Calibri"/>
                        </a:rPr>
                        <a:t>Full Document Sublist ← {dF1 , dF2 , . . . , dFK1 }</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r>
              <a:tr h="548600">
                <a:tc>
                  <a:txBody>
                    <a:bodyPr/>
                    <a:lstStyle/>
                    <a:p>
                      <a:pPr indent="0" lvl="0" marL="0" rtl="0" algn="l">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latin typeface="Calibri"/>
                          <a:ea typeface="Calibri"/>
                          <a:cs typeface="Calibri"/>
                          <a:sym typeface="Calibri"/>
                        </a:rPr>
                        <a:t>Find similarity threshold as the cosine similarity</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latin typeface="Calibri"/>
                          <a:ea typeface="Calibri"/>
                          <a:cs typeface="Calibri"/>
                          <a:sym typeface="Calibri"/>
                        </a:rPr>
                        <a:t>threshold ← cosine_similarity(dFK1 , D) </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r>
              <a:tr h="548600">
                <a:tc>
                  <a:txBody>
                    <a:bodyPr/>
                    <a:lstStyle/>
                    <a:p>
                      <a:pPr indent="0" lvl="0" marL="0" rtl="0" algn="l">
                        <a:spcBef>
                          <a:spcPts val="0"/>
                        </a:spcBef>
                        <a:spcAft>
                          <a:spcPts val="0"/>
                        </a:spcAft>
                        <a:buNone/>
                      </a:pPr>
                      <a:r>
                        <a:rPr lang="en" sz="1200">
                          <a:latin typeface="Calibri"/>
                          <a:ea typeface="Calibri"/>
                          <a:cs typeface="Calibri"/>
                          <a:sym typeface="Calibri"/>
                        </a:rPr>
                        <a:t>3</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latin typeface="Calibri"/>
                          <a:ea typeface="Calibri"/>
                          <a:cs typeface="Calibri"/>
                          <a:sym typeface="Calibri"/>
                        </a:rPr>
                        <a:t>Find last document in summary similarity list having value&gt;= threshold</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latin typeface="Calibri"/>
                          <a:ea typeface="Calibri"/>
                          <a:cs typeface="Calibri"/>
                          <a:sym typeface="Calibri"/>
                        </a:rPr>
                        <a:t>Summary Sublist ← {dS1 , dS2 , . . . , dSK2 }</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r>
              <a:tr h="548600">
                <a:tc>
                  <a:txBody>
                    <a:bodyPr/>
                    <a:lstStyle/>
                    <a:p>
                      <a:pPr indent="0" lvl="0" marL="0" rtl="0" algn="l">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latin typeface="Calibri"/>
                          <a:ea typeface="Calibri"/>
                          <a:cs typeface="Calibri"/>
                          <a:sym typeface="Calibri"/>
                        </a:rPr>
                        <a:t>Find Precision, Recall</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200">
                          <a:latin typeface="Calibri"/>
                          <a:ea typeface="Calibri"/>
                          <a:cs typeface="Calibri"/>
                          <a:sym typeface="Calibri"/>
                        </a:rPr>
                        <a:t>common ← len (Full Document Sublist ∩ Summary Sublist)</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precision ← common/K2</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recall ← common/K1</a:t>
                      </a:r>
                      <a:endParaRPr sz="1200">
                        <a:latin typeface="Calibri"/>
                        <a:ea typeface="Calibri"/>
                        <a:cs typeface="Calibri"/>
                        <a:sym typeface="Calibri"/>
                      </a:endParaRPr>
                    </a:p>
                  </a:txBody>
                  <a:tcPr marT="91425" marB="91425" marR="91425" marL="91425">
                    <a:lnL cap="flat" cmpd="sng" w="9525">
                      <a:solidFill>
                        <a:srgbClr val="1F333C"/>
                      </a:solidFill>
                      <a:prstDash val="solid"/>
                      <a:round/>
                      <a:headEnd len="sm" w="sm" type="none"/>
                      <a:tailEnd len="sm" w="sm" type="none"/>
                    </a:lnL>
                    <a:lnR cap="flat" cmpd="sng" w="9525">
                      <a:solidFill>
                        <a:srgbClr val="1F333C"/>
                      </a:solidFill>
                      <a:prstDash val="solid"/>
                      <a:round/>
                      <a:headEnd len="sm" w="sm" type="none"/>
                      <a:tailEnd len="sm" w="sm" type="none"/>
                    </a:lnR>
                    <a:lnT cap="flat" cmpd="sng" w="9525">
                      <a:solidFill>
                        <a:srgbClr val="1F333C"/>
                      </a:solidFill>
                      <a:prstDash val="solid"/>
                      <a:round/>
                      <a:headEnd len="sm" w="sm" type="none"/>
                      <a:tailEnd len="sm" w="sm" type="none"/>
                    </a:lnT>
                    <a:lnB cap="flat" cmpd="sng" w="9525">
                      <a:solidFill>
                        <a:srgbClr val="1F333C"/>
                      </a:solidFill>
                      <a:prstDash val="solid"/>
                      <a:round/>
                      <a:headEnd len="sm" w="sm" type="none"/>
                      <a:tailEnd len="sm" w="sm" type="none"/>
                    </a:lnB>
                    <a:solidFill>
                      <a:schemeClr val="dk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p:nvPr/>
        </p:nvSpPr>
        <p:spPr>
          <a:xfrm>
            <a:off x="829675" y="1634063"/>
            <a:ext cx="1078200" cy="433200"/>
          </a:xfrm>
          <a:prstGeom prst="rect">
            <a:avLst/>
          </a:prstGeom>
          <a:solidFill>
            <a:srgbClr val="D2D2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Full document list</a:t>
            </a:r>
            <a:endParaRPr sz="1100">
              <a:latin typeface="Calibri"/>
              <a:ea typeface="Calibri"/>
              <a:cs typeface="Calibri"/>
              <a:sym typeface="Calibri"/>
            </a:endParaRPr>
          </a:p>
        </p:txBody>
      </p:sp>
      <p:sp>
        <p:nvSpPr>
          <p:cNvPr id="301" name="Google Shape;301;p29"/>
          <p:cNvSpPr/>
          <p:nvPr/>
        </p:nvSpPr>
        <p:spPr>
          <a:xfrm>
            <a:off x="829675" y="2771438"/>
            <a:ext cx="1078200" cy="433200"/>
          </a:xfrm>
          <a:prstGeom prst="rect">
            <a:avLst/>
          </a:prstGeom>
          <a:solidFill>
            <a:srgbClr val="D2D2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Summary list</a:t>
            </a:r>
            <a:endParaRPr sz="1100">
              <a:latin typeface="Calibri"/>
              <a:ea typeface="Calibri"/>
              <a:cs typeface="Calibri"/>
              <a:sym typeface="Calibri"/>
            </a:endParaRPr>
          </a:p>
        </p:txBody>
      </p:sp>
      <p:sp>
        <p:nvSpPr>
          <p:cNvPr id="302" name="Google Shape;302;p29"/>
          <p:cNvSpPr/>
          <p:nvPr/>
        </p:nvSpPr>
        <p:spPr>
          <a:xfrm>
            <a:off x="2409800" y="1456013"/>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D1</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p:txBody>
      </p:sp>
      <p:sp>
        <p:nvSpPr>
          <p:cNvPr id="303" name="Google Shape;303;p29"/>
          <p:cNvSpPr/>
          <p:nvPr/>
        </p:nvSpPr>
        <p:spPr>
          <a:xfrm>
            <a:off x="2409800" y="2593388"/>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D1</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p:txBody>
      </p:sp>
      <p:sp>
        <p:nvSpPr>
          <p:cNvPr id="304" name="Google Shape;304;p29"/>
          <p:cNvSpPr/>
          <p:nvPr/>
        </p:nvSpPr>
        <p:spPr>
          <a:xfrm>
            <a:off x="3629000" y="1456013"/>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D4</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0.5</a:t>
            </a:r>
            <a:endParaRPr sz="1100">
              <a:latin typeface="Calibri"/>
              <a:ea typeface="Calibri"/>
              <a:cs typeface="Calibri"/>
              <a:sym typeface="Calibri"/>
            </a:endParaRPr>
          </a:p>
        </p:txBody>
      </p:sp>
      <p:sp>
        <p:nvSpPr>
          <p:cNvPr id="305" name="Google Shape;305;p29"/>
          <p:cNvSpPr/>
          <p:nvPr/>
        </p:nvSpPr>
        <p:spPr>
          <a:xfrm>
            <a:off x="3629000" y="2593388"/>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D3</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0.6</a:t>
            </a:r>
            <a:endParaRPr sz="1100">
              <a:latin typeface="Calibri"/>
              <a:ea typeface="Calibri"/>
              <a:cs typeface="Calibri"/>
              <a:sym typeface="Calibri"/>
            </a:endParaRPr>
          </a:p>
        </p:txBody>
      </p:sp>
      <p:sp>
        <p:nvSpPr>
          <p:cNvPr id="306" name="Google Shape;306;p29"/>
          <p:cNvSpPr/>
          <p:nvPr/>
        </p:nvSpPr>
        <p:spPr>
          <a:xfrm>
            <a:off x="4848200" y="1456013"/>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D3</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0.3</a:t>
            </a:r>
            <a:endParaRPr sz="1100">
              <a:latin typeface="Calibri"/>
              <a:ea typeface="Calibri"/>
              <a:cs typeface="Calibri"/>
              <a:sym typeface="Calibri"/>
            </a:endParaRPr>
          </a:p>
        </p:txBody>
      </p:sp>
      <p:sp>
        <p:nvSpPr>
          <p:cNvPr id="307" name="Google Shape;307;p29"/>
          <p:cNvSpPr/>
          <p:nvPr/>
        </p:nvSpPr>
        <p:spPr>
          <a:xfrm>
            <a:off x="4848200" y="2593388"/>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D4</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0.55</a:t>
            </a:r>
            <a:endParaRPr sz="1100">
              <a:latin typeface="Calibri"/>
              <a:ea typeface="Calibri"/>
              <a:cs typeface="Calibri"/>
              <a:sym typeface="Calibri"/>
            </a:endParaRPr>
          </a:p>
        </p:txBody>
      </p:sp>
      <p:sp>
        <p:nvSpPr>
          <p:cNvPr id="308" name="Google Shape;308;p29"/>
          <p:cNvSpPr/>
          <p:nvPr/>
        </p:nvSpPr>
        <p:spPr>
          <a:xfrm>
            <a:off x="6067400" y="1456013"/>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D5</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0.1</a:t>
            </a:r>
            <a:endParaRPr sz="1100">
              <a:latin typeface="Calibri"/>
              <a:ea typeface="Calibri"/>
              <a:cs typeface="Calibri"/>
              <a:sym typeface="Calibri"/>
            </a:endParaRPr>
          </a:p>
        </p:txBody>
      </p:sp>
      <p:sp>
        <p:nvSpPr>
          <p:cNvPr id="309" name="Google Shape;309;p29"/>
          <p:cNvSpPr/>
          <p:nvPr/>
        </p:nvSpPr>
        <p:spPr>
          <a:xfrm>
            <a:off x="6067400" y="2593388"/>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D5</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0.15</a:t>
            </a:r>
            <a:endParaRPr sz="1100">
              <a:latin typeface="Calibri"/>
              <a:ea typeface="Calibri"/>
              <a:cs typeface="Calibri"/>
              <a:sym typeface="Calibri"/>
            </a:endParaRPr>
          </a:p>
        </p:txBody>
      </p:sp>
      <p:sp>
        <p:nvSpPr>
          <p:cNvPr id="310" name="Google Shape;310;p29"/>
          <p:cNvSpPr/>
          <p:nvPr/>
        </p:nvSpPr>
        <p:spPr>
          <a:xfrm>
            <a:off x="7286600" y="1456013"/>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D2</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0.01</a:t>
            </a:r>
            <a:endParaRPr sz="1100">
              <a:latin typeface="Calibri"/>
              <a:ea typeface="Calibri"/>
              <a:cs typeface="Calibri"/>
              <a:sym typeface="Calibri"/>
            </a:endParaRPr>
          </a:p>
        </p:txBody>
      </p:sp>
      <p:sp>
        <p:nvSpPr>
          <p:cNvPr id="311" name="Google Shape;311;p29"/>
          <p:cNvSpPr/>
          <p:nvPr/>
        </p:nvSpPr>
        <p:spPr>
          <a:xfrm>
            <a:off x="7286600" y="2593388"/>
            <a:ext cx="783000" cy="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D2</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0.01</a:t>
            </a:r>
            <a:endParaRPr sz="1100">
              <a:latin typeface="Calibri"/>
              <a:ea typeface="Calibri"/>
              <a:cs typeface="Calibri"/>
              <a:sym typeface="Calibri"/>
            </a:endParaRPr>
          </a:p>
        </p:txBody>
      </p:sp>
      <p:sp>
        <p:nvSpPr>
          <p:cNvPr id="312" name="Google Shape;312;p29"/>
          <p:cNvSpPr txBox="1"/>
          <p:nvPr/>
        </p:nvSpPr>
        <p:spPr>
          <a:xfrm>
            <a:off x="2409800" y="843450"/>
            <a:ext cx="78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K1 = 2</a:t>
            </a:r>
            <a:endParaRPr sz="1100">
              <a:latin typeface="Calibri"/>
              <a:ea typeface="Calibri"/>
              <a:cs typeface="Calibri"/>
              <a:sym typeface="Calibri"/>
            </a:endParaRPr>
          </a:p>
        </p:txBody>
      </p:sp>
      <p:sp>
        <p:nvSpPr>
          <p:cNvPr id="313" name="Google Shape;313;p29"/>
          <p:cNvSpPr/>
          <p:nvPr/>
        </p:nvSpPr>
        <p:spPr>
          <a:xfrm>
            <a:off x="3628988" y="1456013"/>
            <a:ext cx="783000" cy="789300"/>
          </a:xfrm>
          <a:prstGeom prst="rect">
            <a:avLst/>
          </a:prstGeom>
          <a:solidFill>
            <a:srgbClr val="D9D9E3">
              <a:alpha val="0"/>
            </a:srgbClr>
          </a:solidFill>
          <a:ln cap="flat" cmpd="sng" w="76200">
            <a:solidFill>
              <a:srgbClr val="D2D2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314" name="Google Shape;314;p29"/>
          <p:cNvSpPr/>
          <p:nvPr/>
        </p:nvSpPr>
        <p:spPr>
          <a:xfrm>
            <a:off x="2409788" y="1456013"/>
            <a:ext cx="783000" cy="789300"/>
          </a:xfrm>
          <a:prstGeom prst="rect">
            <a:avLst/>
          </a:prstGeom>
          <a:solidFill>
            <a:srgbClr val="D9D9E3">
              <a:alpha val="0"/>
            </a:srgbClr>
          </a:solidFill>
          <a:ln cap="flat" cmpd="sng" w="76200">
            <a:solidFill>
              <a:srgbClr val="D2D2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315" name="Google Shape;315;p29"/>
          <p:cNvSpPr txBox="1"/>
          <p:nvPr/>
        </p:nvSpPr>
        <p:spPr>
          <a:xfrm>
            <a:off x="4256225" y="843450"/>
            <a:ext cx="130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Threshold = 0.5</a:t>
            </a:r>
            <a:endParaRPr sz="1100">
              <a:latin typeface="Calibri"/>
              <a:ea typeface="Calibri"/>
              <a:cs typeface="Calibri"/>
              <a:sym typeface="Calibri"/>
            </a:endParaRPr>
          </a:p>
        </p:txBody>
      </p:sp>
      <p:sp>
        <p:nvSpPr>
          <p:cNvPr id="316" name="Google Shape;316;p29"/>
          <p:cNvSpPr/>
          <p:nvPr/>
        </p:nvSpPr>
        <p:spPr>
          <a:xfrm>
            <a:off x="2409788" y="2593388"/>
            <a:ext cx="783000" cy="789300"/>
          </a:xfrm>
          <a:prstGeom prst="rect">
            <a:avLst/>
          </a:prstGeom>
          <a:solidFill>
            <a:srgbClr val="D9D9E3">
              <a:alpha val="0"/>
            </a:srgbClr>
          </a:solidFill>
          <a:ln cap="flat" cmpd="sng" w="76200">
            <a:solidFill>
              <a:srgbClr val="D2D2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317" name="Google Shape;317;p29"/>
          <p:cNvSpPr/>
          <p:nvPr/>
        </p:nvSpPr>
        <p:spPr>
          <a:xfrm>
            <a:off x="3628988" y="2593388"/>
            <a:ext cx="783000" cy="789300"/>
          </a:xfrm>
          <a:prstGeom prst="rect">
            <a:avLst/>
          </a:prstGeom>
          <a:solidFill>
            <a:srgbClr val="D9D9E3">
              <a:alpha val="0"/>
            </a:srgbClr>
          </a:solidFill>
          <a:ln cap="flat" cmpd="sng" w="76200">
            <a:solidFill>
              <a:srgbClr val="D2D2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318" name="Google Shape;318;p29"/>
          <p:cNvSpPr/>
          <p:nvPr/>
        </p:nvSpPr>
        <p:spPr>
          <a:xfrm>
            <a:off x="4848188" y="2593388"/>
            <a:ext cx="783000" cy="789300"/>
          </a:xfrm>
          <a:prstGeom prst="rect">
            <a:avLst/>
          </a:prstGeom>
          <a:solidFill>
            <a:srgbClr val="D9D9E3">
              <a:alpha val="0"/>
            </a:srgbClr>
          </a:solidFill>
          <a:ln cap="flat" cmpd="sng" w="76200">
            <a:solidFill>
              <a:srgbClr val="D2D2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319" name="Google Shape;319;p29"/>
          <p:cNvSpPr txBox="1"/>
          <p:nvPr/>
        </p:nvSpPr>
        <p:spPr>
          <a:xfrm>
            <a:off x="6067400" y="843450"/>
            <a:ext cx="78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K2 = 3</a:t>
            </a:r>
            <a:endParaRPr sz="1100">
              <a:latin typeface="Calibri"/>
              <a:ea typeface="Calibri"/>
              <a:cs typeface="Calibri"/>
              <a:sym typeface="Calibri"/>
            </a:endParaRPr>
          </a:p>
        </p:txBody>
      </p:sp>
      <p:sp>
        <p:nvSpPr>
          <p:cNvPr id="320" name="Google Shape;320;p29"/>
          <p:cNvSpPr txBox="1"/>
          <p:nvPr/>
        </p:nvSpPr>
        <p:spPr>
          <a:xfrm>
            <a:off x="2695350" y="3891450"/>
            <a:ext cx="3428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Common = 2 : &lt;D1, D4&gt;</a:t>
            </a:r>
            <a:br>
              <a:rPr lang="en" sz="1100">
                <a:latin typeface="Calibri"/>
                <a:ea typeface="Calibri"/>
                <a:cs typeface="Calibri"/>
                <a:sym typeface="Calibri"/>
              </a:rPr>
            </a:br>
            <a:r>
              <a:rPr lang="en" sz="1100">
                <a:latin typeface="Calibri"/>
                <a:ea typeface="Calibri"/>
                <a:cs typeface="Calibri"/>
                <a:sym typeface="Calibri"/>
              </a:rPr>
              <a:t>Precision = 2/K2 = ⅔</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Recall = 2/K1 = 1</a:t>
            </a:r>
            <a:endParaRPr sz="1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30"/>
          <p:cNvPicPr preferRelativeResize="0"/>
          <p:nvPr/>
        </p:nvPicPr>
        <p:blipFill>
          <a:blip r:embed="rId3">
            <a:alphaModFix/>
          </a:blip>
          <a:stretch>
            <a:fillRect/>
          </a:stretch>
        </p:blipFill>
        <p:spPr>
          <a:xfrm>
            <a:off x="3357625" y="822925"/>
            <a:ext cx="5063725" cy="3797800"/>
          </a:xfrm>
          <a:prstGeom prst="rect">
            <a:avLst/>
          </a:prstGeom>
          <a:noFill/>
          <a:ln>
            <a:noFill/>
          </a:ln>
        </p:spPr>
      </p:pic>
      <p:grpSp>
        <p:nvGrpSpPr>
          <p:cNvPr id="326" name="Google Shape;326;p30"/>
          <p:cNvGrpSpPr/>
          <p:nvPr/>
        </p:nvGrpSpPr>
        <p:grpSpPr>
          <a:xfrm>
            <a:off x="644925" y="778725"/>
            <a:ext cx="2590800" cy="3886200"/>
            <a:chOff x="5746300" y="863050"/>
            <a:chExt cx="2590800" cy="3886200"/>
          </a:xfrm>
        </p:grpSpPr>
        <p:pic>
          <p:nvPicPr>
            <p:cNvPr id="327" name="Google Shape;327;p30"/>
            <p:cNvPicPr preferRelativeResize="0"/>
            <p:nvPr/>
          </p:nvPicPr>
          <p:blipFill>
            <a:blip r:embed="rId4">
              <a:alphaModFix/>
            </a:blip>
            <a:stretch>
              <a:fillRect/>
            </a:stretch>
          </p:blipFill>
          <p:spPr>
            <a:xfrm>
              <a:off x="5746300" y="863050"/>
              <a:ext cx="2590800" cy="1943100"/>
            </a:xfrm>
            <a:prstGeom prst="rect">
              <a:avLst/>
            </a:prstGeom>
            <a:noFill/>
            <a:ln>
              <a:noFill/>
            </a:ln>
          </p:spPr>
        </p:pic>
        <p:pic>
          <p:nvPicPr>
            <p:cNvPr id="328" name="Google Shape;328;p30"/>
            <p:cNvPicPr preferRelativeResize="0"/>
            <p:nvPr/>
          </p:nvPicPr>
          <p:blipFill>
            <a:blip r:embed="rId5">
              <a:alphaModFix/>
            </a:blip>
            <a:stretch>
              <a:fillRect/>
            </a:stretch>
          </p:blipFill>
          <p:spPr>
            <a:xfrm>
              <a:off x="5746300" y="2806150"/>
              <a:ext cx="2590800" cy="1943100"/>
            </a:xfrm>
            <a:prstGeom prst="rect">
              <a:avLst/>
            </a:prstGeom>
            <a:noFill/>
            <a:ln>
              <a:noFill/>
            </a:ln>
          </p:spPr>
        </p:pic>
      </p:grpSp>
      <p:sp>
        <p:nvSpPr>
          <p:cNvPr id="329" name="Google Shape;329;p30"/>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00"/>
              <a:t>Intrinsic evaluation of Knapsack Summarizer</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31"/>
          <p:cNvPicPr preferRelativeResize="0"/>
          <p:nvPr/>
        </p:nvPicPr>
        <p:blipFill>
          <a:blip r:embed="rId3">
            <a:alphaModFix/>
          </a:blip>
          <a:stretch>
            <a:fillRect/>
          </a:stretch>
        </p:blipFill>
        <p:spPr>
          <a:xfrm>
            <a:off x="3572575" y="1007450"/>
            <a:ext cx="4571675" cy="3428750"/>
          </a:xfrm>
          <a:prstGeom prst="rect">
            <a:avLst/>
          </a:prstGeom>
          <a:noFill/>
          <a:ln>
            <a:noFill/>
          </a:ln>
        </p:spPr>
      </p:pic>
      <p:grpSp>
        <p:nvGrpSpPr>
          <p:cNvPr id="335" name="Google Shape;335;p31"/>
          <p:cNvGrpSpPr/>
          <p:nvPr/>
        </p:nvGrpSpPr>
        <p:grpSpPr>
          <a:xfrm>
            <a:off x="981775" y="778725"/>
            <a:ext cx="2590800" cy="3886200"/>
            <a:chOff x="6400800" y="304800"/>
            <a:chExt cx="2590800" cy="3886200"/>
          </a:xfrm>
        </p:grpSpPr>
        <p:pic>
          <p:nvPicPr>
            <p:cNvPr id="336" name="Google Shape;336;p31"/>
            <p:cNvPicPr preferRelativeResize="0"/>
            <p:nvPr/>
          </p:nvPicPr>
          <p:blipFill>
            <a:blip r:embed="rId4">
              <a:alphaModFix/>
            </a:blip>
            <a:stretch>
              <a:fillRect/>
            </a:stretch>
          </p:blipFill>
          <p:spPr>
            <a:xfrm>
              <a:off x="6400800" y="304800"/>
              <a:ext cx="2590800" cy="1943100"/>
            </a:xfrm>
            <a:prstGeom prst="rect">
              <a:avLst/>
            </a:prstGeom>
            <a:noFill/>
            <a:ln>
              <a:noFill/>
            </a:ln>
          </p:spPr>
        </p:pic>
        <p:pic>
          <p:nvPicPr>
            <p:cNvPr id="337" name="Google Shape;337;p31"/>
            <p:cNvPicPr preferRelativeResize="0"/>
            <p:nvPr/>
          </p:nvPicPr>
          <p:blipFill>
            <a:blip r:embed="rId5">
              <a:alphaModFix/>
            </a:blip>
            <a:stretch>
              <a:fillRect/>
            </a:stretch>
          </p:blipFill>
          <p:spPr>
            <a:xfrm>
              <a:off x="6400800" y="2247900"/>
              <a:ext cx="2590800" cy="1943100"/>
            </a:xfrm>
            <a:prstGeom prst="rect">
              <a:avLst/>
            </a:prstGeom>
            <a:noFill/>
            <a:ln>
              <a:noFill/>
            </a:ln>
          </p:spPr>
        </p:pic>
      </p:grpSp>
      <p:sp>
        <p:nvSpPr>
          <p:cNvPr id="338" name="Google Shape;338;p31"/>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Scaling up to a dataset of 2000 documents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500"/>
              <a:t>The ultimate objective of this project is to build a legal custom search and analytics system which is capable of summarizing legal documents and preparing basic, labelled and a structured summaries, role labelling and retrieving similar documents</a:t>
            </a:r>
            <a:endParaRPr sz="1500"/>
          </a:p>
          <a:p>
            <a:pPr indent="0" lvl="0" marL="0" rtl="0" algn="l">
              <a:spcBef>
                <a:spcPts val="1200"/>
              </a:spcBef>
              <a:spcAft>
                <a:spcPts val="1200"/>
              </a:spcAft>
              <a:buNone/>
            </a:pPr>
            <a:r>
              <a:t/>
            </a:r>
            <a:endParaRPr/>
          </a:p>
        </p:txBody>
      </p:sp>
      <p:sp>
        <p:nvSpPr>
          <p:cNvPr id="136" name="Google Shape;136;p14"/>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aphicFrame>
        <p:nvGraphicFramePr>
          <p:cNvPr id="343" name="Google Shape;343;p32"/>
          <p:cNvGraphicFramePr/>
          <p:nvPr/>
        </p:nvGraphicFramePr>
        <p:xfrm>
          <a:off x="1483325" y="2042750"/>
          <a:ext cx="3000000" cy="3000000"/>
        </p:xfrm>
        <a:graphic>
          <a:graphicData uri="http://schemas.openxmlformats.org/drawingml/2006/table">
            <a:tbl>
              <a:tblPr>
                <a:noFill/>
                <a:tableStyleId>{F8ACA996-3C45-4051-9730-4BA6327B8138}</a:tableStyleId>
              </a:tblPr>
              <a:tblGrid>
                <a:gridCol w="2559850"/>
                <a:gridCol w="1751775"/>
                <a:gridCol w="1865725"/>
              </a:tblGrid>
              <a:tr h="548600">
                <a:tc>
                  <a:txBody>
                    <a:bodyPr/>
                    <a:lstStyle/>
                    <a:p>
                      <a:pPr indent="0" lvl="0" marL="0" rtl="0" algn="l">
                        <a:spcBef>
                          <a:spcPts val="0"/>
                        </a:spcBef>
                        <a:spcAft>
                          <a:spcPts val="0"/>
                        </a:spcAft>
                        <a:buNone/>
                      </a:pPr>
                      <a:r>
                        <a:rPr b="1" lang="en" sz="1200">
                          <a:latin typeface="Calibri"/>
                          <a:ea typeface="Calibri"/>
                          <a:cs typeface="Calibri"/>
                          <a:sym typeface="Calibri"/>
                        </a:rPr>
                        <a:t>Summarizer</a:t>
                      </a:r>
                      <a:endParaRPr b="1"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2D2D2"/>
                    </a:solidFill>
                  </a:tcPr>
                </a:tc>
                <a:tc>
                  <a:txBody>
                    <a:bodyPr/>
                    <a:lstStyle/>
                    <a:p>
                      <a:pPr indent="0" lvl="0" marL="0" rtl="0" algn="l">
                        <a:spcBef>
                          <a:spcPts val="0"/>
                        </a:spcBef>
                        <a:spcAft>
                          <a:spcPts val="0"/>
                        </a:spcAft>
                        <a:buNone/>
                      </a:pPr>
                      <a:r>
                        <a:rPr b="1" lang="en" sz="1200">
                          <a:latin typeface="Calibri"/>
                          <a:ea typeface="Calibri"/>
                          <a:cs typeface="Calibri"/>
                          <a:sym typeface="Calibri"/>
                        </a:rPr>
                        <a:t>Kendall’s Tau</a:t>
                      </a:r>
                      <a:endParaRPr b="1"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2D2D2"/>
                    </a:solidFill>
                  </a:tcPr>
                </a:tc>
                <a:tc>
                  <a:txBody>
                    <a:bodyPr/>
                    <a:lstStyle/>
                    <a:p>
                      <a:pPr indent="0" lvl="0" marL="0" rtl="0" algn="l">
                        <a:spcBef>
                          <a:spcPts val="0"/>
                        </a:spcBef>
                        <a:spcAft>
                          <a:spcPts val="0"/>
                        </a:spcAft>
                        <a:buNone/>
                      </a:pPr>
                      <a:r>
                        <a:rPr b="1" lang="en" sz="1200">
                          <a:latin typeface="Calibri"/>
                          <a:ea typeface="Calibri"/>
                          <a:cs typeface="Calibri"/>
                          <a:sym typeface="Calibri"/>
                        </a:rPr>
                        <a:t>Spearman’s correlation</a:t>
                      </a:r>
                      <a:endParaRPr b="1"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2D2D2"/>
                    </a:solidFill>
                  </a:tcPr>
                </a:tc>
              </a:tr>
              <a:tr h="381000">
                <a:tc>
                  <a:txBody>
                    <a:bodyPr/>
                    <a:lstStyle/>
                    <a:p>
                      <a:pPr indent="0" lvl="0" marL="0" rtl="0" algn="l">
                        <a:spcBef>
                          <a:spcPts val="0"/>
                        </a:spcBef>
                        <a:spcAft>
                          <a:spcPts val="0"/>
                        </a:spcAft>
                        <a:buNone/>
                      </a:pPr>
                      <a:r>
                        <a:rPr lang="en" sz="1200">
                          <a:latin typeface="Calibri"/>
                          <a:ea typeface="Calibri"/>
                          <a:cs typeface="Calibri"/>
                          <a:sym typeface="Calibri"/>
                        </a:rPr>
                        <a:t>Avg Correlation in Knapsack </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0.00976</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0.01452</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alibri"/>
                          <a:ea typeface="Calibri"/>
                          <a:cs typeface="Calibri"/>
                          <a:sym typeface="Calibri"/>
                        </a:rPr>
                        <a:t>Avg Correlation in Lexrank</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0.00783</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0.01167</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alibri"/>
                          <a:ea typeface="Calibri"/>
                          <a:cs typeface="Calibri"/>
                          <a:sym typeface="Calibri"/>
                        </a:rPr>
                        <a:t>Avg p-value in Knapsack</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0.47815</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0.48018</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Calibri"/>
                          <a:ea typeface="Calibri"/>
                          <a:cs typeface="Calibri"/>
                          <a:sym typeface="Calibri"/>
                        </a:rPr>
                        <a:t>Avg p-value in Lexrank </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0.48797</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0.48952</a:t>
                      </a:r>
                      <a:endParaRPr sz="12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4" name="Google Shape;344;p32"/>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Analysis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Ablation Study of Summarizers</a:t>
            </a:r>
            <a:endParaRPr/>
          </a:p>
        </p:txBody>
      </p:sp>
      <p:graphicFrame>
        <p:nvGraphicFramePr>
          <p:cNvPr id="350" name="Google Shape;350;p33"/>
          <p:cNvGraphicFramePr/>
          <p:nvPr/>
        </p:nvGraphicFramePr>
        <p:xfrm>
          <a:off x="1414873" y="1644375"/>
          <a:ext cx="3000000" cy="3000000"/>
        </p:xfrm>
        <a:graphic>
          <a:graphicData uri="http://schemas.openxmlformats.org/drawingml/2006/table">
            <a:tbl>
              <a:tblPr>
                <a:noFill/>
                <a:tableStyleId>{EB41BC13-D39B-423A-8D48-817DCD10ADC0}</a:tableStyleId>
              </a:tblPr>
              <a:tblGrid>
                <a:gridCol w="1693475"/>
                <a:gridCol w="4620800"/>
              </a:tblGrid>
              <a:tr h="323850">
                <a:tc>
                  <a:txBody>
                    <a:bodyPr/>
                    <a:lstStyle/>
                    <a:p>
                      <a:pPr indent="0" lvl="0" marL="0" marR="0" rtl="0" algn="ctr">
                        <a:spcBef>
                          <a:spcPts val="0"/>
                        </a:spcBef>
                        <a:spcAft>
                          <a:spcPts val="0"/>
                        </a:spcAft>
                        <a:buNone/>
                      </a:pPr>
                      <a:r>
                        <a:rPr b="1" lang="en" sz="1200">
                          <a:latin typeface="Calibri"/>
                          <a:ea typeface="Calibri"/>
                          <a:cs typeface="Calibri"/>
                          <a:sym typeface="Calibri"/>
                        </a:rPr>
                        <a:t>Algorithm</a:t>
                      </a:r>
                      <a:endParaRPr b="1"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marR="0" rtl="0" algn="ctr">
                        <a:spcBef>
                          <a:spcPts val="0"/>
                        </a:spcBef>
                        <a:spcAft>
                          <a:spcPts val="0"/>
                        </a:spcAft>
                        <a:buNone/>
                      </a:pPr>
                      <a:r>
                        <a:rPr b="1" lang="en" sz="1200">
                          <a:latin typeface="Calibri"/>
                          <a:ea typeface="Calibri"/>
                          <a:cs typeface="Calibri"/>
                          <a:sym typeface="Calibri"/>
                        </a:rPr>
                        <a:t>Concept</a:t>
                      </a:r>
                      <a:endParaRPr b="1"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r>
              <a:tr h="168600">
                <a:tc>
                  <a:txBody>
                    <a:bodyPr/>
                    <a:lstStyle/>
                    <a:p>
                      <a:pPr indent="0" lvl="0" marL="0" marR="0" rtl="0" algn="l">
                        <a:spcBef>
                          <a:spcPts val="0"/>
                        </a:spcBef>
                        <a:spcAft>
                          <a:spcPts val="0"/>
                        </a:spcAft>
                        <a:buNone/>
                      </a:pPr>
                      <a:r>
                        <a:rPr lang="en" sz="1200">
                          <a:latin typeface="Calibri"/>
                          <a:ea typeface="Calibri"/>
                          <a:cs typeface="Calibri"/>
                          <a:sym typeface="Calibri"/>
                        </a:rPr>
                        <a:t>TextRank</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1200">
                          <a:latin typeface="Calibri"/>
                          <a:ea typeface="Calibri"/>
                          <a:cs typeface="Calibri"/>
                          <a:sym typeface="Calibri"/>
                        </a:rPr>
                        <a:t>PageRank for text</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marR="0" rtl="0" algn="l">
                        <a:spcBef>
                          <a:spcPts val="0"/>
                        </a:spcBef>
                        <a:spcAft>
                          <a:spcPts val="0"/>
                        </a:spcAft>
                        <a:buNone/>
                      </a:pPr>
                      <a:r>
                        <a:rPr lang="en" sz="1200">
                          <a:latin typeface="Calibri"/>
                          <a:ea typeface="Calibri"/>
                          <a:cs typeface="Calibri"/>
                          <a:sym typeface="Calibri"/>
                        </a:rPr>
                        <a:t>LexRank</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1200">
                          <a:latin typeface="Calibri"/>
                          <a:ea typeface="Calibri"/>
                          <a:cs typeface="Calibri"/>
                          <a:sym typeface="Calibri"/>
                        </a:rPr>
                        <a:t>Cosine similarity for sentence similarity</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marR="0" rtl="0" algn="l">
                        <a:spcBef>
                          <a:spcPts val="0"/>
                        </a:spcBef>
                        <a:spcAft>
                          <a:spcPts val="0"/>
                        </a:spcAft>
                        <a:buNone/>
                      </a:pPr>
                      <a:r>
                        <a:rPr lang="en" sz="1200">
                          <a:latin typeface="Calibri"/>
                          <a:ea typeface="Calibri"/>
                          <a:cs typeface="Calibri"/>
                          <a:sym typeface="Calibri"/>
                        </a:rPr>
                        <a:t>LSA</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1200">
                          <a:latin typeface="Calibri"/>
                          <a:ea typeface="Calibri"/>
                          <a:cs typeface="Calibri"/>
                          <a:sym typeface="Calibri"/>
                        </a:rPr>
                        <a:t>SVD to represent text as a matrix</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7650">
                <a:tc>
                  <a:txBody>
                    <a:bodyPr/>
                    <a:lstStyle/>
                    <a:p>
                      <a:pPr indent="0" lvl="0" marL="0" marR="0" rtl="0" algn="l">
                        <a:spcBef>
                          <a:spcPts val="0"/>
                        </a:spcBef>
                        <a:spcAft>
                          <a:spcPts val="0"/>
                        </a:spcAft>
                        <a:buNone/>
                      </a:pPr>
                      <a:r>
                        <a:rPr lang="en" sz="1200">
                          <a:latin typeface="Calibri"/>
                          <a:ea typeface="Calibri"/>
                          <a:cs typeface="Calibri"/>
                          <a:sym typeface="Calibri"/>
                        </a:rPr>
                        <a:t>Luhn's</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1200">
                          <a:latin typeface="Calibri"/>
                          <a:ea typeface="Calibri"/>
                          <a:cs typeface="Calibri"/>
                          <a:sym typeface="Calibri"/>
                        </a:rPr>
                        <a:t>Ranks sentences based on the frequency of important words</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2450">
                <a:tc>
                  <a:txBody>
                    <a:bodyPr/>
                    <a:lstStyle/>
                    <a:p>
                      <a:pPr indent="0" lvl="0" marL="0" marR="0" rtl="0" algn="l">
                        <a:spcBef>
                          <a:spcPts val="0"/>
                        </a:spcBef>
                        <a:spcAft>
                          <a:spcPts val="0"/>
                        </a:spcAft>
                        <a:buNone/>
                      </a:pPr>
                      <a:r>
                        <a:rPr lang="en" sz="1200">
                          <a:latin typeface="Calibri"/>
                          <a:ea typeface="Calibri"/>
                          <a:cs typeface="Calibri"/>
                          <a:sym typeface="Calibri"/>
                        </a:rPr>
                        <a:t>KLSum</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1200">
                          <a:latin typeface="Calibri"/>
                          <a:ea typeface="Calibri"/>
                          <a:cs typeface="Calibri"/>
                          <a:sym typeface="Calibri"/>
                        </a:rPr>
                        <a:t>Uses KL divergence to measure sentence similarity</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375">
                <a:tc>
                  <a:txBody>
                    <a:bodyPr/>
                    <a:lstStyle/>
                    <a:p>
                      <a:pPr indent="0" lvl="0" marL="0" marR="0" rtl="0" algn="l">
                        <a:spcBef>
                          <a:spcPts val="0"/>
                        </a:spcBef>
                        <a:spcAft>
                          <a:spcPts val="0"/>
                        </a:spcAft>
                        <a:buNone/>
                      </a:pPr>
                      <a:r>
                        <a:rPr lang="en" sz="1200">
                          <a:latin typeface="Calibri"/>
                          <a:ea typeface="Calibri"/>
                          <a:cs typeface="Calibri"/>
                          <a:sym typeface="Calibri"/>
                        </a:rPr>
                        <a:t>SumBasic</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 sz="1200">
                          <a:latin typeface="Calibri"/>
                          <a:ea typeface="Calibri"/>
                          <a:cs typeface="Calibri"/>
                          <a:sym typeface="Calibri"/>
                        </a:rPr>
                        <a:t>Ranks sentences based on the frequency of important words</a:t>
                      </a:r>
                      <a:endParaRPr sz="12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34"/>
          <p:cNvPicPr preferRelativeResize="0"/>
          <p:nvPr/>
        </p:nvPicPr>
        <p:blipFill rotWithShape="1">
          <a:blip r:embed="rId3">
            <a:alphaModFix/>
          </a:blip>
          <a:srcRect b="4132" l="8428" r="9015" t="6019"/>
          <a:stretch/>
        </p:blipFill>
        <p:spPr>
          <a:xfrm>
            <a:off x="228025" y="1707749"/>
            <a:ext cx="4343969" cy="2171533"/>
          </a:xfrm>
          <a:prstGeom prst="rect">
            <a:avLst/>
          </a:prstGeom>
          <a:noFill/>
          <a:ln>
            <a:noFill/>
          </a:ln>
        </p:spPr>
      </p:pic>
      <p:pic>
        <p:nvPicPr>
          <p:cNvPr id="356" name="Google Shape;356;p34"/>
          <p:cNvPicPr preferRelativeResize="0"/>
          <p:nvPr/>
        </p:nvPicPr>
        <p:blipFill rotWithShape="1">
          <a:blip r:embed="rId4">
            <a:alphaModFix/>
          </a:blip>
          <a:srcRect b="4071" l="7606" r="9447" t="7799"/>
          <a:stretch/>
        </p:blipFill>
        <p:spPr>
          <a:xfrm>
            <a:off x="4572012" y="1693181"/>
            <a:ext cx="4337437" cy="2200658"/>
          </a:xfrm>
          <a:prstGeom prst="rect">
            <a:avLst/>
          </a:prstGeom>
          <a:noFill/>
          <a:ln>
            <a:noFill/>
          </a:ln>
        </p:spPr>
      </p:pic>
      <p:sp>
        <p:nvSpPr>
          <p:cNvPr id="357" name="Google Shape;357;p34"/>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on a corpus of 500 documents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5"/>
          <p:cNvPicPr preferRelativeResize="0"/>
          <p:nvPr/>
        </p:nvPicPr>
        <p:blipFill rotWithShape="1">
          <a:blip r:embed="rId3">
            <a:alphaModFix/>
          </a:blip>
          <a:srcRect b="3808" l="8613" r="9506" t="7625"/>
          <a:stretch/>
        </p:blipFill>
        <p:spPr>
          <a:xfrm>
            <a:off x="529475" y="425325"/>
            <a:ext cx="8085051" cy="4292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Domain specific extractive summarizer</a:t>
            </a:r>
            <a:endParaRPr/>
          </a:p>
        </p:txBody>
      </p:sp>
      <p:grpSp>
        <p:nvGrpSpPr>
          <p:cNvPr id="368" name="Google Shape;368;p36"/>
          <p:cNvGrpSpPr/>
          <p:nvPr/>
        </p:nvGrpSpPr>
        <p:grpSpPr>
          <a:xfrm>
            <a:off x="1375344" y="1009106"/>
            <a:ext cx="6949494" cy="3869411"/>
            <a:chOff x="1127675" y="920450"/>
            <a:chExt cx="7206775" cy="4047925"/>
          </a:xfrm>
        </p:grpSpPr>
        <p:pic>
          <p:nvPicPr>
            <p:cNvPr id="369" name="Google Shape;369;p36"/>
            <p:cNvPicPr preferRelativeResize="0"/>
            <p:nvPr/>
          </p:nvPicPr>
          <p:blipFill>
            <a:blip r:embed="rId3">
              <a:alphaModFix/>
            </a:blip>
            <a:stretch>
              <a:fillRect/>
            </a:stretch>
          </p:blipFill>
          <p:spPr>
            <a:xfrm>
              <a:off x="3826300" y="1253850"/>
              <a:ext cx="4508150" cy="3381125"/>
            </a:xfrm>
            <a:prstGeom prst="rect">
              <a:avLst/>
            </a:prstGeom>
            <a:noFill/>
            <a:ln>
              <a:noFill/>
            </a:ln>
          </p:spPr>
        </p:pic>
        <p:grpSp>
          <p:nvGrpSpPr>
            <p:cNvPr id="370" name="Google Shape;370;p36"/>
            <p:cNvGrpSpPr/>
            <p:nvPr/>
          </p:nvGrpSpPr>
          <p:grpSpPr>
            <a:xfrm>
              <a:off x="1127675" y="920450"/>
              <a:ext cx="2698626" cy="4047925"/>
              <a:chOff x="5949950" y="547775"/>
              <a:chExt cx="2698626" cy="4047925"/>
            </a:xfrm>
          </p:grpSpPr>
          <p:pic>
            <p:nvPicPr>
              <p:cNvPr id="371" name="Google Shape;371;p36"/>
              <p:cNvPicPr preferRelativeResize="0"/>
              <p:nvPr/>
            </p:nvPicPr>
            <p:blipFill>
              <a:blip r:embed="rId4">
                <a:alphaModFix/>
              </a:blip>
              <a:stretch>
                <a:fillRect/>
              </a:stretch>
            </p:blipFill>
            <p:spPr>
              <a:xfrm>
                <a:off x="5949950" y="547775"/>
                <a:ext cx="2698626" cy="2023975"/>
              </a:xfrm>
              <a:prstGeom prst="rect">
                <a:avLst/>
              </a:prstGeom>
              <a:noFill/>
              <a:ln>
                <a:noFill/>
              </a:ln>
            </p:spPr>
          </p:pic>
          <p:pic>
            <p:nvPicPr>
              <p:cNvPr id="372" name="Google Shape;372;p36"/>
              <p:cNvPicPr preferRelativeResize="0"/>
              <p:nvPr/>
            </p:nvPicPr>
            <p:blipFill>
              <a:blip r:embed="rId5">
                <a:alphaModFix/>
              </a:blip>
              <a:stretch>
                <a:fillRect/>
              </a:stretch>
            </p:blipFill>
            <p:spPr>
              <a:xfrm>
                <a:off x="5949950" y="2571743"/>
                <a:ext cx="2698626" cy="2023957"/>
              </a:xfrm>
              <a:prstGeom prst="rect">
                <a:avLst/>
              </a:prstGeom>
              <a:noFill/>
              <a:ln>
                <a:noFill/>
              </a:ln>
            </p:spPr>
          </p:pic>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summary</a:t>
            </a:r>
            <a:endParaRPr/>
          </a:p>
        </p:txBody>
      </p:sp>
      <p:pic>
        <p:nvPicPr>
          <p:cNvPr id="378" name="Google Shape;378;p37"/>
          <p:cNvPicPr preferRelativeResize="0"/>
          <p:nvPr/>
        </p:nvPicPr>
        <p:blipFill>
          <a:blip r:embed="rId3">
            <a:alphaModFix/>
          </a:blip>
          <a:stretch>
            <a:fillRect/>
          </a:stretch>
        </p:blipFill>
        <p:spPr>
          <a:xfrm>
            <a:off x="1166039" y="1278075"/>
            <a:ext cx="6811925" cy="3217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Fetching similar documents dynamically</a:t>
            </a:r>
            <a:endParaRPr/>
          </a:p>
        </p:txBody>
      </p:sp>
      <p:sp>
        <p:nvSpPr>
          <p:cNvPr id="384" name="Google Shape;384;p38"/>
          <p:cNvSpPr/>
          <p:nvPr/>
        </p:nvSpPr>
        <p:spPr>
          <a:xfrm>
            <a:off x="829675" y="1634075"/>
            <a:ext cx="1216800" cy="433200"/>
          </a:xfrm>
          <a:prstGeom prst="rect">
            <a:avLst/>
          </a:prstGeom>
          <a:solidFill>
            <a:srgbClr val="D2D2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POSITIVE LIST</a:t>
            </a:r>
            <a:endParaRPr sz="1100">
              <a:latin typeface="Calibri"/>
              <a:ea typeface="Calibri"/>
              <a:cs typeface="Calibri"/>
              <a:sym typeface="Calibri"/>
            </a:endParaRPr>
          </a:p>
        </p:txBody>
      </p:sp>
      <p:sp>
        <p:nvSpPr>
          <p:cNvPr id="385" name="Google Shape;385;p38"/>
          <p:cNvSpPr/>
          <p:nvPr/>
        </p:nvSpPr>
        <p:spPr>
          <a:xfrm>
            <a:off x="2528600" y="1634075"/>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p:txBody>
      </p:sp>
      <p:sp>
        <p:nvSpPr>
          <p:cNvPr id="386" name="Google Shape;386;p38"/>
          <p:cNvSpPr/>
          <p:nvPr/>
        </p:nvSpPr>
        <p:spPr>
          <a:xfrm>
            <a:off x="7048744" y="1757119"/>
            <a:ext cx="434700" cy="433200"/>
          </a:xfrm>
          <a:prstGeom prst="rect">
            <a:avLst/>
          </a:prstGeom>
          <a:solidFill>
            <a:srgbClr val="D9D9E3">
              <a:alpha val="0"/>
            </a:srgbClr>
          </a:solidFill>
          <a:ln cap="flat" cmpd="sng" w="76200">
            <a:solidFill>
              <a:srgbClr val="D2D2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a:t>
            </a:r>
            <a:endParaRPr sz="1100">
              <a:latin typeface="Calibri"/>
              <a:ea typeface="Calibri"/>
              <a:cs typeface="Calibri"/>
              <a:sym typeface="Calibri"/>
            </a:endParaRPr>
          </a:p>
        </p:txBody>
      </p:sp>
      <p:sp>
        <p:nvSpPr>
          <p:cNvPr id="387" name="Google Shape;387;p38"/>
          <p:cNvSpPr/>
          <p:nvPr/>
        </p:nvSpPr>
        <p:spPr>
          <a:xfrm>
            <a:off x="829675" y="2355150"/>
            <a:ext cx="1216800" cy="433200"/>
          </a:xfrm>
          <a:prstGeom prst="rect">
            <a:avLst/>
          </a:prstGeom>
          <a:solidFill>
            <a:srgbClr val="D2D2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DOUBTFUL LIST</a:t>
            </a:r>
            <a:endParaRPr sz="1100">
              <a:latin typeface="Calibri"/>
              <a:ea typeface="Calibri"/>
              <a:cs typeface="Calibri"/>
              <a:sym typeface="Calibri"/>
            </a:endParaRPr>
          </a:p>
        </p:txBody>
      </p:sp>
      <p:sp>
        <p:nvSpPr>
          <p:cNvPr id="388" name="Google Shape;388;p38"/>
          <p:cNvSpPr/>
          <p:nvPr/>
        </p:nvSpPr>
        <p:spPr>
          <a:xfrm>
            <a:off x="3138200" y="1634075"/>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p:txBody>
      </p:sp>
      <p:sp>
        <p:nvSpPr>
          <p:cNvPr id="389" name="Google Shape;389;p38"/>
          <p:cNvSpPr/>
          <p:nvPr/>
        </p:nvSpPr>
        <p:spPr>
          <a:xfrm>
            <a:off x="3747800" y="1634075"/>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3</a:t>
            </a:r>
            <a:endParaRPr sz="1100">
              <a:latin typeface="Calibri"/>
              <a:ea typeface="Calibri"/>
              <a:cs typeface="Calibri"/>
              <a:sym typeface="Calibri"/>
            </a:endParaRPr>
          </a:p>
        </p:txBody>
      </p:sp>
      <p:sp>
        <p:nvSpPr>
          <p:cNvPr id="390" name="Google Shape;390;p38"/>
          <p:cNvSpPr/>
          <p:nvPr/>
        </p:nvSpPr>
        <p:spPr>
          <a:xfrm>
            <a:off x="3747800" y="235515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c</a:t>
            </a:r>
            <a:endParaRPr sz="1100">
              <a:latin typeface="Calibri"/>
              <a:ea typeface="Calibri"/>
              <a:cs typeface="Calibri"/>
              <a:sym typeface="Calibri"/>
            </a:endParaRPr>
          </a:p>
        </p:txBody>
      </p:sp>
      <p:sp>
        <p:nvSpPr>
          <p:cNvPr id="391" name="Google Shape;391;p38"/>
          <p:cNvSpPr/>
          <p:nvPr/>
        </p:nvSpPr>
        <p:spPr>
          <a:xfrm>
            <a:off x="4967000" y="235515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e</a:t>
            </a:r>
            <a:endParaRPr sz="1100">
              <a:latin typeface="Calibri"/>
              <a:ea typeface="Calibri"/>
              <a:cs typeface="Calibri"/>
              <a:sym typeface="Calibri"/>
            </a:endParaRPr>
          </a:p>
        </p:txBody>
      </p:sp>
      <p:sp>
        <p:nvSpPr>
          <p:cNvPr id="392" name="Google Shape;392;p38"/>
          <p:cNvSpPr/>
          <p:nvPr/>
        </p:nvSpPr>
        <p:spPr>
          <a:xfrm>
            <a:off x="4357400" y="235515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a:t>
            </a:r>
            <a:endParaRPr sz="1100">
              <a:latin typeface="Calibri"/>
              <a:ea typeface="Calibri"/>
              <a:cs typeface="Calibri"/>
              <a:sym typeface="Calibri"/>
            </a:endParaRPr>
          </a:p>
        </p:txBody>
      </p:sp>
      <p:sp>
        <p:nvSpPr>
          <p:cNvPr id="393" name="Google Shape;393;p38"/>
          <p:cNvSpPr/>
          <p:nvPr/>
        </p:nvSpPr>
        <p:spPr>
          <a:xfrm>
            <a:off x="2528600" y="235515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a</a:t>
            </a:r>
            <a:endParaRPr sz="1100">
              <a:latin typeface="Calibri"/>
              <a:ea typeface="Calibri"/>
              <a:cs typeface="Calibri"/>
              <a:sym typeface="Calibri"/>
            </a:endParaRPr>
          </a:p>
        </p:txBody>
      </p:sp>
      <p:sp>
        <p:nvSpPr>
          <p:cNvPr id="394" name="Google Shape;394;p38"/>
          <p:cNvSpPr/>
          <p:nvPr/>
        </p:nvSpPr>
        <p:spPr>
          <a:xfrm>
            <a:off x="3138200" y="235515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b</a:t>
            </a:r>
            <a:endParaRPr sz="1100">
              <a:latin typeface="Calibri"/>
              <a:ea typeface="Calibri"/>
              <a:cs typeface="Calibri"/>
              <a:sym typeface="Calibri"/>
            </a:endParaRPr>
          </a:p>
        </p:txBody>
      </p:sp>
      <p:sp>
        <p:nvSpPr>
          <p:cNvPr id="395" name="Google Shape;395;p38"/>
          <p:cNvSpPr/>
          <p:nvPr/>
        </p:nvSpPr>
        <p:spPr>
          <a:xfrm>
            <a:off x="7890144" y="1757119"/>
            <a:ext cx="434700" cy="433200"/>
          </a:xfrm>
          <a:prstGeom prst="rect">
            <a:avLst/>
          </a:prstGeom>
          <a:solidFill>
            <a:srgbClr val="D9D9E3">
              <a:alpha val="0"/>
            </a:srgbClr>
          </a:solidFill>
          <a:ln cap="flat" cmpd="sng" w="76200">
            <a:solidFill>
              <a:srgbClr val="D2D2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Q</a:t>
            </a:r>
            <a:endParaRPr sz="1100">
              <a:latin typeface="Calibri"/>
              <a:ea typeface="Calibri"/>
              <a:cs typeface="Calibri"/>
              <a:sym typeface="Calibri"/>
            </a:endParaRPr>
          </a:p>
        </p:txBody>
      </p:sp>
      <p:sp>
        <p:nvSpPr>
          <p:cNvPr id="396" name="Google Shape;396;p38"/>
          <p:cNvSpPr txBox="1"/>
          <p:nvPr/>
        </p:nvSpPr>
        <p:spPr>
          <a:xfrm>
            <a:off x="7048750" y="2434350"/>
            <a:ext cx="145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a:t>
            </a:r>
            <a:r>
              <a:rPr lang="en" sz="1100">
                <a:latin typeface="Calibri"/>
                <a:ea typeface="Calibri"/>
                <a:cs typeface="Calibri"/>
                <a:sym typeface="Calibri"/>
              </a:rPr>
              <a:t>imilarity &gt;&gt; threshold</a:t>
            </a:r>
            <a:endParaRPr sz="1100">
              <a:latin typeface="Calibri"/>
              <a:ea typeface="Calibri"/>
              <a:cs typeface="Calibri"/>
              <a:sym typeface="Calibri"/>
            </a:endParaRPr>
          </a:p>
        </p:txBody>
      </p:sp>
      <p:sp>
        <p:nvSpPr>
          <p:cNvPr id="397" name="Google Shape;397;p38"/>
          <p:cNvSpPr txBox="1"/>
          <p:nvPr/>
        </p:nvSpPr>
        <p:spPr>
          <a:xfrm>
            <a:off x="7048750" y="2788350"/>
            <a:ext cx="145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similarity &gt; threshold</a:t>
            </a:r>
            <a:endParaRPr sz="1100">
              <a:latin typeface="Calibri"/>
              <a:ea typeface="Calibri"/>
              <a:cs typeface="Calibri"/>
              <a:sym typeface="Calibri"/>
            </a:endParaRPr>
          </a:p>
        </p:txBody>
      </p:sp>
      <p:sp>
        <p:nvSpPr>
          <p:cNvPr id="398" name="Google Shape;398;p38"/>
          <p:cNvSpPr/>
          <p:nvPr/>
        </p:nvSpPr>
        <p:spPr>
          <a:xfrm>
            <a:off x="4357407" y="3797294"/>
            <a:ext cx="434700" cy="433200"/>
          </a:xfrm>
          <a:prstGeom prst="rect">
            <a:avLst/>
          </a:prstGeom>
          <a:solidFill>
            <a:srgbClr val="D9D9E3">
              <a:alpha val="0"/>
            </a:srgbClr>
          </a:solidFill>
          <a:ln cap="flat" cmpd="sng" w="76200">
            <a:solidFill>
              <a:srgbClr val="D2D2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a:t>
            </a:r>
            <a:endParaRPr sz="1100">
              <a:latin typeface="Calibri"/>
              <a:ea typeface="Calibri"/>
              <a:cs typeface="Calibri"/>
              <a:sym typeface="Calibri"/>
            </a:endParaRPr>
          </a:p>
        </p:txBody>
      </p:sp>
      <p:sp>
        <p:nvSpPr>
          <p:cNvPr id="399" name="Google Shape;399;p38"/>
          <p:cNvSpPr/>
          <p:nvPr/>
        </p:nvSpPr>
        <p:spPr>
          <a:xfrm>
            <a:off x="829675" y="3797300"/>
            <a:ext cx="1216800" cy="433200"/>
          </a:xfrm>
          <a:prstGeom prst="rect">
            <a:avLst/>
          </a:prstGeom>
          <a:solidFill>
            <a:srgbClr val="D2D2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SIMILARITY </a:t>
            </a:r>
            <a:r>
              <a:rPr lang="en" sz="1100">
                <a:latin typeface="Calibri"/>
                <a:ea typeface="Calibri"/>
                <a:cs typeface="Calibri"/>
                <a:sym typeface="Calibri"/>
              </a:rPr>
              <a:t>LIST</a:t>
            </a:r>
            <a:endParaRPr sz="1100">
              <a:latin typeface="Calibri"/>
              <a:ea typeface="Calibri"/>
              <a:cs typeface="Calibri"/>
              <a:sym typeface="Calibri"/>
            </a:endParaRPr>
          </a:p>
        </p:txBody>
      </p:sp>
      <p:sp>
        <p:nvSpPr>
          <p:cNvPr id="400" name="Google Shape;400;p38"/>
          <p:cNvSpPr/>
          <p:nvPr/>
        </p:nvSpPr>
        <p:spPr>
          <a:xfrm>
            <a:off x="3747800" y="379730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C</a:t>
            </a:r>
            <a:endParaRPr sz="1100">
              <a:latin typeface="Calibri"/>
              <a:ea typeface="Calibri"/>
              <a:cs typeface="Calibri"/>
              <a:sym typeface="Calibri"/>
            </a:endParaRPr>
          </a:p>
        </p:txBody>
      </p:sp>
      <p:sp>
        <p:nvSpPr>
          <p:cNvPr id="401" name="Google Shape;401;p38"/>
          <p:cNvSpPr/>
          <p:nvPr/>
        </p:nvSpPr>
        <p:spPr>
          <a:xfrm>
            <a:off x="2528600" y="379730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A</a:t>
            </a:r>
            <a:endParaRPr sz="1100">
              <a:latin typeface="Calibri"/>
              <a:ea typeface="Calibri"/>
              <a:cs typeface="Calibri"/>
              <a:sym typeface="Calibri"/>
            </a:endParaRPr>
          </a:p>
        </p:txBody>
      </p:sp>
      <p:sp>
        <p:nvSpPr>
          <p:cNvPr id="402" name="Google Shape;402;p38"/>
          <p:cNvSpPr/>
          <p:nvPr/>
        </p:nvSpPr>
        <p:spPr>
          <a:xfrm>
            <a:off x="3138200" y="379730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B</a:t>
            </a:r>
            <a:endParaRPr sz="1100">
              <a:latin typeface="Calibri"/>
              <a:ea typeface="Calibri"/>
              <a:cs typeface="Calibri"/>
              <a:sym typeface="Calibri"/>
            </a:endParaRPr>
          </a:p>
        </p:txBody>
      </p:sp>
      <p:sp>
        <p:nvSpPr>
          <p:cNvPr id="403" name="Google Shape;403;p38"/>
          <p:cNvSpPr/>
          <p:nvPr/>
        </p:nvSpPr>
        <p:spPr>
          <a:xfrm>
            <a:off x="1611769" y="3076219"/>
            <a:ext cx="434700" cy="433200"/>
          </a:xfrm>
          <a:prstGeom prst="rect">
            <a:avLst/>
          </a:prstGeom>
          <a:solidFill>
            <a:srgbClr val="D9D9E3">
              <a:alpha val="0"/>
            </a:srgbClr>
          </a:solidFill>
          <a:ln cap="flat" cmpd="sng" w="76200">
            <a:solidFill>
              <a:srgbClr val="D2D2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a:t>
            </a:r>
            <a:endParaRPr sz="1100">
              <a:latin typeface="Calibri"/>
              <a:ea typeface="Calibri"/>
              <a:cs typeface="Calibri"/>
              <a:sym typeface="Calibri"/>
            </a:endParaRPr>
          </a:p>
        </p:txBody>
      </p:sp>
      <p:sp>
        <p:nvSpPr>
          <p:cNvPr id="404" name="Google Shape;404;p38"/>
          <p:cNvSpPr/>
          <p:nvPr/>
        </p:nvSpPr>
        <p:spPr>
          <a:xfrm>
            <a:off x="2528600" y="3076225"/>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d1</a:t>
            </a:r>
            <a:endParaRPr sz="1100">
              <a:latin typeface="Calibri"/>
              <a:ea typeface="Calibri"/>
              <a:cs typeface="Calibri"/>
              <a:sym typeface="Calibri"/>
            </a:endParaRPr>
          </a:p>
        </p:txBody>
      </p:sp>
      <p:sp>
        <p:nvSpPr>
          <p:cNvPr id="405" name="Google Shape;405;p38"/>
          <p:cNvSpPr/>
          <p:nvPr/>
        </p:nvSpPr>
        <p:spPr>
          <a:xfrm>
            <a:off x="3138200" y="3076225"/>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d2</a:t>
            </a:r>
            <a:endParaRPr sz="1100">
              <a:latin typeface="Calibri"/>
              <a:ea typeface="Calibri"/>
              <a:cs typeface="Calibri"/>
              <a:sym typeface="Calibri"/>
            </a:endParaRPr>
          </a:p>
        </p:txBody>
      </p:sp>
      <p:sp>
        <p:nvSpPr>
          <p:cNvPr id="406" name="Google Shape;406;p38"/>
          <p:cNvSpPr/>
          <p:nvPr/>
        </p:nvSpPr>
        <p:spPr>
          <a:xfrm>
            <a:off x="4357400" y="1634075"/>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d1</a:t>
            </a:r>
            <a:endParaRPr sz="1100">
              <a:latin typeface="Calibri"/>
              <a:ea typeface="Calibri"/>
              <a:cs typeface="Calibri"/>
              <a:sym typeface="Calibri"/>
            </a:endParaRPr>
          </a:p>
        </p:txBody>
      </p:sp>
      <p:sp>
        <p:nvSpPr>
          <p:cNvPr id="407" name="Google Shape;407;p38"/>
          <p:cNvSpPr/>
          <p:nvPr/>
        </p:nvSpPr>
        <p:spPr>
          <a:xfrm>
            <a:off x="4967000" y="1634075"/>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d2</a:t>
            </a:r>
            <a:endParaRPr sz="1100">
              <a:latin typeface="Calibri"/>
              <a:ea typeface="Calibri"/>
              <a:cs typeface="Calibri"/>
              <a:sym typeface="Calibri"/>
            </a:endParaRPr>
          </a:p>
        </p:txBody>
      </p:sp>
      <p:sp>
        <p:nvSpPr>
          <p:cNvPr id="408" name="Google Shape;408;p38"/>
          <p:cNvSpPr/>
          <p:nvPr/>
        </p:nvSpPr>
        <p:spPr>
          <a:xfrm>
            <a:off x="5576600" y="235515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d1</a:t>
            </a:r>
            <a:endParaRPr sz="1100">
              <a:latin typeface="Calibri"/>
              <a:ea typeface="Calibri"/>
              <a:cs typeface="Calibri"/>
              <a:sym typeface="Calibri"/>
            </a:endParaRPr>
          </a:p>
        </p:txBody>
      </p:sp>
      <p:sp>
        <p:nvSpPr>
          <p:cNvPr id="409" name="Google Shape;409;p38"/>
          <p:cNvSpPr/>
          <p:nvPr/>
        </p:nvSpPr>
        <p:spPr>
          <a:xfrm>
            <a:off x="6186200" y="2355150"/>
            <a:ext cx="434700" cy="43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d2</a:t>
            </a:r>
            <a:endParaRPr sz="1100">
              <a:latin typeface="Calibri"/>
              <a:ea typeface="Calibri"/>
              <a:cs typeface="Calibri"/>
              <a:sym typeface="Calibri"/>
            </a:endParaRPr>
          </a:p>
        </p:txBody>
      </p:sp>
      <p:sp>
        <p:nvSpPr>
          <p:cNvPr id="410" name="Google Shape;410;p38"/>
          <p:cNvSpPr/>
          <p:nvPr/>
        </p:nvSpPr>
        <p:spPr>
          <a:xfrm>
            <a:off x="7048750" y="1757125"/>
            <a:ext cx="434700" cy="433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0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8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39"/>
          <p:cNvPicPr preferRelativeResize="0"/>
          <p:nvPr/>
        </p:nvPicPr>
        <p:blipFill>
          <a:blip r:embed="rId3">
            <a:alphaModFix/>
          </a:blip>
          <a:stretch>
            <a:fillRect/>
          </a:stretch>
        </p:blipFill>
        <p:spPr>
          <a:xfrm>
            <a:off x="1714500" y="804863"/>
            <a:ext cx="5715000" cy="3533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0"/>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Relations established in the Triad</a:t>
            </a:r>
            <a:endParaRPr/>
          </a:p>
        </p:txBody>
      </p:sp>
      <p:pic>
        <p:nvPicPr>
          <p:cNvPr id="421" name="Google Shape;421;p40"/>
          <p:cNvPicPr preferRelativeResize="0"/>
          <p:nvPr/>
        </p:nvPicPr>
        <p:blipFill>
          <a:blip r:embed="rId3">
            <a:alphaModFix/>
          </a:blip>
          <a:stretch>
            <a:fillRect/>
          </a:stretch>
        </p:blipFill>
        <p:spPr>
          <a:xfrm>
            <a:off x="2258188" y="1201600"/>
            <a:ext cx="4627625" cy="3133975"/>
          </a:xfrm>
          <a:prstGeom prst="rect">
            <a:avLst/>
          </a:prstGeom>
          <a:noFill/>
          <a:ln>
            <a:noFill/>
          </a:ln>
        </p:spPr>
      </p:pic>
      <p:sp>
        <p:nvSpPr>
          <p:cNvPr id="422" name="Google Shape;422;p40"/>
          <p:cNvSpPr txBox="1"/>
          <p:nvPr/>
        </p:nvSpPr>
        <p:spPr>
          <a:xfrm>
            <a:off x="6885800" y="2768500"/>
            <a:ext cx="1414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Rule based and Cluster based approaches</a:t>
            </a:r>
            <a:endParaRPr sz="1100">
              <a:latin typeface="Calibri"/>
              <a:ea typeface="Calibri"/>
              <a:cs typeface="Calibri"/>
              <a:sym typeface="Calibri"/>
            </a:endParaRPr>
          </a:p>
        </p:txBody>
      </p:sp>
      <p:sp>
        <p:nvSpPr>
          <p:cNvPr id="423" name="Google Shape;423;p40"/>
          <p:cNvSpPr txBox="1"/>
          <p:nvPr/>
        </p:nvSpPr>
        <p:spPr>
          <a:xfrm>
            <a:off x="5806175" y="1140225"/>
            <a:ext cx="1414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Correlation results, ROUGE scores, extrinsic evaluation to show consistency</a:t>
            </a:r>
            <a:endParaRPr sz="1100">
              <a:latin typeface="Calibri"/>
              <a:ea typeface="Calibri"/>
              <a:cs typeface="Calibri"/>
              <a:sym typeface="Calibri"/>
            </a:endParaRPr>
          </a:p>
        </p:txBody>
      </p:sp>
      <p:sp>
        <p:nvSpPr>
          <p:cNvPr id="424" name="Google Shape;424;p40"/>
          <p:cNvSpPr txBox="1"/>
          <p:nvPr/>
        </p:nvSpPr>
        <p:spPr>
          <a:xfrm>
            <a:off x="3864600" y="964950"/>
            <a:ext cx="141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Knapsack summarizer</a:t>
            </a:r>
            <a:endParaRPr sz="1100">
              <a:latin typeface="Calibri"/>
              <a:ea typeface="Calibri"/>
              <a:cs typeface="Calibri"/>
              <a:sym typeface="Calibri"/>
            </a:endParaRPr>
          </a:p>
        </p:txBody>
      </p:sp>
      <p:sp>
        <p:nvSpPr>
          <p:cNvPr id="425" name="Google Shape;425;p40"/>
          <p:cNvSpPr txBox="1"/>
          <p:nvPr/>
        </p:nvSpPr>
        <p:spPr>
          <a:xfrm>
            <a:off x="1339825" y="2853250"/>
            <a:ext cx="1103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Dynamic fetch algorithm</a:t>
            </a:r>
            <a:endParaRPr sz="11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431" name="Google Shape;431;p41"/>
          <p:cNvSpPr txBox="1"/>
          <p:nvPr>
            <p:ph idx="1" type="body"/>
          </p:nvPr>
        </p:nvSpPr>
        <p:spPr>
          <a:xfrm>
            <a:off x="819150" y="1721950"/>
            <a:ext cx="7505700" cy="29031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AutoNum type="arabicPeriod"/>
            </a:pPr>
            <a:r>
              <a:rPr lang="en" sz="1500"/>
              <a:t>To explore the visual summary data structure in more detail and to add more features. </a:t>
            </a:r>
            <a:endParaRPr sz="1500"/>
          </a:p>
          <a:p>
            <a:pPr indent="-323850" lvl="0" marL="457200" rtl="0" algn="l">
              <a:lnSpc>
                <a:spcPct val="200000"/>
              </a:lnSpc>
              <a:spcBef>
                <a:spcPts val="0"/>
              </a:spcBef>
              <a:spcAft>
                <a:spcPts val="0"/>
              </a:spcAft>
              <a:buSzPts val="1500"/>
              <a:buAutoNum type="arabicPeriod"/>
            </a:pPr>
            <a:r>
              <a:rPr lang="en" sz="1500"/>
              <a:t>To implement a structured case display based on a concept graph and to retrieve the similarity of documents based on different clusters/roles</a:t>
            </a:r>
            <a:endParaRPr sz="1500"/>
          </a:p>
          <a:p>
            <a:pPr indent="-323850" lvl="0" marL="457200" rtl="0" algn="l">
              <a:lnSpc>
                <a:spcPct val="200000"/>
              </a:lnSpc>
              <a:spcBef>
                <a:spcPts val="0"/>
              </a:spcBef>
              <a:spcAft>
                <a:spcPts val="0"/>
              </a:spcAft>
              <a:buSzPts val="1500"/>
              <a:buAutoNum type="arabicPeriod"/>
            </a:pPr>
            <a:r>
              <a:rPr lang="en" sz="1500"/>
              <a:t>To establish entailment relationships in the document flow concerning role labels</a:t>
            </a:r>
            <a:endParaRPr sz="1500"/>
          </a:p>
          <a:p>
            <a:pPr indent="-323850" lvl="0" marL="457200" rtl="0" algn="l">
              <a:lnSpc>
                <a:spcPct val="200000"/>
              </a:lnSpc>
              <a:spcBef>
                <a:spcPts val="0"/>
              </a:spcBef>
              <a:spcAft>
                <a:spcPts val="0"/>
              </a:spcAft>
              <a:buSzPts val="1500"/>
              <a:buAutoNum type="arabicPeriod"/>
            </a:pPr>
            <a:r>
              <a:rPr lang="en" sz="1500"/>
              <a:t>To Perform a quantitative ablation study on clustering and its effect on the Knapsack summarizer</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819150" y="1563150"/>
            <a:ext cx="7505700" cy="25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There is 1 Supreme Court, 25 High Courts and 672 District Courts in India. The total number of judgements per year is very high.</a:t>
            </a:r>
            <a:endParaRPr sz="1500"/>
          </a:p>
          <a:p>
            <a:pPr indent="-323850" lvl="0" marL="457200" rtl="0" algn="l">
              <a:spcBef>
                <a:spcPts val="1200"/>
              </a:spcBef>
              <a:spcAft>
                <a:spcPts val="0"/>
              </a:spcAft>
              <a:buSzPts val="1500"/>
              <a:buChar char="●"/>
            </a:pPr>
            <a:r>
              <a:rPr lang="en" sz="1500"/>
              <a:t>The length of legal documents is very long.</a:t>
            </a:r>
            <a:endParaRPr sz="1500"/>
          </a:p>
          <a:p>
            <a:pPr indent="-323850" lvl="0" marL="457200" rtl="0" algn="l">
              <a:spcBef>
                <a:spcPts val="0"/>
              </a:spcBef>
              <a:spcAft>
                <a:spcPts val="0"/>
              </a:spcAft>
              <a:buSzPts val="1500"/>
              <a:buChar char="●"/>
            </a:pPr>
            <a:r>
              <a:rPr lang="en" sz="1500"/>
              <a:t>The length of legal corpus is very huge. </a:t>
            </a:r>
            <a:endParaRPr sz="1500"/>
          </a:p>
          <a:p>
            <a:pPr indent="-323850" lvl="0" marL="457200" rtl="0" algn="l">
              <a:spcBef>
                <a:spcPts val="0"/>
              </a:spcBef>
              <a:spcAft>
                <a:spcPts val="0"/>
              </a:spcAft>
              <a:buSzPts val="1500"/>
              <a:buChar char="●"/>
            </a:pPr>
            <a:r>
              <a:rPr lang="en" sz="1500"/>
              <a:t>The annotations are subjective.</a:t>
            </a:r>
            <a:endParaRPr sz="1500"/>
          </a:p>
          <a:p>
            <a:pPr indent="-323850" lvl="0" marL="457200" rtl="0" algn="l">
              <a:spcBef>
                <a:spcPts val="0"/>
              </a:spcBef>
              <a:spcAft>
                <a:spcPts val="0"/>
              </a:spcAft>
              <a:buSzPts val="1500"/>
              <a:buChar char="●"/>
            </a:pPr>
            <a:r>
              <a:rPr lang="en" sz="1500"/>
              <a:t>It is difficult to find legal experts for annotation.</a:t>
            </a:r>
            <a:endParaRPr sz="1500"/>
          </a:p>
          <a:p>
            <a:pPr indent="-323850" lvl="0" marL="457200" rtl="0" algn="l">
              <a:spcBef>
                <a:spcPts val="0"/>
              </a:spcBef>
              <a:spcAft>
                <a:spcPts val="0"/>
              </a:spcAft>
              <a:buSzPts val="1500"/>
              <a:buChar char="●"/>
            </a:pPr>
            <a:r>
              <a:rPr lang="en" sz="1500"/>
              <a:t>No uniform format for judgements is followed across courts.</a:t>
            </a:r>
            <a:endParaRPr sz="1500"/>
          </a:p>
        </p:txBody>
      </p:sp>
      <p:sp>
        <p:nvSpPr>
          <p:cNvPr id="142" name="Google Shape;142;p15"/>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summarization?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2"/>
          <p:cNvSpPr txBox="1"/>
          <p:nvPr>
            <p:ph type="title"/>
          </p:nvPr>
        </p:nvSpPr>
        <p:spPr>
          <a:xfrm>
            <a:off x="1385850" y="1881900"/>
            <a:ext cx="6372300" cy="1379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literature</a:t>
            </a:r>
            <a:endParaRPr/>
          </a:p>
        </p:txBody>
      </p:sp>
      <p:sp>
        <p:nvSpPr>
          <p:cNvPr id="442" name="Google Shape;442;p4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1500"/>
              <a:t>Link to detailed </a:t>
            </a:r>
            <a:r>
              <a:rPr lang="en" sz="1500" u="sng">
                <a:solidFill>
                  <a:schemeClr val="hlink"/>
                </a:solidFill>
                <a:hlinkClick r:id="rId3"/>
              </a:rPr>
              <a:t>Literature review</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4"/>
          <p:cNvSpPr txBox="1"/>
          <p:nvPr>
            <p:ph type="title"/>
          </p:nvPr>
        </p:nvSpPr>
        <p:spPr>
          <a:xfrm>
            <a:off x="819150" y="730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Legal document similarity: a multi-criteria decision-making perspective</a:t>
            </a:r>
            <a:endParaRPr sz="2000"/>
          </a:p>
        </p:txBody>
      </p:sp>
      <p:sp>
        <p:nvSpPr>
          <p:cNvPr id="448" name="Google Shape;448;p44"/>
          <p:cNvSpPr txBox="1"/>
          <p:nvPr>
            <p:ph idx="1" type="body"/>
          </p:nvPr>
        </p:nvSpPr>
        <p:spPr>
          <a:xfrm>
            <a:off x="819150" y="1684675"/>
            <a:ext cx="7505700" cy="29595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None/>
            </a:pPr>
            <a:r>
              <a:rPr lang="en" sz="1000"/>
              <a:t>Wagh RS, Anand D. 2020. PeerJ Computer Science 6:e262 https://doi.org/10.7717/peerj-cs.262</a:t>
            </a:r>
            <a:endParaRPr sz="1000"/>
          </a:p>
          <a:p>
            <a:pPr indent="0" lvl="0" marL="0" rtl="0" algn="l">
              <a:lnSpc>
                <a:spcPct val="200000"/>
              </a:lnSpc>
              <a:spcBef>
                <a:spcPts val="1200"/>
              </a:spcBef>
              <a:spcAft>
                <a:spcPts val="1200"/>
              </a:spcAft>
              <a:buNone/>
            </a:pPr>
            <a:r>
              <a:rPr lang="en" sz="1500"/>
              <a:t>Ideas proposed by the paper: Approach of concept based similarity estimation using graph-based method to identify prominent concepts in a judgment and extract sentences representative of these concepts. In our case, each sentence has been clustered into one of the 7 clusters. The main concept covered by each cluster is called the topic of the cluster. We have tried to use these cluster labels for cluster role labelling (as corresponding to rhetorical role labelling) of the documents. </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5"/>
          <p:cNvSpPr txBox="1"/>
          <p:nvPr>
            <p:ph type="title"/>
          </p:nvPr>
        </p:nvSpPr>
        <p:spPr>
          <a:xfrm>
            <a:off x="819150" y="730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Towards Reducing the Pendency of Cases at Court</a:t>
            </a:r>
            <a:r>
              <a:rPr lang="en" sz="2000"/>
              <a:t>: Automated Case Analysis of Supreme Court Judgments in India</a:t>
            </a:r>
            <a:endParaRPr sz="2000"/>
          </a:p>
        </p:txBody>
      </p:sp>
      <p:sp>
        <p:nvSpPr>
          <p:cNvPr id="454" name="Google Shape;454;p45"/>
          <p:cNvSpPr txBox="1"/>
          <p:nvPr>
            <p:ph idx="1" type="body"/>
          </p:nvPr>
        </p:nvSpPr>
        <p:spPr>
          <a:xfrm>
            <a:off x="819150" y="1684675"/>
            <a:ext cx="7505700" cy="29595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000"/>
              <a:t>Pandey, Shubham &amp; Chandra, Ayan &amp; Sarkar, Sudeshna &amp; Shankar, Uday. (2021). 10.3233/FAIA210321.</a:t>
            </a:r>
            <a:endParaRPr sz="1000"/>
          </a:p>
          <a:p>
            <a:pPr indent="0" lvl="0" marL="0" rtl="0" algn="l">
              <a:lnSpc>
                <a:spcPct val="200000"/>
              </a:lnSpc>
              <a:spcBef>
                <a:spcPts val="1200"/>
              </a:spcBef>
              <a:spcAft>
                <a:spcPts val="1200"/>
              </a:spcAft>
              <a:buNone/>
            </a:pPr>
            <a:r>
              <a:rPr lang="en" sz="1500"/>
              <a:t>Ideas proposed by the paper: </a:t>
            </a:r>
            <a:r>
              <a:rPr lang="en" sz="1500"/>
              <a:t>To increase the existing role labels to the concept of Case Analysis labels and to apply rule based approaches to label the same</a:t>
            </a:r>
            <a:r>
              <a:rPr lang="en" sz="1500"/>
              <a:t>. In our case, f</a:t>
            </a:r>
            <a:r>
              <a:rPr lang="en" sz="1500"/>
              <a:t>or identification of rhetorical roles, rule based techniques have been employed. The idea of having case labels is extended to assigning multiple cluster labels or role labels to the sentences of the legal document.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819150" y="1563150"/>
            <a:ext cx="7505700" cy="2597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These are the seven standard role labels in legal documents:</a:t>
            </a:r>
            <a:endParaRPr sz="1500"/>
          </a:p>
          <a:p>
            <a:pPr indent="-323850" lvl="0" marL="457200" rtl="0" algn="l">
              <a:spcBef>
                <a:spcPts val="1200"/>
              </a:spcBef>
              <a:spcAft>
                <a:spcPts val="0"/>
              </a:spcAft>
              <a:buSzPts val="1500"/>
              <a:buChar char="●"/>
            </a:pPr>
            <a:r>
              <a:rPr lang="en" sz="1500"/>
              <a:t>FAC : Fact</a:t>
            </a:r>
            <a:endParaRPr sz="1500"/>
          </a:p>
          <a:p>
            <a:pPr indent="-323850" lvl="0" marL="457200" rtl="0" algn="l">
              <a:spcBef>
                <a:spcPts val="0"/>
              </a:spcBef>
              <a:spcAft>
                <a:spcPts val="0"/>
              </a:spcAft>
              <a:buSzPts val="1500"/>
              <a:buChar char="●"/>
            </a:pPr>
            <a:r>
              <a:rPr lang="en" sz="1500"/>
              <a:t>PRE : Precedent</a:t>
            </a:r>
            <a:endParaRPr sz="1500"/>
          </a:p>
          <a:p>
            <a:pPr indent="-323850" lvl="0" marL="457200" rtl="0" algn="l">
              <a:spcBef>
                <a:spcPts val="0"/>
              </a:spcBef>
              <a:spcAft>
                <a:spcPts val="0"/>
              </a:spcAft>
              <a:buSzPts val="1500"/>
              <a:buChar char="●"/>
            </a:pPr>
            <a:r>
              <a:rPr lang="en" sz="1500"/>
              <a:t>STA : Statute</a:t>
            </a:r>
            <a:endParaRPr sz="1500"/>
          </a:p>
          <a:p>
            <a:pPr indent="-323850" lvl="0" marL="457200" rtl="0" algn="l">
              <a:spcBef>
                <a:spcPts val="0"/>
              </a:spcBef>
              <a:spcAft>
                <a:spcPts val="0"/>
              </a:spcAft>
              <a:buSzPts val="1500"/>
              <a:buChar char="●"/>
            </a:pPr>
            <a:r>
              <a:rPr lang="en" sz="1500"/>
              <a:t>RPC : Ruling by Present Court</a:t>
            </a:r>
            <a:endParaRPr sz="1500"/>
          </a:p>
          <a:p>
            <a:pPr indent="-323850" lvl="0" marL="457200" rtl="0" algn="l">
              <a:spcBef>
                <a:spcPts val="0"/>
              </a:spcBef>
              <a:spcAft>
                <a:spcPts val="0"/>
              </a:spcAft>
              <a:buSzPts val="1500"/>
              <a:buChar char="●"/>
            </a:pPr>
            <a:r>
              <a:rPr lang="en" sz="1500"/>
              <a:t>RLC : Ruling by Lower Court</a:t>
            </a:r>
            <a:endParaRPr sz="1500"/>
          </a:p>
          <a:p>
            <a:pPr indent="-323850" lvl="0" marL="457200" rtl="0" algn="l">
              <a:spcBef>
                <a:spcPts val="0"/>
              </a:spcBef>
              <a:spcAft>
                <a:spcPts val="0"/>
              </a:spcAft>
              <a:buSzPts val="1500"/>
              <a:buChar char="●"/>
            </a:pPr>
            <a:r>
              <a:rPr lang="en" sz="1500"/>
              <a:t>RC : Ruling by Court</a:t>
            </a:r>
            <a:endParaRPr sz="1500"/>
          </a:p>
          <a:p>
            <a:pPr indent="-323850" lvl="0" marL="457200" rtl="0" algn="l">
              <a:spcBef>
                <a:spcPts val="0"/>
              </a:spcBef>
              <a:spcAft>
                <a:spcPts val="0"/>
              </a:spcAft>
              <a:buSzPts val="1500"/>
              <a:buChar char="●"/>
            </a:pPr>
            <a:r>
              <a:rPr lang="en" sz="1500"/>
              <a:t>ARG : Argument</a:t>
            </a:r>
            <a:endParaRPr sz="1500"/>
          </a:p>
          <a:p>
            <a:pPr indent="-323850" lvl="0" marL="457200" rtl="0" algn="l">
              <a:spcBef>
                <a:spcPts val="0"/>
              </a:spcBef>
              <a:spcAft>
                <a:spcPts val="0"/>
              </a:spcAft>
              <a:buSzPts val="1500"/>
              <a:buChar char="●"/>
            </a:pPr>
            <a:r>
              <a:rPr lang="en" sz="1500"/>
              <a:t>Ratio : Ratio of decision</a:t>
            </a:r>
            <a:endParaRPr sz="1500"/>
          </a:p>
        </p:txBody>
      </p:sp>
      <p:sp>
        <p:nvSpPr>
          <p:cNvPr id="148" name="Google Shape;148;p16"/>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 labels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7"/>
          <p:cNvPicPr preferRelativeResize="0"/>
          <p:nvPr/>
        </p:nvPicPr>
        <p:blipFill>
          <a:blip r:embed="rId3">
            <a:alphaModFix/>
          </a:blip>
          <a:stretch>
            <a:fillRect/>
          </a:stretch>
        </p:blipFill>
        <p:spPr>
          <a:xfrm>
            <a:off x="327178" y="993453"/>
            <a:ext cx="5564949" cy="3156600"/>
          </a:xfrm>
          <a:prstGeom prst="rect">
            <a:avLst/>
          </a:prstGeom>
          <a:noFill/>
          <a:ln>
            <a:noFill/>
          </a:ln>
        </p:spPr>
      </p:pic>
      <p:pic>
        <p:nvPicPr>
          <p:cNvPr id="154" name="Google Shape;154;p17"/>
          <p:cNvPicPr preferRelativeResize="0"/>
          <p:nvPr/>
        </p:nvPicPr>
        <p:blipFill>
          <a:blip r:embed="rId4">
            <a:alphaModFix/>
          </a:blip>
          <a:stretch>
            <a:fillRect/>
          </a:stretch>
        </p:blipFill>
        <p:spPr>
          <a:xfrm>
            <a:off x="6082375" y="1305575"/>
            <a:ext cx="2609274" cy="2667524"/>
          </a:xfrm>
          <a:prstGeom prst="rect">
            <a:avLst/>
          </a:prstGeom>
          <a:noFill/>
          <a:ln>
            <a:noFill/>
          </a:ln>
        </p:spPr>
      </p:pic>
      <p:sp>
        <p:nvSpPr>
          <p:cNvPr id="155" name="Google Shape;155;p17"/>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Triad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8"/>
          <p:cNvPicPr preferRelativeResize="0"/>
          <p:nvPr/>
        </p:nvPicPr>
        <p:blipFill rotWithShape="1">
          <a:blip r:embed="rId3">
            <a:alphaModFix/>
          </a:blip>
          <a:srcRect b="0" l="0" r="0" t="50982"/>
          <a:stretch/>
        </p:blipFill>
        <p:spPr>
          <a:xfrm>
            <a:off x="1892300" y="2002400"/>
            <a:ext cx="5359376" cy="2242026"/>
          </a:xfrm>
          <a:prstGeom prst="rect">
            <a:avLst/>
          </a:prstGeom>
          <a:noFill/>
          <a:ln>
            <a:noFill/>
          </a:ln>
        </p:spPr>
      </p:pic>
      <p:sp>
        <p:nvSpPr>
          <p:cNvPr id="161" name="Google Shape;161;p18"/>
          <p:cNvSpPr txBox="1"/>
          <p:nvPr>
            <p:ph type="title"/>
          </p:nvPr>
        </p:nvSpPr>
        <p:spPr>
          <a:xfrm>
            <a:off x="819150" y="414675"/>
            <a:ext cx="7736700" cy="78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33"/>
              <a:t>Triad studies: Summarization and Similarity</a:t>
            </a:r>
            <a:endParaRPr sz="3333"/>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idx="1" type="body"/>
          </p:nvPr>
        </p:nvSpPr>
        <p:spPr>
          <a:xfrm>
            <a:off x="819150" y="1654000"/>
            <a:ext cx="7505700" cy="2784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t>• STA follows the RegEx </a:t>
            </a:r>
            <a:r>
              <a:rPr i="1" lang="en" sz="1200"/>
              <a:t>&lt;section&gt; of the &lt;act&gt;</a:t>
            </a:r>
            <a:r>
              <a:rPr lang="en" sz="1200"/>
              <a:t> or </a:t>
            </a:r>
            <a:r>
              <a:rPr i="1" lang="en" sz="1200"/>
              <a:t>&lt;item&gt; of the &lt;schedule&gt;</a:t>
            </a:r>
            <a:endParaRPr i="1" sz="1200"/>
          </a:p>
          <a:p>
            <a:pPr indent="0" lvl="0" marL="0" rtl="0" algn="l">
              <a:lnSpc>
                <a:spcPct val="200000"/>
              </a:lnSpc>
              <a:spcBef>
                <a:spcPts val="1200"/>
              </a:spcBef>
              <a:spcAft>
                <a:spcPts val="0"/>
              </a:spcAft>
              <a:buNone/>
            </a:pPr>
            <a:r>
              <a:rPr lang="en" sz="1200"/>
              <a:t>• PRE follows RegEx </a:t>
            </a:r>
            <a:r>
              <a:rPr i="1" lang="en" sz="1200"/>
              <a:t>(____ / (____ vs/v. ____)), year, precedent(AIR/ SCR/ IPC...), number</a:t>
            </a:r>
            <a:endParaRPr sz="1200"/>
          </a:p>
          <a:p>
            <a:pPr indent="0" lvl="0" marL="0" rtl="0" algn="l">
              <a:lnSpc>
                <a:spcPct val="200000"/>
              </a:lnSpc>
              <a:spcBef>
                <a:spcPts val="1200"/>
              </a:spcBef>
              <a:spcAft>
                <a:spcPts val="0"/>
              </a:spcAft>
              <a:buNone/>
            </a:pPr>
            <a:r>
              <a:rPr lang="en" sz="1200"/>
              <a:t>• PRE -&gt; Ratio/RC</a:t>
            </a:r>
            <a:endParaRPr sz="1200"/>
          </a:p>
          <a:p>
            <a:pPr indent="0" lvl="0" marL="0" rtl="0" algn="l">
              <a:lnSpc>
                <a:spcPct val="200000"/>
              </a:lnSpc>
              <a:spcBef>
                <a:spcPts val="1200"/>
              </a:spcBef>
              <a:spcAft>
                <a:spcPts val="0"/>
              </a:spcAft>
              <a:buNone/>
            </a:pPr>
            <a:r>
              <a:rPr lang="en" sz="1200"/>
              <a:t>• ARG -&gt; Ratio -&gt; ARG -&gt; PRE -&gt; Ratio</a:t>
            </a:r>
            <a:endParaRPr sz="1200"/>
          </a:p>
          <a:p>
            <a:pPr indent="0" lvl="0" marL="0" rtl="0" algn="l">
              <a:lnSpc>
                <a:spcPct val="200000"/>
              </a:lnSpc>
              <a:spcBef>
                <a:spcPts val="1200"/>
              </a:spcBef>
              <a:spcAft>
                <a:spcPts val="1200"/>
              </a:spcAft>
              <a:buNone/>
            </a:pPr>
            <a:r>
              <a:rPr lang="en" sz="1200"/>
              <a:t>• FAC -&gt; (RC -&gt; FAC)* -&gt; (Ratio/ARG -&gt; PRE)+ -&gt; RC</a:t>
            </a:r>
            <a:endParaRPr sz="1200"/>
          </a:p>
        </p:txBody>
      </p:sp>
      <p:sp>
        <p:nvSpPr>
          <p:cNvPr id="167" name="Google Shape;167;p19"/>
          <p:cNvSpPr txBox="1"/>
          <p:nvPr>
            <p:ph type="title"/>
          </p:nvPr>
        </p:nvSpPr>
        <p:spPr>
          <a:xfrm>
            <a:off x="819150" y="41467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 labelling: Rule based approaches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0"/>
          <p:cNvPicPr preferRelativeResize="0"/>
          <p:nvPr/>
        </p:nvPicPr>
        <p:blipFill>
          <a:blip r:embed="rId3">
            <a:alphaModFix/>
          </a:blip>
          <a:stretch>
            <a:fillRect/>
          </a:stretch>
        </p:blipFill>
        <p:spPr>
          <a:xfrm>
            <a:off x="1800638" y="857500"/>
            <a:ext cx="5542726" cy="342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The optimal number of clusters was found to be seven </a:t>
            </a:r>
            <a:endParaRPr sz="1500"/>
          </a:p>
          <a:p>
            <a:pPr indent="-323850" lvl="0" marL="457200" rtl="0" algn="l">
              <a:lnSpc>
                <a:spcPct val="200000"/>
              </a:lnSpc>
              <a:spcBef>
                <a:spcPts val="0"/>
              </a:spcBef>
              <a:spcAft>
                <a:spcPts val="0"/>
              </a:spcAft>
              <a:buSzPts val="1500"/>
              <a:buChar char="●"/>
            </a:pPr>
            <a:r>
              <a:rPr lang="en" sz="1500"/>
              <a:t>There was minimal cluster overlap qualitatively</a:t>
            </a:r>
            <a:endParaRPr sz="1500"/>
          </a:p>
          <a:p>
            <a:pPr indent="-323850" lvl="0" marL="457200" rtl="0" algn="l">
              <a:lnSpc>
                <a:spcPct val="200000"/>
              </a:lnSpc>
              <a:spcBef>
                <a:spcPts val="0"/>
              </a:spcBef>
              <a:spcAft>
                <a:spcPts val="0"/>
              </a:spcAft>
              <a:buSzPts val="1500"/>
              <a:buChar char="●"/>
            </a:pPr>
            <a:r>
              <a:rPr lang="en" sz="1500"/>
              <a:t>Intuitively matches the number of legal role labels</a:t>
            </a:r>
            <a:endParaRPr sz="1500"/>
          </a:p>
          <a:p>
            <a:pPr indent="-323850" lvl="0" marL="457200" rtl="0" algn="l">
              <a:lnSpc>
                <a:spcPct val="200000"/>
              </a:lnSpc>
              <a:spcBef>
                <a:spcPts val="0"/>
              </a:spcBef>
              <a:spcAft>
                <a:spcPts val="0"/>
              </a:spcAft>
              <a:buSzPts val="1500"/>
              <a:buChar char="●"/>
            </a:pPr>
            <a:r>
              <a:rPr lang="en" sz="1500"/>
              <a:t>The topic classes for each cluster were studied qualitatively </a:t>
            </a:r>
            <a:endParaRPr sz="1500"/>
          </a:p>
          <a:p>
            <a:pPr indent="-323850" lvl="0" marL="457200" rtl="0" algn="l">
              <a:lnSpc>
                <a:spcPct val="200000"/>
              </a:lnSpc>
              <a:spcBef>
                <a:spcPts val="0"/>
              </a:spcBef>
              <a:spcAft>
                <a:spcPts val="0"/>
              </a:spcAft>
              <a:buSzPts val="1500"/>
              <a:buChar char="●"/>
            </a:pPr>
            <a:r>
              <a:rPr lang="en" sz="1500"/>
              <a:t>Observation: c</a:t>
            </a:r>
            <a:r>
              <a:rPr lang="en" sz="1500"/>
              <a:t>lusters mapped one-to-one to the classes</a:t>
            </a:r>
            <a:endParaRPr sz="1500"/>
          </a:p>
        </p:txBody>
      </p:sp>
      <p:sp>
        <p:nvSpPr>
          <p:cNvPr id="178" name="Google Shape;178;p21"/>
          <p:cNvSpPr txBox="1"/>
          <p:nvPr>
            <p:ph type="title"/>
          </p:nvPr>
        </p:nvSpPr>
        <p:spPr>
          <a:xfrm>
            <a:off x="819150" y="414675"/>
            <a:ext cx="7836000" cy="10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 labelling: Clustering based approaches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