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72" r:id="rId5"/>
    <p:sldId id="273" r:id="rId6"/>
    <p:sldId id="259" r:id="rId7"/>
    <p:sldId id="260" r:id="rId8"/>
    <p:sldId id="261" r:id="rId9"/>
    <p:sldId id="262" r:id="rId10"/>
    <p:sldId id="263" r:id="rId11"/>
    <p:sldId id="274" r:id="rId12"/>
    <p:sldId id="264" r:id="rId13"/>
    <p:sldId id="275" r:id="rId14"/>
    <p:sldId id="266" r:id="rId15"/>
    <p:sldId id="265" r:id="rId16"/>
    <p:sldId id="277" r:id="rId17"/>
    <p:sldId id="278" r:id="rId18"/>
    <p:sldId id="279" r:id="rId19"/>
    <p:sldId id="267" r:id="rId20"/>
    <p:sldId id="276" r:id="rId21"/>
    <p:sldId id="268" r:id="rId22"/>
    <p:sldId id="27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42" autoAdjust="0"/>
  </p:normalViewPr>
  <p:slideViewPr>
    <p:cSldViewPr snapToGrid="0">
      <p:cViewPr>
        <p:scale>
          <a:sx n="82" d="100"/>
          <a:sy n="82" d="100"/>
        </p:scale>
        <p:origin x="102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364746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068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35213de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35213de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48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35213de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35213de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512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835213de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835213de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528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835213de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835213de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481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835213de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835213de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00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35213dec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35213dec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158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35213dec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35213dec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148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35213dec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35213dec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894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35213dec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35213dec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812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35213dec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835213dec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401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35213dec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35213dec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809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35213dec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835213dec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110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35213dec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835213dec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637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35213dec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35213dec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530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35213dec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35213dec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82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35213dec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35213dec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306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35213dec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35213dec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380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35213de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35213de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08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35213dec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35213dec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229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835213dec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835213de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18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35213dec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35213dec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8857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2161" y="0"/>
            <a:ext cx="9139676" cy="5143499"/>
          </a:xfrm>
          <a:prstGeom prst="rect">
            <a:avLst/>
          </a:prstGeom>
          <a:noFill/>
          <a:ln>
            <a:noFill/>
          </a:ln>
        </p:spPr>
      </p:pic>
      <p:sp>
        <p:nvSpPr>
          <p:cNvPr id="57" name="Google Shape;57;p13"/>
          <p:cNvSpPr txBox="1"/>
          <p:nvPr/>
        </p:nvSpPr>
        <p:spPr>
          <a:xfrm>
            <a:off x="146600" y="2895500"/>
            <a:ext cx="8760000" cy="20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Team Details</a:t>
            </a:r>
            <a:endParaRPr sz="1800" b="1" dirty="0"/>
          </a:p>
          <a:p>
            <a:pPr marL="0" lvl="0" indent="0" algn="l" rtl="0">
              <a:spcBef>
                <a:spcPts val="0"/>
              </a:spcBef>
              <a:spcAft>
                <a:spcPts val="0"/>
              </a:spcAft>
              <a:buNone/>
            </a:pPr>
            <a:endParaRPr sz="1800" b="1" dirty="0"/>
          </a:p>
          <a:p>
            <a:pPr marL="914400" lvl="1" indent="-342900" algn="l" rtl="0">
              <a:spcBef>
                <a:spcPts val="0"/>
              </a:spcBef>
              <a:spcAft>
                <a:spcPts val="0"/>
              </a:spcAft>
              <a:buSzPts val="1800"/>
              <a:buAutoNum type="alphaLcPeriod"/>
            </a:pPr>
            <a:r>
              <a:rPr lang="en-GB" sz="1800" b="1" dirty="0"/>
              <a:t>Team name: </a:t>
            </a:r>
            <a:r>
              <a:rPr lang="en-GB" sz="1800" b="1" dirty="0" smtClean="0"/>
              <a:t>Coder@</a:t>
            </a:r>
            <a:endParaRPr sz="1800" b="1" dirty="0"/>
          </a:p>
          <a:p>
            <a:pPr marL="914400" lvl="1" indent="-342900" algn="l" rtl="0">
              <a:spcBef>
                <a:spcPts val="0"/>
              </a:spcBef>
              <a:spcAft>
                <a:spcPts val="0"/>
              </a:spcAft>
              <a:buSzPts val="1800"/>
              <a:buAutoNum type="alphaLcPeriod"/>
            </a:pPr>
            <a:r>
              <a:rPr lang="en-GB" sz="1800" b="1" dirty="0"/>
              <a:t>Team leader name: </a:t>
            </a:r>
            <a:r>
              <a:rPr lang="en-GB" sz="1800" b="1" dirty="0" err="1" smtClean="0"/>
              <a:t>Shruti</a:t>
            </a:r>
            <a:r>
              <a:rPr lang="en-GB" sz="1800" b="1" dirty="0" smtClean="0"/>
              <a:t> </a:t>
            </a:r>
            <a:r>
              <a:rPr lang="en-GB" sz="1800" b="1" dirty="0" err="1" smtClean="0"/>
              <a:t>Ojha</a:t>
            </a:r>
            <a:endParaRPr sz="1800" b="1" dirty="0"/>
          </a:p>
          <a:p>
            <a:pPr marL="914400" lvl="1" indent="-342900">
              <a:buSzPts val="1800"/>
              <a:buAutoNum type="alphaLcPeriod"/>
            </a:pPr>
            <a:r>
              <a:rPr lang="en-GB" sz="1800" b="1" dirty="0"/>
              <a:t>Problem Statement: </a:t>
            </a:r>
            <a:r>
              <a:rPr lang="en-GB" sz="1800" b="1" dirty="0"/>
              <a:t>AI-powered decentralized applications (</a:t>
            </a:r>
            <a:r>
              <a:rPr lang="en-GB" sz="1800" b="1" dirty="0" err="1"/>
              <a:t>dApps</a:t>
            </a:r>
            <a:r>
              <a:rPr lang="en-GB" sz="1800" b="1" dirty="0"/>
              <a:t>)</a:t>
            </a:r>
            <a:endParaRPr sz="1800" b="1" dirty="0"/>
          </a:p>
          <a:p>
            <a:pPr marL="0" lvl="0" indent="0" algn="l" rtl="0">
              <a:spcBef>
                <a:spcPts val="0"/>
              </a:spcBef>
              <a:spcAft>
                <a:spcPts val="0"/>
              </a:spcAft>
              <a:buNone/>
            </a:pPr>
            <a:endParaRPr sz="1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1" name="Google Shape;11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2" name="Google Shape;112;p20"/>
          <p:cNvPicPr preferRelativeResize="0"/>
          <p:nvPr/>
        </p:nvPicPr>
        <p:blipFill rotWithShape="1">
          <a:blip r:embed="rId3">
            <a:alphaModFix/>
          </a:blip>
          <a:srcRect/>
          <a:stretch/>
        </p:blipFill>
        <p:spPr>
          <a:xfrm>
            <a:off x="0" y="1"/>
            <a:ext cx="9139676" cy="5143499"/>
          </a:xfrm>
          <a:prstGeom prst="rect">
            <a:avLst/>
          </a:prstGeom>
          <a:noFill/>
          <a:ln>
            <a:noFill/>
          </a:ln>
        </p:spPr>
      </p:pic>
      <p:sp>
        <p:nvSpPr>
          <p:cNvPr id="113" name="Google Shape;113;p20"/>
          <p:cNvSpPr txBox="1"/>
          <p:nvPr/>
        </p:nvSpPr>
        <p:spPr>
          <a:xfrm>
            <a:off x="177688" y="865250"/>
            <a:ext cx="8784300" cy="61142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Technologies to be used in the </a:t>
            </a:r>
            <a:r>
              <a:rPr lang="en-GB" sz="1800" b="1" dirty="0" smtClean="0"/>
              <a:t>solution</a:t>
            </a:r>
          </a:p>
          <a:p>
            <a:pPr marL="0" lvl="0" indent="0" algn="l" rtl="0">
              <a:spcBef>
                <a:spcPts val="0"/>
              </a:spcBef>
              <a:spcAft>
                <a:spcPts val="0"/>
              </a:spcAft>
              <a:buNone/>
            </a:pPr>
            <a:endParaRPr lang="en-GB" sz="1800" b="1" dirty="0"/>
          </a:p>
          <a:p>
            <a:pPr marL="285750" lvl="0" indent="-285750">
              <a:buFont typeface="Wingdings" panose="05000000000000000000" pitchFamily="2" charset="2"/>
              <a:buChar char="Ø"/>
            </a:pPr>
            <a:r>
              <a:rPr lang="en-US" b="1" dirty="0"/>
              <a:t>This solution would tap into several diverse layers of technologies to create a dynamic, secure, and efficient system. For the </a:t>
            </a:r>
            <a:r>
              <a:rPr lang="en-US" b="1" dirty="0" smtClean="0"/>
              <a:t>frontend , </a:t>
            </a:r>
            <a:r>
              <a:rPr lang="en-US" b="1" dirty="0"/>
              <a:t>we shall use </a:t>
            </a:r>
            <a:r>
              <a:rPr lang="en-US" b="1" dirty="0" smtClean="0"/>
              <a:t>React.js </a:t>
            </a:r>
            <a:r>
              <a:rPr lang="en-US" b="1" dirty="0"/>
              <a:t>or </a:t>
            </a:r>
            <a:r>
              <a:rPr lang="en-US" b="1" dirty="0" smtClean="0"/>
              <a:t>Angular.js </a:t>
            </a:r>
            <a:r>
              <a:rPr lang="en-US" b="1" dirty="0"/>
              <a:t>for developing a responsive user interface, and </a:t>
            </a:r>
            <a:r>
              <a:rPr lang="en-US" b="1" dirty="0" smtClean="0"/>
              <a:t>React Native </a:t>
            </a:r>
            <a:r>
              <a:rPr lang="en-US" b="1" dirty="0"/>
              <a:t>would allow cross-platform mobile app support. This would accompany appropriate structure and styling with </a:t>
            </a:r>
            <a:r>
              <a:rPr lang="en-US" b="1" dirty="0" smtClean="0"/>
              <a:t>HTML5 and CSS3 </a:t>
            </a:r>
            <a:r>
              <a:rPr lang="en-US" b="1" dirty="0"/>
              <a:t>and frameworks such as </a:t>
            </a:r>
            <a:r>
              <a:rPr lang="en-US" b="1" dirty="0" smtClean="0"/>
              <a:t>Bootstrap </a:t>
            </a:r>
            <a:r>
              <a:rPr lang="en-US" b="1" dirty="0"/>
              <a:t>or </a:t>
            </a:r>
            <a:r>
              <a:rPr lang="en-US" b="1" dirty="0" smtClean="0"/>
              <a:t>Material-UI for </a:t>
            </a:r>
            <a:r>
              <a:rPr lang="en-US" b="1" dirty="0"/>
              <a:t>UI design enhancement. On the </a:t>
            </a:r>
            <a:r>
              <a:rPr lang="en-US" b="1" dirty="0" smtClean="0"/>
              <a:t>backend, Node.js </a:t>
            </a:r>
            <a:r>
              <a:rPr lang="en-US" b="1" dirty="0"/>
              <a:t>combined </a:t>
            </a:r>
            <a:r>
              <a:rPr lang="en-US" b="1" dirty="0" smtClean="0"/>
              <a:t>with Express.js </a:t>
            </a:r>
            <a:r>
              <a:rPr lang="en-US" b="1" dirty="0"/>
              <a:t>will be a foundation to develop services and the API gateway that will interact with the frontend, AI engine, and </a:t>
            </a:r>
            <a:r>
              <a:rPr lang="en-US" b="1" dirty="0" err="1"/>
              <a:t>blockchain</a:t>
            </a:r>
            <a:r>
              <a:rPr lang="en-US" b="1" dirty="0"/>
              <a:t>. The primary language for all AI and machine learning tasks is </a:t>
            </a:r>
            <a:r>
              <a:rPr lang="en-US" b="1" dirty="0" smtClean="0"/>
              <a:t>Python, </a:t>
            </a:r>
            <a:r>
              <a:rPr lang="en-US" b="1" dirty="0"/>
              <a:t>which directly interacts with data validation and processing. The system will utilize </a:t>
            </a:r>
            <a:r>
              <a:rPr lang="en-US" b="1" dirty="0" smtClean="0"/>
              <a:t>Restful APIs </a:t>
            </a:r>
            <a:r>
              <a:rPr lang="en-US" b="1" dirty="0"/>
              <a:t>or </a:t>
            </a:r>
            <a:r>
              <a:rPr lang="en-US" b="1" dirty="0" err="1" smtClean="0"/>
              <a:t>GraphQL</a:t>
            </a:r>
            <a:r>
              <a:rPr lang="en-US" b="1" dirty="0" smtClean="0"/>
              <a:t> </a:t>
            </a:r>
            <a:r>
              <a:rPr lang="en-US" b="1" dirty="0"/>
              <a:t>for structured API requests. </a:t>
            </a:r>
            <a:r>
              <a:rPr lang="en-US" b="1" dirty="0" err="1"/>
              <a:t>TensorFlow</a:t>
            </a:r>
            <a:r>
              <a:rPr lang="en-US" b="1" dirty="0"/>
              <a:t> or </a:t>
            </a:r>
            <a:r>
              <a:rPr lang="en-US" b="1" dirty="0" err="1"/>
              <a:t>PyTorch</a:t>
            </a:r>
            <a:r>
              <a:rPr lang="en-US" b="1" dirty="0"/>
              <a:t> is used for the development of AI models and their deployment, respectively. Validation and preprocessing of data are done using </a:t>
            </a:r>
            <a:r>
              <a:rPr lang="en-US" b="1" dirty="0" err="1"/>
              <a:t>Scikit</a:t>
            </a:r>
            <a:r>
              <a:rPr lang="en-US" b="1" dirty="0"/>
              <a:t>-learn</a:t>
            </a:r>
            <a:r>
              <a:rPr lang="en-US" b="1" dirty="0" smtClean="0"/>
              <a:t>.</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1" name="Google Shape;11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2" name="Google Shape;112;p20"/>
          <p:cNvPicPr preferRelativeResize="0"/>
          <p:nvPr/>
        </p:nvPicPr>
        <p:blipFill rotWithShape="1">
          <a:blip r:embed="rId3">
            <a:alphaModFix/>
          </a:blip>
          <a:srcRect/>
          <a:stretch/>
        </p:blipFill>
        <p:spPr>
          <a:xfrm>
            <a:off x="0" y="1"/>
            <a:ext cx="9139676" cy="5143499"/>
          </a:xfrm>
          <a:prstGeom prst="rect">
            <a:avLst/>
          </a:prstGeom>
          <a:noFill/>
          <a:ln>
            <a:noFill/>
          </a:ln>
        </p:spPr>
      </p:pic>
      <p:sp>
        <p:nvSpPr>
          <p:cNvPr id="113" name="Google Shape;113;p20"/>
          <p:cNvSpPr txBox="1"/>
          <p:nvPr/>
        </p:nvSpPr>
        <p:spPr>
          <a:xfrm>
            <a:off x="158825" y="947822"/>
            <a:ext cx="8784300" cy="8473971"/>
          </a:xfrm>
          <a:prstGeom prst="rect">
            <a:avLst/>
          </a:prstGeom>
          <a:noFill/>
          <a:ln>
            <a:noFill/>
          </a:ln>
        </p:spPr>
        <p:txBody>
          <a:bodyPr spcFirstLastPara="1" wrap="square" lIns="91425" tIns="91425" rIns="91425" bIns="91425" anchor="t" anchorCtr="0">
            <a:noAutofit/>
          </a:bodyPr>
          <a:lstStyle/>
          <a:p>
            <a:pPr marL="171450" lvl="0" indent="-171450">
              <a:buFont typeface="Wingdings" panose="05000000000000000000" pitchFamily="2" charset="2"/>
              <a:buChar char="Ø"/>
            </a:pPr>
            <a:r>
              <a:rPr lang="en-US" sz="1200" b="1" dirty="0"/>
              <a:t>Data manipulation is handled by both Pandas and </a:t>
            </a:r>
            <a:r>
              <a:rPr lang="en-US" sz="1200" b="1" dirty="0" err="1"/>
              <a:t>NumPy</a:t>
            </a:r>
            <a:r>
              <a:rPr lang="en-US" sz="1200" b="1" dirty="0"/>
              <a:t>. Containerization of the AI models so that they run suitably across different environments is done with </a:t>
            </a:r>
            <a:r>
              <a:rPr lang="en-US" sz="1200" b="1" dirty="0" err="1"/>
              <a:t>Docker</a:t>
            </a:r>
            <a:r>
              <a:rPr lang="en-US" sz="1200" b="1" dirty="0"/>
              <a:t>. The </a:t>
            </a:r>
            <a:r>
              <a:rPr lang="en-US" sz="1200" b="1" dirty="0" err="1"/>
              <a:t>blockchain</a:t>
            </a:r>
            <a:r>
              <a:rPr lang="en-US" sz="1200" b="1" dirty="0"/>
              <a:t> component utilizes </a:t>
            </a:r>
            <a:r>
              <a:rPr lang="en-US" sz="1200" b="1" dirty="0" err="1"/>
              <a:t>Ethereum</a:t>
            </a:r>
            <a:r>
              <a:rPr lang="en-US" sz="1200" b="1" dirty="0"/>
              <a:t> for the deployment of smart contracts and has Solidity as its programming language for contract development. We make use of </a:t>
            </a:r>
            <a:r>
              <a:rPr lang="en-US" sz="1200" b="1" dirty="0" smtClean="0"/>
              <a:t>Web3.js </a:t>
            </a:r>
            <a:r>
              <a:rPr lang="en-US" sz="1200" b="1" dirty="0"/>
              <a:t>for interacting with the </a:t>
            </a:r>
            <a:r>
              <a:rPr lang="en-US" sz="1200" b="1" dirty="0" err="1"/>
              <a:t>blockchain</a:t>
            </a:r>
            <a:r>
              <a:rPr lang="en-US" sz="1200" b="1" dirty="0"/>
              <a:t> and if a permissioned network is your choice, </a:t>
            </a:r>
            <a:r>
              <a:rPr lang="en-US" sz="1200" b="1" dirty="0" err="1" smtClean="0"/>
              <a:t>Hyperledger</a:t>
            </a:r>
            <a:r>
              <a:rPr lang="en-US" sz="1200" b="1" dirty="0" smtClean="0"/>
              <a:t> Fabric </a:t>
            </a:r>
            <a:r>
              <a:rPr lang="en-US" sz="1200" b="1" dirty="0"/>
              <a:t>can be used. Data storage strategies include the use of </a:t>
            </a:r>
            <a:r>
              <a:rPr lang="en-US" sz="1200" b="1" dirty="0" smtClean="0"/>
              <a:t>IPFS </a:t>
            </a:r>
            <a:r>
              <a:rPr lang="en-US" sz="1200" b="1" dirty="0"/>
              <a:t>in storing big data in a decentralized manner, while </a:t>
            </a:r>
            <a:r>
              <a:rPr lang="en-US" sz="1200" b="1" dirty="0" err="1" smtClean="0"/>
              <a:t>PostgreSQL</a:t>
            </a:r>
            <a:r>
              <a:rPr lang="en-US" sz="1200" b="1" dirty="0" smtClean="0"/>
              <a:t> or </a:t>
            </a:r>
            <a:r>
              <a:rPr lang="en-US" sz="1200" b="1" dirty="0" err="1" smtClean="0"/>
              <a:t>MongoDB</a:t>
            </a:r>
            <a:r>
              <a:rPr lang="en-US" sz="1200" b="1" dirty="0" smtClean="0"/>
              <a:t> </a:t>
            </a:r>
            <a:r>
              <a:rPr lang="en-US" sz="1200" b="1" dirty="0"/>
              <a:t>are used for non-critical off-chain data. On-chain data key-value storage purposes for </a:t>
            </a:r>
            <a:r>
              <a:rPr lang="en-US" sz="1200" b="1" dirty="0" err="1"/>
              <a:t>Ethereum</a:t>
            </a:r>
            <a:r>
              <a:rPr lang="en-US" sz="1200" b="1" dirty="0"/>
              <a:t> clients are implemented through </a:t>
            </a:r>
            <a:r>
              <a:rPr lang="en-US" sz="1200" b="1" dirty="0" err="1" smtClean="0"/>
              <a:t>LevelDB</a:t>
            </a:r>
            <a:r>
              <a:rPr lang="en-US" sz="1200" b="1" dirty="0" smtClean="0"/>
              <a:t>. </a:t>
            </a:r>
            <a:r>
              <a:rPr lang="en-US" sz="1200" b="1" dirty="0"/>
              <a:t>Under </a:t>
            </a:r>
            <a:r>
              <a:rPr lang="en-US" sz="1200" b="1" dirty="0" smtClean="0"/>
              <a:t>security </a:t>
            </a:r>
            <a:r>
              <a:rPr lang="en-US" sz="1200" b="1" dirty="0"/>
              <a:t>and </a:t>
            </a:r>
            <a:r>
              <a:rPr lang="en-US" sz="1200" b="1" dirty="0" smtClean="0"/>
              <a:t>authentication, </a:t>
            </a:r>
            <a:r>
              <a:rPr lang="en-US" sz="1200" b="1" dirty="0"/>
              <a:t>users are authenticated using </a:t>
            </a:r>
            <a:r>
              <a:rPr lang="en-US" sz="1200" b="1" dirty="0" smtClean="0"/>
              <a:t>OAuth2, </a:t>
            </a:r>
            <a:r>
              <a:rPr lang="en-US" sz="1200" b="1" dirty="0"/>
              <a:t>whereas </a:t>
            </a:r>
            <a:r>
              <a:rPr lang="en-US" sz="1200" b="1" dirty="0" smtClean="0"/>
              <a:t>JWT </a:t>
            </a:r>
            <a:r>
              <a:rPr lang="en-US" sz="1200" b="1" dirty="0"/>
              <a:t>is implemented for managing secure sessions as well as encrypted communication over </a:t>
            </a:r>
            <a:r>
              <a:rPr lang="en-US" sz="1200" b="1" dirty="0" smtClean="0"/>
              <a:t>SSL/TLS. </a:t>
            </a:r>
            <a:r>
              <a:rPr lang="en-US" sz="1200" b="1" dirty="0"/>
              <a:t>Wallet integrations are done through </a:t>
            </a:r>
            <a:r>
              <a:rPr lang="en-US" sz="1200" b="1" dirty="0" err="1" smtClean="0"/>
              <a:t>Metamask</a:t>
            </a:r>
            <a:r>
              <a:rPr lang="en-US" sz="1200" b="1" dirty="0"/>
              <a:t> </a:t>
            </a:r>
            <a:r>
              <a:rPr lang="en-US" sz="1200" b="1" dirty="0" smtClean="0"/>
              <a:t>and </a:t>
            </a:r>
            <a:r>
              <a:rPr lang="en-US" sz="1200" b="1" dirty="0" err="1" smtClean="0"/>
              <a:t>WalletConnect</a:t>
            </a:r>
            <a:r>
              <a:rPr lang="en-US" sz="1200" b="1" dirty="0" smtClean="0"/>
              <a:t>. </a:t>
            </a:r>
            <a:r>
              <a:rPr lang="en-US" sz="1200" b="1" dirty="0"/>
              <a:t>For </a:t>
            </a:r>
            <a:r>
              <a:rPr lang="en-US" sz="1200" b="1" dirty="0" err="1" smtClean="0"/>
              <a:t>DevOps</a:t>
            </a:r>
            <a:r>
              <a:rPr lang="en-US" sz="1200" b="1" dirty="0" smtClean="0"/>
              <a:t> </a:t>
            </a:r>
            <a:r>
              <a:rPr lang="en-US" sz="1200" b="1" dirty="0"/>
              <a:t>and infrastructure </a:t>
            </a:r>
            <a:r>
              <a:rPr lang="en-US" sz="1200" b="1" dirty="0" smtClean="0"/>
              <a:t>management, </a:t>
            </a:r>
            <a:r>
              <a:rPr lang="en-US" sz="1200" b="1" dirty="0" err="1" smtClean="0"/>
              <a:t>Kubernetes</a:t>
            </a:r>
            <a:r>
              <a:rPr lang="en-US" sz="1200" b="1" dirty="0" smtClean="0"/>
              <a:t> </a:t>
            </a:r>
            <a:r>
              <a:rPr lang="en-US" sz="1200" b="1" dirty="0"/>
              <a:t>orchestrates containerized applications with agility in high resiliency, and </a:t>
            </a:r>
            <a:r>
              <a:rPr lang="en-US" sz="1200" b="1" dirty="0" err="1" smtClean="0"/>
              <a:t>Terraform</a:t>
            </a:r>
            <a:r>
              <a:rPr lang="en-US" sz="1200" b="1" dirty="0" smtClean="0"/>
              <a:t> </a:t>
            </a:r>
            <a:r>
              <a:rPr lang="en-US" sz="1200" b="1" dirty="0"/>
              <a:t>deals with cloud resources through </a:t>
            </a:r>
            <a:r>
              <a:rPr lang="en-US" sz="1200" b="1" dirty="0" err="1"/>
              <a:t>IaC</a:t>
            </a:r>
            <a:r>
              <a:rPr lang="en-US" sz="1200" b="1" dirty="0"/>
              <a:t>, the concept of infrastructure as code.</a:t>
            </a:r>
          </a:p>
          <a:p>
            <a:pPr marL="171450" lvl="0" indent="-171450">
              <a:buFont typeface="Wingdings" panose="05000000000000000000" pitchFamily="2" charset="2"/>
              <a:buChar char="Ø"/>
            </a:pPr>
            <a:endParaRPr lang="en-US" sz="1200" b="1" dirty="0"/>
          </a:p>
          <a:p>
            <a:pPr marL="171450" lvl="0" indent="-171450">
              <a:buFont typeface="Wingdings" panose="05000000000000000000" pitchFamily="2" charset="2"/>
              <a:buChar char="Ø"/>
            </a:pPr>
            <a:r>
              <a:rPr lang="en-US" sz="1200" b="1" dirty="0"/>
              <a:t>We use the concept of </a:t>
            </a:r>
            <a:r>
              <a:rPr lang="en-US" sz="1200" b="1" dirty="0" err="1"/>
              <a:t>serverless</a:t>
            </a:r>
            <a:r>
              <a:rPr lang="en-US" sz="1200" b="1" dirty="0"/>
              <a:t> computing by using AWS Lambda or Azure Functions for doing code execution on the grounds of certain specific events, and we also do CI/CD pipeline establishment using some tools like Jenkins or </a:t>
            </a:r>
            <a:r>
              <a:rPr lang="en-US" sz="1200" b="1" dirty="0" err="1"/>
              <a:t>GitLab</a:t>
            </a:r>
            <a:r>
              <a:rPr lang="en-US" sz="1200" b="1" dirty="0"/>
              <a:t> CI for automating testing and deployment.</a:t>
            </a:r>
          </a:p>
          <a:p>
            <a:pPr marL="171450" lvl="0" indent="-171450">
              <a:buFont typeface="Wingdings" panose="05000000000000000000" pitchFamily="2" charset="2"/>
              <a:buChar char="Ø"/>
            </a:pPr>
            <a:endParaRPr lang="en-US" sz="1200" b="1" dirty="0"/>
          </a:p>
          <a:p>
            <a:pPr marL="171450" lvl="0" indent="-171450">
              <a:buFont typeface="Wingdings" panose="05000000000000000000" pitchFamily="2" charset="2"/>
              <a:buChar char="Ø"/>
            </a:pPr>
            <a:r>
              <a:rPr lang="en-US" sz="1200" b="1" dirty="0"/>
              <a:t>Finally, performance metrics would be greatly enhanced in these monitoring and logging capabilities by means of </a:t>
            </a:r>
            <a:r>
              <a:rPr lang="en-US" sz="1200" b="1" dirty="0" smtClean="0"/>
              <a:t>Prometheus, </a:t>
            </a:r>
            <a:r>
              <a:rPr lang="en-US" sz="1200" b="1" dirty="0" err="1" smtClean="0"/>
              <a:t>Grafana</a:t>
            </a:r>
            <a:r>
              <a:rPr lang="en-US" sz="1200" b="1" dirty="0" smtClean="0"/>
              <a:t> </a:t>
            </a:r>
            <a:r>
              <a:rPr lang="en-US" sz="1200" b="1" dirty="0"/>
              <a:t>for visualization, and the </a:t>
            </a:r>
            <a:r>
              <a:rPr lang="en-US" sz="1200" b="1" dirty="0" smtClean="0"/>
              <a:t>ELK Stack </a:t>
            </a:r>
            <a:r>
              <a:rPr lang="en-US" sz="1200" b="1" dirty="0"/>
              <a:t>(</a:t>
            </a:r>
            <a:r>
              <a:rPr lang="en-US" sz="1200" b="1" dirty="0" err="1"/>
              <a:t>Elasticsearch</a:t>
            </a:r>
            <a:r>
              <a:rPr lang="en-US" sz="1200" b="1" dirty="0"/>
              <a:t>, </a:t>
            </a:r>
            <a:r>
              <a:rPr lang="en-US" sz="1200" b="1" dirty="0" err="1"/>
              <a:t>Logstash</a:t>
            </a:r>
            <a:r>
              <a:rPr lang="en-US" sz="1200" b="1" dirty="0"/>
              <a:t>, </a:t>
            </a:r>
            <a:r>
              <a:rPr lang="en-US" sz="1200" b="1" dirty="0" err="1"/>
              <a:t>Kibana</a:t>
            </a:r>
            <a:r>
              <a:rPr lang="en-US" sz="1200" b="1" dirty="0"/>
              <a:t>) to have central logging and analysis of system logs. This technology stack shall ensure the solution is not only functional and user-friendly but also secure, scalable, and maintainable. </a:t>
            </a:r>
            <a:endParaRPr lang="en-US" sz="1200" b="1" dirty="0"/>
          </a:p>
        </p:txBody>
      </p:sp>
    </p:spTree>
    <p:extLst>
      <p:ext uri="{BB962C8B-B14F-4D97-AF65-F5344CB8AC3E}">
        <p14:creationId xmlns:p14="http://schemas.microsoft.com/office/powerpoint/2010/main" val="367746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9" name="Google Shape;119;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0" name="Google Shape;120;p21"/>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21" name="Google Shape;121;p21"/>
          <p:cNvSpPr txBox="1"/>
          <p:nvPr/>
        </p:nvSpPr>
        <p:spPr>
          <a:xfrm>
            <a:off x="158825" y="818550"/>
            <a:ext cx="8845200" cy="43249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Estimated implementation cost (optional</a:t>
            </a:r>
            <a:r>
              <a:rPr lang="en-GB" sz="1800" b="1" dirty="0" smtClean="0"/>
              <a:t>)</a:t>
            </a:r>
          </a:p>
          <a:p>
            <a:pPr lvl="0"/>
            <a:endParaRPr lang="en-US" sz="1100" b="1" dirty="0" smtClean="0"/>
          </a:p>
          <a:p>
            <a:pPr marL="171450" lvl="0" indent="-171450">
              <a:buFont typeface="Wingdings" panose="05000000000000000000" pitchFamily="2" charset="2"/>
              <a:buChar char="Ø"/>
            </a:pPr>
            <a:r>
              <a:rPr lang="en-US" sz="1100" b="1" dirty="0" smtClean="0"/>
              <a:t>1</a:t>
            </a:r>
            <a:r>
              <a:rPr lang="en-US" sz="1100" b="1" dirty="0"/>
              <a:t>. </a:t>
            </a:r>
            <a:r>
              <a:rPr lang="en-US" sz="1100" b="1" dirty="0" smtClean="0"/>
              <a:t>Development </a:t>
            </a:r>
            <a:r>
              <a:rPr lang="en-US" sz="1100" b="1" dirty="0"/>
              <a:t>Costs</a:t>
            </a:r>
            <a:r>
              <a:rPr lang="en-US" sz="1100" b="1" dirty="0" smtClean="0"/>
              <a:t>:</a:t>
            </a:r>
            <a:endParaRPr lang="en-US" sz="1100" b="1" dirty="0"/>
          </a:p>
          <a:p>
            <a:pPr marL="171450" lvl="0" indent="-171450">
              <a:buFont typeface="Wingdings" panose="05000000000000000000" pitchFamily="2" charset="2"/>
              <a:buChar char="Ø"/>
            </a:pPr>
            <a:r>
              <a:rPr lang="en-US" sz="1100" b="1" dirty="0"/>
              <a:t>   </a:t>
            </a:r>
            <a:r>
              <a:rPr lang="en-US" sz="1100" b="1" dirty="0" smtClean="0"/>
              <a:t>Frontend </a:t>
            </a:r>
            <a:r>
              <a:rPr lang="en-US" sz="1100" b="1" dirty="0"/>
              <a:t>Development</a:t>
            </a:r>
            <a:r>
              <a:rPr lang="en-US" sz="1100" b="1" dirty="0" smtClean="0"/>
              <a:t>:</a:t>
            </a:r>
            <a:endParaRPr lang="en-US" sz="1100" b="1" dirty="0"/>
          </a:p>
          <a:p>
            <a:pPr marL="171450" lvl="0" indent="-171450">
              <a:buFont typeface="Wingdings" panose="05000000000000000000" pitchFamily="2" charset="2"/>
              <a:buChar char="Ø"/>
            </a:pPr>
            <a:r>
              <a:rPr lang="en-US" sz="1100" b="1" dirty="0"/>
              <a:t>   </a:t>
            </a:r>
            <a:r>
              <a:rPr lang="en-US" sz="1100" b="1" dirty="0" smtClean="0"/>
              <a:t>React.js/Angular.js</a:t>
            </a:r>
            <a:r>
              <a:rPr lang="en-US" sz="1100" b="1" dirty="0"/>
              <a:t>: $15,000 - $50,000</a:t>
            </a:r>
          </a:p>
          <a:p>
            <a:pPr marL="171450" lvl="0" indent="-171450">
              <a:buFont typeface="Wingdings" panose="05000000000000000000" pitchFamily="2" charset="2"/>
              <a:buChar char="Ø"/>
            </a:pPr>
            <a:r>
              <a:rPr lang="en-US" sz="1100" b="1" dirty="0"/>
              <a:t>   </a:t>
            </a:r>
            <a:r>
              <a:rPr lang="en-US" sz="1100" b="1" dirty="0" smtClean="0"/>
              <a:t>React </a:t>
            </a:r>
            <a:r>
              <a:rPr lang="en-US" sz="1100" b="1" dirty="0"/>
              <a:t>Native (if mobile): $10,000 - $40,000</a:t>
            </a:r>
          </a:p>
          <a:p>
            <a:pPr marL="171450" lvl="0" indent="-171450">
              <a:buFont typeface="Wingdings" panose="05000000000000000000" pitchFamily="2" charset="2"/>
              <a:buChar char="Ø"/>
            </a:pPr>
            <a:r>
              <a:rPr lang="en-US" sz="1100" b="1" dirty="0"/>
              <a:t>   </a:t>
            </a:r>
            <a:r>
              <a:rPr lang="en-US" sz="1100" b="1" dirty="0" smtClean="0"/>
              <a:t>HTML5/CSS3</a:t>
            </a:r>
            <a:r>
              <a:rPr lang="en-US" sz="1100" b="1" dirty="0"/>
              <a:t>, Bootstrap/Material-UI: $5,000 - $15,000</a:t>
            </a:r>
          </a:p>
          <a:p>
            <a:pPr marL="171450" lvl="0" indent="-171450">
              <a:buFont typeface="Wingdings" panose="05000000000000000000" pitchFamily="2" charset="2"/>
              <a:buChar char="Ø"/>
            </a:pPr>
            <a:r>
              <a:rPr lang="en-US" sz="1100" b="1" dirty="0"/>
              <a:t>   </a:t>
            </a:r>
            <a:r>
              <a:rPr lang="en-US" sz="1100" b="1" dirty="0" smtClean="0"/>
              <a:t>Backend </a:t>
            </a:r>
            <a:r>
              <a:rPr lang="en-US" sz="1100" b="1" dirty="0"/>
              <a:t>Development</a:t>
            </a:r>
            <a:r>
              <a:rPr lang="en-US" sz="1100" b="1" dirty="0" smtClean="0"/>
              <a:t>:</a:t>
            </a:r>
            <a:endParaRPr lang="en-US" sz="1100" b="1" dirty="0"/>
          </a:p>
          <a:p>
            <a:pPr marL="171450" lvl="0" indent="-171450">
              <a:buFont typeface="Wingdings" panose="05000000000000000000" pitchFamily="2" charset="2"/>
              <a:buChar char="Ø"/>
            </a:pPr>
            <a:r>
              <a:rPr lang="en-US" sz="1100" b="1" dirty="0"/>
              <a:t>   </a:t>
            </a:r>
            <a:r>
              <a:rPr lang="en-US" sz="1100" b="1" dirty="0" smtClean="0"/>
              <a:t>Node.js </a:t>
            </a:r>
            <a:r>
              <a:rPr lang="en-US" sz="1100" b="1" dirty="0"/>
              <a:t>with Express.js: $15,000 - $40,000</a:t>
            </a:r>
          </a:p>
          <a:p>
            <a:pPr marL="171450" lvl="0" indent="-171450">
              <a:buFont typeface="Wingdings" panose="05000000000000000000" pitchFamily="2" charset="2"/>
              <a:buChar char="Ø"/>
            </a:pPr>
            <a:r>
              <a:rPr lang="en-US" sz="1100" b="1" dirty="0"/>
              <a:t>   </a:t>
            </a:r>
            <a:r>
              <a:rPr lang="en-US" sz="1100" b="1" dirty="0" smtClean="0"/>
              <a:t>Python </a:t>
            </a:r>
            <a:r>
              <a:rPr lang="en-US" sz="1100" b="1" dirty="0"/>
              <a:t>for AI/ML: $20,000 - $50,000</a:t>
            </a:r>
          </a:p>
          <a:p>
            <a:pPr marL="171450" lvl="0" indent="-171450">
              <a:buFont typeface="Wingdings" panose="05000000000000000000" pitchFamily="2" charset="2"/>
              <a:buChar char="Ø"/>
            </a:pPr>
            <a:r>
              <a:rPr lang="en-US" sz="1100" b="1" dirty="0"/>
              <a:t>   </a:t>
            </a:r>
            <a:r>
              <a:rPr lang="en-US" sz="1100" b="1" dirty="0" smtClean="0"/>
              <a:t>API </a:t>
            </a:r>
            <a:r>
              <a:rPr lang="en-US" sz="1100" b="1" dirty="0"/>
              <a:t>Development (REST/</a:t>
            </a:r>
            <a:r>
              <a:rPr lang="en-US" sz="1100" b="1" dirty="0" err="1"/>
              <a:t>GraphQL</a:t>
            </a:r>
            <a:r>
              <a:rPr lang="en-US" sz="1100" b="1" dirty="0"/>
              <a:t>): $5,000 - $15,000</a:t>
            </a:r>
          </a:p>
          <a:p>
            <a:pPr marL="171450" lvl="0" indent="-171450">
              <a:buFont typeface="Wingdings" panose="05000000000000000000" pitchFamily="2" charset="2"/>
              <a:buChar char="Ø"/>
            </a:pPr>
            <a:r>
              <a:rPr lang="en-US" sz="1100" b="1" dirty="0"/>
              <a:t>   </a:t>
            </a:r>
            <a:r>
              <a:rPr lang="en-US" sz="1100" b="1" dirty="0" smtClean="0"/>
              <a:t>AI/ML </a:t>
            </a:r>
            <a:r>
              <a:rPr lang="en-US" sz="1100" b="1" dirty="0"/>
              <a:t>Development</a:t>
            </a:r>
            <a:r>
              <a:rPr lang="en-US" sz="1100" b="1" dirty="0" smtClean="0"/>
              <a:t>:</a:t>
            </a:r>
            <a:endParaRPr lang="en-US" sz="1100" b="1" dirty="0"/>
          </a:p>
          <a:p>
            <a:pPr marL="171450" lvl="0" indent="-171450">
              <a:buFont typeface="Wingdings" panose="05000000000000000000" pitchFamily="2" charset="2"/>
              <a:buChar char="Ø"/>
            </a:pPr>
            <a:r>
              <a:rPr lang="en-US" sz="1100" b="1" dirty="0"/>
              <a:t>   </a:t>
            </a:r>
            <a:r>
              <a:rPr lang="en-US" sz="1100" b="1" dirty="0" smtClean="0"/>
              <a:t>Model </a:t>
            </a:r>
            <a:r>
              <a:rPr lang="en-US" sz="1100" b="1" dirty="0"/>
              <a:t>Development (</a:t>
            </a:r>
            <a:r>
              <a:rPr lang="en-US" sz="1100" b="1" dirty="0" err="1"/>
              <a:t>TensorFlow</a:t>
            </a:r>
            <a:r>
              <a:rPr lang="en-US" sz="1100" b="1" dirty="0"/>
              <a:t>/</a:t>
            </a:r>
            <a:r>
              <a:rPr lang="en-US" sz="1100" b="1" dirty="0" err="1"/>
              <a:t>PyTorch</a:t>
            </a:r>
            <a:r>
              <a:rPr lang="en-US" sz="1100" b="1" dirty="0"/>
              <a:t>): $20,000 - $60,000</a:t>
            </a:r>
          </a:p>
          <a:p>
            <a:pPr marL="171450" lvl="0" indent="-171450">
              <a:buFont typeface="Wingdings" panose="05000000000000000000" pitchFamily="2" charset="2"/>
              <a:buChar char="Ø"/>
            </a:pPr>
            <a:r>
              <a:rPr lang="en-US" sz="1100" b="1" dirty="0"/>
              <a:t>   </a:t>
            </a:r>
            <a:r>
              <a:rPr lang="en-US" sz="1100" b="1" dirty="0" smtClean="0"/>
              <a:t>Data </a:t>
            </a:r>
            <a:r>
              <a:rPr lang="en-US" sz="1100" b="1" dirty="0"/>
              <a:t>Validation and Preprocessing: $5,000 - $15,000</a:t>
            </a:r>
          </a:p>
          <a:p>
            <a:pPr marL="171450" lvl="0" indent="-171450">
              <a:buFont typeface="Wingdings" panose="05000000000000000000" pitchFamily="2" charset="2"/>
              <a:buChar char="Ø"/>
            </a:pPr>
            <a:r>
              <a:rPr lang="en-US" sz="1100" b="1" dirty="0"/>
              <a:t>   </a:t>
            </a:r>
            <a:r>
              <a:rPr lang="en-US" sz="1100" b="1" dirty="0" err="1" smtClean="0"/>
              <a:t>Blockchain</a:t>
            </a:r>
            <a:r>
              <a:rPr lang="en-US" sz="1100" b="1" dirty="0" smtClean="0"/>
              <a:t> </a:t>
            </a:r>
            <a:r>
              <a:rPr lang="en-US" sz="1100" b="1" dirty="0"/>
              <a:t>Development</a:t>
            </a:r>
            <a:r>
              <a:rPr lang="en-US" sz="1100" b="1" dirty="0" smtClean="0"/>
              <a:t>:</a:t>
            </a:r>
            <a:endParaRPr lang="en-US" sz="1100" b="1" dirty="0"/>
          </a:p>
          <a:p>
            <a:pPr marL="171450" lvl="0" indent="-171450">
              <a:buFont typeface="Wingdings" panose="05000000000000000000" pitchFamily="2" charset="2"/>
              <a:buChar char="Ø"/>
            </a:pPr>
            <a:r>
              <a:rPr lang="en-US" sz="1100" b="1" dirty="0"/>
              <a:t>   </a:t>
            </a:r>
            <a:r>
              <a:rPr lang="en-US" sz="1100" b="1" dirty="0" smtClean="0"/>
              <a:t>Smart </a:t>
            </a:r>
            <a:r>
              <a:rPr lang="en-US" sz="1100" b="1" dirty="0"/>
              <a:t>Contract Development (Solidity): $10,000 - $30,000</a:t>
            </a:r>
          </a:p>
          <a:p>
            <a:pPr marL="171450" lvl="0" indent="-171450">
              <a:buFont typeface="Wingdings" panose="05000000000000000000" pitchFamily="2" charset="2"/>
              <a:buChar char="Ø"/>
            </a:pPr>
            <a:r>
              <a:rPr lang="en-US" sz="1100" b="1" dirty="0"/>
              <a:t>   </a:t>
            </a:r>
            <a:r>
              <a:rPr lang="en-US" sz="1100" b="1" dirty="0" err="1" smtClean="0"/>
              <a:t>Ethereum</a:t>
            </a:r>
            <a:r>
              <a:rPr lang="en-US" sz="1100" b="1" dirty="0" smtClean="0"/>
              <a:t> </a:t>
            </a:r>
            <a:r>
              <a:rPr lang="en-US" sz="1100" b="1" dirty="0"/>
              <a:t>Network Integration: $5,000 - $15,000</a:t>
            </a:r>
          </a:p>
          <a:p>
            <a:pPr marL="171450" lvl="0" indent="-171450">
              <a:buFont typeface="Wingdings" panose="05000000000000000000" pitchFamily="2" charset="2"/>
              <a:buChar char="Ø"/>
            </a:pPr>
            <a:endParaRPr lang="en-US" sz="11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9" name="Google Shape;119;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0" name="Google Shape;120;p21"/>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21" name="Google Shape;121;p21"/>
          <p:cNvSpPr txBox="1"/>
          <p:nvPr/>
        </p:nvSpPr>
        <p:spPr>
          <a:xfrm>
            <a:off x="158825" y="818550"/>
            <a:ext cx="8845200" cy="43249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Estimated implementation cost (optional</a:t>
            </a:r>
            <a:r>
              <a:rPr lang="en-GB" sz="1800" b="1" dirty="0" smtClean="0"/>
              <a:t>)</a:t>
            </a:r>
          </a:p>
          <a:p>
            <a:pPr marL="0" lvl="0" indent="0" algn="l" rtl="0">
              <a:spcBef>
                <a:spcPts val="0"/>
              </a:spcBef>
              <a:spcAft>
                <a:spcPts val="0"/>
              </a:spcAft>
              <a:buNone/>
            </a:pPr>
            <a:endParaRPr lang="en-GB" sz="1800" b="1" dirty="0"/>
          </a:p>
          <a:p>
            <a:pPr lvl="0"/>
            <a:endParaRPr lang="en-US" sz="1100" b="1" dirty="0"/>
          </a:p>
          <a:p>
            <a:pPr lvl="0"/>
            <a:r>
              <a:rPr lang="en-US" sz="1100" b="1" dirty="0" smtClean="0"/>
              <a:t>2. Infrastructure Costs:</a:t>
            </a:r>
          </a:p>
          <a:p>
            <a:pPr marL="171450" lvl="0" indent="-171450">
              <a:buFont typeface="Wingdings" panose="05000000000000000000" pitchFamily="2" charset="2"/>
              <a:buChar char="Ø"/>
            </a:pPr>
            <a:r>
              <a:rPr lang="en-US" sz="1100" b="1" dirty="0" smtClean="0"/>
              <a:t>Cloud Services: $1,000 - $5,000/month</a:t>
            </a:r>
          </a:p>
          <a:p>
            <a:pPr marL="171450" lvl="0" indent="-171450">
              <a:buFont typeface="Wingdings" panose="05000000000000000000" pitchFamily="2" charset="2"/>
              <a:buChar char="Ø"/>
            </a:pPr>
            <a:r>
              <a:rPr lang="en-US" sz="1100" b="1" dirty="0" smtClean="0"/>
              <a:t>Off-Chain Storage: $500 - $2,000/month</a:t>
            </a:r>
          </a:p>
          <a:p>
            <a:pPr lvl="0"/>
            <a:endParaRPr lang="en-US" sz="1100" b="1" dirty="0" smtClean="0"/>
          </a:p>
          <a:p>
            <a:pPr lvl="0"/>
            <a:r>
              <a:rPr lang="en-US" sz="1100" b="1" dirty="0" smtClean="0"/>
              <a:t>3. Licensing Costs:  $2,000 - $10,000</a:t>
            </a:r>
          </a:p>
          <a:p>
            <a:pPr lvl="0"/>
            <a:endParaRPr lang="en-US" sz="1100" b="1" dirty="0" smtClean="0"/>
          </a:p>
          <a:p>
            <a:pPr lvl="0"/>
            <a:r>
              <a:rPr lang="en-US" sz="1100" b="1" dirty="0" smtClean="0"/>
              <a:t>4. Security and Compliance Costs: $5,100 - $20,500</a:t>
            </a:r>
          </a:p>
          <a:p>
            <a:pPr lvl="0"/>
            <a:endParaRPr lang="en-US" sz="1100" b="1" dirty="0" smtClean="0"/>
          </a:p>
          <a:p>
            <a:pPr lvl="0"/>
            <a:r>
              <a:rPr lang="en-US" sz="1100" b="1" dirty="0" smtClean="0"/>
              <a:t>5. </a:t>
            </a:r>
            <a:r>
              <a:rPr lang="en-US" sz="1100" b="1" dirty="0" err="1" smtClean="0"/>
              <a:t>DevOps</a:t>
            </a:r>
            <a:r>
              <a:rPr lang="en-US" sz="1100" b="1" dirty="0" smtClean="0"/>
              <a:t> Costs: $1,500 - $5,000/month</a:t>
            </a:r>
          </a:p>
          <a:p>
            <a:pPr lvl="0"/>
            <a:endParaRPr lang="en-US" sz="1100" b="1" dirty="0" smtClean="0"/>
          </a:p>
          <a:p>
            <a:pPr lvl="0"/>
            <a:r>
              <a:rPr lang="en-US" sz="1100" b="1" dirty="0" smtClean="0"/>
              <a:t>6. Maintenance and Support Costs: $10,000 - $50,000 annually</a:t>
            </a:r>
          </a:p>
          <a:p>
            <a:pPr lvl="0"/>
            <a:endParaRPr lang="en-US" sz="1100" b="1" dirty="0" smtClean="0"/>
          </a:p>
          <a:p>
            <a:pPr lvl="0"/>
            <a:r>
              <a:rPr lang="en-US" sz="1100" b="1" dirty="0" smtClean="0"/>
              <a:t>7. Estimated Total Costs:</a:t>
            </a:r>
          </a:p>
          <a:p>
            <a:pPr marL="171450" lvl="0" indent="-171450">
              <a:buFont typeface="Wingdings" panose="05000000000000000000" pitchFamily="2" charset="2"/>
              <a:buChar char="Ø"/>
            </a:pPr>
            <a:r>
              <a:rPr lang="en-US" sz="1100" b="1" dirty="0" smtClean="0"/>
              <a:t> Initial Development: $100,000 - $400,000</a:t>
            </a:r>
          </a:p>
          <a:p>
            <a:pPr marL="171450" lvl="0" indent="-171450">
              <a:buFont typeface="Wingdings" panose="05000000000000000000" pitchFamily="2" charset="2"/>
              <a:buChar char="Ø"/>
            </a:pPr>
            <a:r>
              <a:rPr lang="en-US" sz="1100" b="1" dirty="0" smtClean="0"/>
              <a:t> Monthly Operational: $5,000 - $20,000</a:t>
            </a:r>
            <a:endParaRPr sz="1100" b="1" dirty="0"/>
          </a:p>
        </p:txBody>
      </p:sp>
    </p:spTree>
    <p:extLst>
      <p:ext uri="{BB962C8B-B14F-4D97-AF65-F5344CB8AC3E}">
        <p14:creationId xmlns:p14="http://schemas.microsoft.com/office/powerpoint/2010/main" val="74865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35" name="Google Shape;135;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36" name="Google Shape;136;p23"/>
          <p:cNvPicPr preferRelativeResize="0"/>
          <p:nvPr/>
        </p:nvPicPr>
        <p:blipFill rotWithShape="1">
          <a:blip r:embed="rId3">
            <a:alphaModFix/>
          </a:blip>
          <a:srcRect/>
          <a:stretch/>
        </p:blipFill>
        <p:spPr>
          <a:xfrm>
            <a:off x="2161" y="0"/>
            <a:ext cx="9139676" cy="5108775"/>
          </a:xfrm>
          <a:prstGeom prst="rect">
            <a:avLst/>
          </a:prstGeom>
          <a:noFill/>
          <a:ln>
            <a:noFill/>
          </a:ln>
        </p:spPr>
      </p:pic>
      <p:sp>
        <p:nvSpPr>
          <p:cNvPr id="137" name="Google Shape;137;p23"/>
          <p:cNvSpPr txBox="1"/>
          <p:nvPr/>
        </p:nvSpPr>
        <p:spPr>
          <a:xfrm>
            <a:off x="158825" y="806350"/>
            <a:ext cx="8796600" cy="36614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Prototype Performance report/Benchmarking</a:t>
            </a:r>
            <a:endParaRPr sz="1800"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221" y="1495242"/>
            <a:ext cx="7951807" cy="324481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7" name="Google Shape;127;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8" name="Google Shape;128;p22"/>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29" name="Google Shape;129;p22"/>
          <p:cNvSpPr txBox="1"/>
          <p:nvPr/>
        </p:nvSpPr>
        <p:spPr>
          <a:xfrm>
            <a:off x="109200" y="856097"/>
            <a:ext cx="8723100" cy="6228481"/>
          </a:xfrm>
          <a:prstGeom prst="rect">
            <a:avLst/>
          </a:prstGeom>
          <a:noFill/>
          <a:ln>
            <a:noFill/>
          </a:ln>
        </p:spPr>
        <p:txBody>
          <a:bodyPr spcFirstLastPara="1" wrap="square" lIns="91425" tIns="91425" rIns="91425" bIns="91425" anchor="t" anchorCtr="0">
            <a:noAutofit/>
          </a:bodyPr>
          <a:lstStyle/>
          <a:p>
            <a:pPr lvl="0"/>
            <a:r>
              <a:rPr lang="en-IN" sz="1800" b="1" dirty="0" smtClean="0"/>
              <a:t>Prototype </a:t>
            </a:r>
            <a:r>
              <a:rPr lang="en-IN" sz="1800" b="1" dirty="0"/>
              <a:t>Performance Report/Benchmarking</a:t>
            </a:r>
          </a:p>
          <a:p>
            <a:pPr lvl="0"/>
            <a:endParaRPr lang="en-IN" sz="1800" b="1" dirty="0"/>
          </a:p>
          <a:p>
            <a:pPr lvl="0"/>
            <a:r>
              <a:rPr lang="en-IN" sz="1200" b="1" dirty="0"/>
              <a:t>AI in </a:t>
            </a:r>
            <a:r>
              <a:rPr lang="en-IN" sz="1200" b="1" dirty="0" err="1"/>
              <a:t>Blockchain</a:t>
            </a:r>
            <a:r>
              <a:rPr lang="en-IN" sz="1200" b="1" dirty="0"/>
              <a:t> Performance Report</a:t>
            </a:r>
          </a:p>
          <a:p>
            <a:pPr lvl="0"/>
            <a:r>
              <a:rPr lang="en-IN" sz="1200" b="1" dirty="0"/>
              <a:t>Date: August 31, 2024</a:t>
            </a:r>
          </a:p>
          <a:p>
            <a:pPr lvl="0"/>
            <a:r>
              <a:rPr lang="en-IN" sz="1200" b="1" dirty="0"/>
              <a:t>Environment:</a:t>
            </a:r>
          </a:p>
          <a:p>
            <a:pPr lvl="0"/>
            <a:endParaRPr lang="en-IN" sz="1200" b="1" dirty="0"/>
          </a:p>
          <a:p>
            <a:pPr lvl="0"/>
            <a:r>
              <a:rPr lang="en-IN" sz="1200" b="1" dirty="0"/>
              <a:t>CPU: Intel Xeon 6248R</a:t>
            </a:r>
          </a:p>
          <a:p>
            <a:pPr lvl="0"/>
            <a:r>
              <a:rPr lang="en-IN" sz="1200" b="1" dirty="0"/>
              <a:t>GPU: NVIDIA Tesla V100</a:t>
            </a:r>
          </a:p>
          <a:p>
            <a:pPr lvl="0"/>
            <a:r>
              <a:rPr lang="en-IN" sz="1200" b="1" dirty="0"/>
              <a:t>RAM: 64GB DDR4</a:t>
            </a:r>
          </a:p>
          <a:p>
            <a:pPr lvl="0"/>
            <a:r>
              <a:rPr lang="en-IN" sz="1200" b="1" dirty="0"/>
              <a:t>Storage: 1TB SSD RAID 0</a:t>
            </a:r>
          </a:p>
          <a:p>
            <a:pPr lvl="0"/>
            <a:r>
              <a:rPr lang="en-IN" sz="1200" b="1" dirty="0"/>
              <a:t>OS: Ubuntu 20.04 LTS</a:t>
            </a:r>
          </a:p>
          <a:p>
            <a:pPr lvl="0"/>
            <a:r>
              <a:rPr lang="en-IN" sz="1200" b="1" dirty="0"/>
              <a:t>AI Framework: </a:t>
            </a:r>
            <a:r>
              <a:rPr lang="en-IN" sz="1200" b="1" dirty="0" err="1"/>
              <a:t>TensorFlow</a:t>
            </a:r>
            <a:r>
              <a:rPr lang="en-IN" sz="1200" b="1" dirty="0"/>
              <a:t> 2.12</a:t>
            </a:r>
          </a:p>
          <a:p>
            <a:pPr lvl="0"/>
            <a:r>
              <a:rPr lang="en-IN" sz="1200" b="1" dirty="0" err="1"/>
              <a:t>Blockchain</a:t>
            </a:r>
            <a:r>
              <a:rPr lang="en-IN" sz="1200" b="1" dirty="0"/>
              <a:t> Network: </a:t>
            </a:r>
            <a:r>
              <a:rPr lang="en-IN" sz="1200" b="1" dirty="0" err="1"/>
              <a:t>Ethereum</a:t>
            </a:r>
            <a:r>
              <a:rPr lang="en-IN" sz="1200" b="1" dirty="0"/>
              <a:t> (</a:t>
            </a:r>
            <a:r>
              <a:rPr lang="en-IN" sz="1200" b="1" dirty="0" err="1"/>
              <a:t>Goerli</a:t>
            </a:r>
            <a:r>
              <a:rPr lang="en-IN" sz="1200" b="1" dirty="0"/>
              <a:t> </a:t>
            </a:r>
            <a:r>
              <a:rPr lang="en-IN" sz="1200" b="1" dirty="0" err="1"/>
              <a:t>Testnet</a:t>
            </a:r>
            <a:r>
              <a:rPr lang="en-IN" sz="1200" b="1" dirty="0"/>
              <a:t>)</a:t>
            </a:r>
          </a:p>
          <a:p>
            <a:pPr lvl="0"/>
            <a:r>
              <a:rPr lang="en-IN" sz="1200" b="1" dirty="0"/>
              <a:t>Database: </a:t>
            </a:r>
            <a:r>
              <a:rPr lang="en-IN" sz="1200" b="1" dirty="0" err="1"/>
              <a:t>PostgreSQL</a:t>
            </a:r>
            <a:r>
              <a:rPr lang="en-IN" sz="1200" b="1" dirty="0"/>
              <a:t> 13.3</a:t>
            </a:r>
          </a:p>
          <a:p>
            <a:pPr lvl="0"/>
            <a:r>
              <a:rPr lang="en-IN" sz="1200" b="1" dirty="0"/>
              <a:t>1. AI Model Performance</a:t>
            </a:r>
          </a:p>
          <a:p>
            <a:pPr lvl="0"/>
            <a:r>
              <a:rPr lang="en-IN" sz="1200" b="1" dirty="0"/>
              <a:t>1.1 Inference Time</a:t>
            </a:r>
          </a:p>
          <a:p>
            <a:pPr lvl="0"/>
            <a:r>
              <a:rPr lang="en-IN" sz="1200" b="1" dirty="0"/>
              <a:t>Model Used: Deep Neural Network (DNN)</a:t>
            </a:r>
          </a:p>
          <a:p>
            <a:pPr lvl="0"/>
            <a:r>
              <a:rPr lang="en-IN" sz="1200" b="1" dirty="0"/>
              <a:t>Dataset: 10,000 property records with 100 features each</a:t>
            </a:r>
          </a:p>
          <a:p>
            <a:pPr lvl="0"/>
            <a:r>
              <a:rPr lang="en-IN" sz="1200" b="1" dirty="0"/>
              <a:t>Average Inference Time: 120 milliseconds per record</a:t>
            </a:r>
          </a:p>
          <a:p>
            <a:pPr lvl="0"/>
            <a:r>
              <a:rPr lang="en-IN" sz="1200" b="1" dirty="0"/>
              <a:t>Standard Deviation: ±5 </a:t>
            </a:r>
            <a:r>
              <a:rPr lang="en-IN" sz="1200" b="1" dirty="0" smtClean="0"/>
              <a:t>milliseconds</a:t>
            </a:r>
            <a:endParaRPr lang="en-IN" sz="12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7" name="Google Shape;127;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8" name="Google Shape;128;p22"/>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29" name="Google Shape;129;p22"/>
          <p:cNvSpPr txBox="1"/>
          <p:nvPr/>
        </p:nvSpPr>
        <p:spPr>
          <a:xfrm>
            <a:off x="109200" y="744575"/>
            <a:ext cx="8723100" cy="6228481"/>
          </a:xfrm>
          <a:prstGeom prst="rect">
            <a:avLst/>
          </a:prstGeom>
          <a:noFill/>
          <a:ln>
            <a:noFill/>
          </a:ln>
        </p:spPr>
        <p:txBody>
          <a:bodyPr spcFirstLastPara="1" wrap="square" lIns="91425" tIns="91425" rIns="91425" bIns="91425" anchor="t" anchorCtr="0">
            <a:noAutofit/>
          </a:bodyPr>
          <a:lstStyle/>
          <a:p>
            <a:pPr lvl="0"/>
            <a:r>
              <a:rPr lang="en-IN" sz="1800" b="1" dirty="0" smtClean="0"/>
              <a:t>Prototype </a:t>
            </a:r>
            <a:r>
              <a:rPr lang="en-IN" sz="1800" b="1" dirty="0"/>
              <a:t>Performance </a:t>
            </a:r>
            <a:r>
              <a:rPr lang="en-IN" sz="1800" b="1" dirty="0" smtClean="0"/>
              <a:t>Report/Benchmarking</a:t>
            </a:r>
          </a:p>
          <a:p>
            <a:pPr lvl="0"/>
            <a:endParaRPr lang="en-US" sz="1800" b="1" dirty="0"/>
          </a:p>
          <a:p>
            <a:pPr lvl="0"/>
            <a:r>
              <a:rPr lang="en-US" b="1" dirty="0"/>
              <a:t>1.2 Accuracy</a:t>
            </a:r>
          </a:p>
          <a:p>
            <a:pPr lvl="0"/>
            <a:r>
              <a:rPr lang="en-US" b="1" dirty="0"/>
              <a:t>Validation Dataset: 2,000 labeled property records</a:t>
            </a:r>
          </a:p>
          <a:p>
            <a:pPr lvl="0"/>
            <a:r>
              <a:rPr lang="en-US" b="1" dirty="0"/>
              <a:t>Model Accuracy: 92.7%</a:t>
            </a:r>
          </a:p>
          <a:p>
            <a:pPr lvl="0"/>
            <a:r>
              <a:rPr lang="en-US" b="1" dirty="0"/>
              <a:t>Precision: 91.4%</a:t>
            </a:r>
          </a:p>
          <a:p>
            <a:pPr lvl="0"/>
            <a:r>
              <a:rPr lang="en-US" b="1" dirty="0"/>
              <a:t>Recall: 89.9%</a:t>
            </a:r>
          </a:p>
          <a:p>
            <a:pPr lvl="0"/>
            <a:r>
              <a:rPr lang="en-US" b="1" dirty="0"/>
              <a:t>1.3 Resource Utilization</a:t>
            </a:r>
          </a:p>
          <a:p>
            <a:pPr lvl="0"/>
            <a:r>
              <a:rPr lang="en-US" b="1" dirty="0"/>
              <a:t>CPU Utilization: 55% average during inference</a:t>
            </a:r>
          </a:p>
          <a:p>
            <a:pPr lvl="0"/>
            <a:r>
              <a:rPr lang="en-US" b="1" dirty="0"/>
              <a:t>GPU Utilization: 75% average during training</a:t>
            </a:r>
          </a:p>
          <a:p>
            <a:pPr lvl="0"/>
            <a:r>
              <a:rPr lang="en-US" b="1" dirty="0"/>
              <a:t>Memory Usage: 8GB during inference, 45GB during training</a:t>
            </a:r>
          </a:p>
          <a:p>
            <a:pPr lvl="0"/>
            <a:r>
              <a:rPr lang="en-US" b="1" dirty="0"/>
              <a:t>2. </a:t>
            </a:r>
            <a:r>
              <a:rPr lang="en-US" b="1" dirty="0" err="1"/>
              <a:t>Blockchain</a:t>
            </a:r>
            <a:r>
              <a:rPr lang="en-US" b="1" dirty="0"/>
              <a:t> Transaction Performance</a:t>
            </a:r>
          </a:p>
          <a:p>
            <a:pPr lvl="0"/>
            <a:r>
              <a:rPr lang="en-US" b="1" dirty="0"/>
              <a:t>2.1 Transaction Throughput</a:t>
            </a:r>
          </a:p>
          <a:p>
            <a:pPr lvl="0"/>
            <a:r>
              <a:rPr lang="en-US" b="1" dirty="0"/>
              <a:t>Test Scenario: Simulated 500 concurrent transactions</a:t>
            </a:r>
          </a:p>
          <a:p>
            <a:pPr lvl="0"/>
            <a:r>
              <a:rPr lang="en-US" b="1" dirty="0"/>
              <a:t>Average Throughput: 25 transactions per second (TPS)</a:t>
            </a:r>
          </a:p>
          <a:p>
            <a:pPr lvl="0"/>
            <a:r>
              <a:rPr lang="en-US" b="1" dirty="0"/>
              <a:t>Peak Throughput: 30 </a:t>
            </a:r>
            <a:r>
              <a:rPr lang="en-US" b="1" dirty="0" smtClean="0"/>
              <a:t>TPS</a:t>
            </a:r>
            <a:endParaRPr lang="en-US" b="1" dirty="0"/>
          </a:p>
        </p:txBody>
      </p:sp>
    </p:spTree>
    <p:extLst>
      <p:ext uri="{BB962C8B-B14F-4D97-AF65-F5344CB8AC3E}">
        <p14:creationId xmlns:p14="http://schemas.microsoft.com/office/powerpoint/2010/main" val="39902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7" name="Google Shape;127;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8" name="Google Shape;128;p22"/>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29" name="Google Shape;129;p22"/>
          <p:cNvSpPr txBox="1"/>
          <p:nvPr/>
        </p:nvSpPr>
        <p:spPr>
          <a:xfrm>
            <a:off x="109200" y="744575"/>
            <a:ext cx="8723100" cy="6228481"/>
          </a:xfrm>
          <a:prstGeom prst="rect">
            <a:avLst/>
          </a:prstGeom>
          <a:noFill/>
          <a:ln>
            <a:noFill/>
          </a:ln>
        </p:spPr>
        <p:txBody>
          <a:bodyPr spcFirstLastPara="1" wrap="square" lIns="91425" tIns="91425" rIns="91425" bIns="91425" anchor="t" anchorCtr="0">
            <a:noAutofit/>
          </a:bodyPr>
          <a:lstStyle/>
          <a:p>
            <a:pPr lvl="0"/>
            <a:r>
              <a:rPr lang="en-US" sz="1200" b="1" dirty="0"/>
              <a:t>2.2 Latency</a:t>
            </a:r>
          </a:p>
          <a:p>
            <a:pPr lvl="0"/>
            <a:r>
              <a:rPr lang="en-US" sz="1200" b="1" dirty="0"/>
              <a:t>Average Latency: 15 seconds (from submission to confirmation)</a:t>
            </a:r>
          </a:p>
          <a:p>
            <a:pPr lvl="0"/>
            <a:r>
              <a:rPr lang="en-US" sz="1200" b="1" dirty="0"/>
              <a:t>95th Percentile Latency: 20 seconds</a:t>
            </a:r>
          </a:p>
          <a:p>
            <a:pPr lvl="0"/>
            <a:r>
              <a:rPr lang="en-US" sz="1200" b="1" dirty="0"/>
              <a:t>2.3 Gas Costs</a:t>
            </a:r>
          </a:p>
          <a:p>
            <a:pPr lvl="0"/>
            <a:r>
              <a:rPr lang="en-US" sz="1200" b="1" dirty="0"/>
              <a:t>Average Gas Cost per Transaction: 0.0035 ETH (~$5.00 at current prices)</a:t>
            </a:r>
          </a:p>
          <a:p>
            <a:pPr lvl="0"/>
            <a:r>
              <a:rPr lang="en-US" sz="1200" b="1" dirty="0"/>
              <a:t>Optimized Contract Cost: 0.0028 ETH (~$4.00)</a:t>
            </a:r>
          </a:p>
          <a:p>
            <a:pPr lvl="0"/>
            <a:r>
              <a:rPr lang="en-US" sz="1200" b="1" dirty="0"/>
              <a:t>3. System Scalability</a:t>
            </a:r>
          </a:p>
          <a:p>
            <a:pPr lvl="0"/>
            <a:r>
              <a:rPr lang="en-US" sz="1200" b="1" dirty="0"/>
              <a:t>3.1 Load Testing</a:t>
            </a:r>
          </a:p>
          <a:p>
            <a:pPr lvl="0"/>
            <a:r>
              <a:rPr lang="en-US" sz="1200" b="1" dirty="0"/>
              <a:t>Concurrent Users Simulated: 1,000 users</a:t>
            </a:r>
          </a:p>
          <a:p>
            <a:pPr lvl="0"/>
            <a:r>
              <a:rPr lang="en-US" sz="1200" b="1" dirty="0"/>
              <a:t>Average Response Time: 850 milliseconds</a:t>
            </a:r>
          </a:p>
          <a:p>
            <a:pPr lvl="0"/>
            <a:r>
              <a:rPr lang="en-US" sz="1200" b="1" dirty="0"/>
              <a:t>Peak Response Time: 1.5 seconds during peak load</a:t>
            </a:r>
          </a:p>
          <a:p>
            <a:pPr lvl="0"/>
            <a:r>
              <a:rPr lang="en-US" sz="1200" b="1" dirty="0"/>
              <a:t>3.2 Scalability Test</a:t>
            </a:r>
          </a:p>
          <a:p>
            <a:pPr lvl="0"/>
            <a:r>
              <a:rPr lang="en-US" sz="1200" b="1" dirty="0"/>
              <a:t>User Load: Increased from 100 to 1,000 users in 10 minutes</a:t>
            </a:r>
          </a:p>
          <a:p>
            <a:pPr lvl="0"/>
            <a:r>
              <a:rPr lang="en-US" sz="1200" b="1" dirty="0"/>
              <a:t>System Behavior: No significant degradation in performance up to 800 users; minor slowdowns observed beyond that.</a:t>
            </a:r>
          </a:p>
          <a:p>
            <a:pPr lvl="0"/>
            <a:r>
              <a:rPr lang="en-US" sz="1200" b="1" dirty="0"/>
              <a:t>4. Security &amp; Reliability</a:t>
            </a:r>
          </a:p>
          <a:p>
            <a:pPr lvl="0"/>
            <a:r>
              <a:rPr lang="en-US" sz="1200" b="1" dirty="0"/>
              <a:t>4.1 Security Testing</a:t>
            </a:r>
          </a:p>
          <a:p>
            <a:pPr lvl="0"/>
            <a:r>
              <a:rPr lang="en-US" sz="1200" b="1" dirty="0"/>
              <a:t>Vulnerability Scans: Conducted using OWASP ZAP and custom scripts</a:t>
            </a:r>
          </a:p>
          <a:p>
            <a:pPr lvl="0"/>
            <a:r>
              <a:rPr lang="en-US" sz="1200" b="1" dirty="0"/>
              <a:t>Critical Issues Found: None</a:t>
            </a:r>
          </a:p>
          <a:p>
            <a:pPr lvl="0"/>
            <a:r>
              <a:rPr lang="en-US" sz="1200" b="1" dirty="0"/>
              <a:t>Medium Severity Issues: 1 (related to outdated SSL configuration)</a:t>
            </a:r>
          </a:p>
          <a:p>
            <a:pPr lvl="0"/>
            <a:r>
              <a:rPr lang="en-US" sz="1200" b="1" dirty="0"/>
              <a:t>Fixes Applied: Updated SSL configuration and </a:t>
            </a:r>
            <a:r>
              <a:rPr lang="en-US" sz="1200" b="1" dirty="0" smtClean="0"/>
              <a:t>re-scanned</a:t>
            </a:r>
            <a:endParaRPr lang="en-US" sz="1200" b="1" dirty="0"/>
          </a:p>
        </p:txBody>
      </p:sp>
    </p:spTree>
    <p:extLst>
      <p:ext uri="{BB962C8B-B14F-4D97-AF65-F5344CB8AC3E}">
        <p14:creationId xmlns:p14="http://schemas.microsoft.com/office/powerpoint/2010/main" val="1151968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7" name="Google Shape;127;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8" name="Google Shape;128;p22"/>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29" name="Google Shape;129;p22"/>
          <p:cNvSpPr txBox="1"/>
          <p:nvPr/>
        </p:nvSpPr>
        <p:spPr>
          <a:xfrm>
            <a:off x="109200" y="744575"/>
            <a:ext cx="8723100" cy="6228481"/>
          </a:xfrm>
          <a:prstGeom prst="rect">
            <a:avLst/>
          </a:prstGeom>
          <a:noFill/>
          <a:ln>
            <a:noFill/>
          </a:ln>
        </p:spPr>
        <p:txBody>
          <a:bodyPr spcFirstLastPara="1" wrap="square" lIns="91425" tIns="91425" rIns="91425" bIns="91425" anchor="t" anchorCtr="0">
            <a:noAutofit/>
          </a:bodyPr>
          <a:lstStyle/>
          <a:p>
            <a:pPr lvl="0"/>
            <a:endParaRPr lang="en-US" sz="1200" b="1" dirty="0" smtClean="0"/>
          </a:p>
          <a:p>
            <a:pPr lvl="0"/>
            <a:endParaRPr lang="en-US" sz="1200" b="1" dirty="0"/>
          </a:p>
          <a:p>
            <a:pPr lvl="0"/>
            <a:r>
              <a:rPr lang="en-US" sz="1200" b="1" dirty="0" smtClean="0"/>
              <a:t>4.2 </a:t>
            </a:r>
            <a:r>
              <a:rPr lang="en-US" sz="1200" b="1" dirty="0"/>
              <a:t>Data Integrity</a:t>
            </a:r>
          </a:p>
          <a:p>
            <a:pPr lvl="0"/>
            <a:r>
              <a:rPr lang="en-US" sz="1200" b="1" dirty="0" err="1"/>
              <a:t>Blockchain</a:t>
            </a:r>
            <a:r>
              <a:rPr lang="en-US" sz="1200" b="1" dirty="0"/>
              <a:t> Data Retrieval: 99.8% success rate</a:t>
            </a:r>
          </a:p>
          <a:p>
            <a:pPr lvl="0"/>
            <a:r>
              <a:rPr lang="en-US" sz="1200" b="1" dirty="0"/>
              <a:t>Data Corruption Instances: 0 reported</a:t>
            </a:r>
          </a:p>
          <a:p>
            <a:pPr lvl="0"/>
            <a:r>
              <a:rPr lang="en-US" sz="1200" b="1" dirty="0"/>
              <a:t>Backup Integrity: 100% of off-chain backups verified successfully</a:t>
            </a:r>
          </a:p>
          <a:p>
            <a:pPr lvl="0"/>
            <a:r>
              <a:rPr lang="en-US" sz="1200" b="1" dirty="0"/>
              <a:t>5. Recommendations for Optimization</a:t>
            </a:r>
          </a:p>
          <a:p>
            <a:pPr lvl="0"/>
            <a:r>
              <a:rPr lang="en-US" sz="1200" b="1" dirty="0"/>
              <a:t>5.1 AI Optimization</a:t>
            </a:r>
          </a:p>
          <a:p>
            <a:pPr lvl="0"/>
            <a:r>
              <a:rPr lang="en-US" sz="1200" b="1" dirty="0"/>
              <a:t>Inference Time Reduction: Consider model quantization to decrease inference time by 30%.</a:t>
            </a:r>
          </a:p>
          <a:p>
            <a:pPr lvl="0"/>
            <a:r>
              <a:rPr lang="en-US" sz="1200" b="1" dirty="0"/>
              <a:t>Resource Management: Implement dynamic GPU allocation to optimize resource usage during peak periods.</a:t>
            </a:r>
          </a:p>
          <a:p>
            <a:pPr lvl="0"/>
            <a:r>
              <a:rPr lang="en-US" sz="1200" b="1" dirty="0"/>
              <a:t>5.2 </a:t>
            </a:r>
            <a:r>
              <a:rPr lang="en-US" sz="1200" b="1" dirty="0" err="1"/>
              <a:t>Blockchain</a:t>
            </a:r>
            <a:r>
              <a:rPr lang="en-US" sz="1200" b="1" dirty="0"/>
              <a:t> Optimization</a:t>
            </a:r>
          </a:p>
          <a:p>
            <a:pPr lvl="0"/>
            <a:r>
              <a:rPr lang="en-US" sz="1200" b="1" dirty="0"/>
              <a:t>Layer-2 Solutions: Evaluate Layer-2 solutions like Optimistic Rollups to enhance throughput and reduce gas costs.</a:t>
            </a:r>
          </a:p>
          <a:p>
            <a:pPr lvl="0"/>
            <a:r>
              <a:rPr lang="en-US" sz="1200" b="1" dirty="0"/>
              <a:t>Smart Contract Optimization: Further optimization of smart contract code to lower gas costs by 15%.</a:t>
            </a:r>
          </a:p>
          <a:p>
            <a:pPr lvl="0"/>
            <a:r>
              <a:rPr lang="en-US" sz="1200" b="1" dirty="0"/>
              <a:t>5.3 System Optimization</a:t>
            </a:r>
          </a:p>
          <a:p>
            <a:pPr lvl="0"/>
            <a:r>
              <a:rPr lang="en-US" sz="1200" b="1" dirty="0" err="1"/>
              <a:t>Autoscaling</a:t>
            </a:r>
            <a:r>
              <a:rPr lang="en-US" sz="1200" b="1" dirty="0"/>
              <a:t>: Implement an </a:t>
            </a:r>
            <a:r>
              <a:rPr lang="en-US" sz="1200" b="1" dirty="0" err="1"/>
              <a:t>autoscaling</a:t>
            </a:r>
            <a:r>
              <a:rPr lang="en-US" sz="1200" b="1" dirty="0"/>
              <a:t> policy in </a:t>
            </a:r>
            <a:r>
              <a:rPr lang="en-US" sz="1200" b="1" dirty="0" err="1"/>
              <a:t>Kubernetes</a:t>
            </a:r>
            <a:r>
              <a:rPr lang="en-US" sz="1200" b="1" dirty="0"/>
              <a:t> to manage user load more efficiently.</a:t>
            </a:r>
          </a:p>
          <a:p>
            <a:pPr lvl="0"/>
            <a:r>
              <a:rPr lang="en-US" sz="1200" b="1" dirty="0"/>
              <a:t>Caching: Introduce a caching layer for frequently accessed data to reduce response time.</a:t>
            </a:r>
          </a:p>
          <a:p>
            <a:pPr lvl="0"/>
            <a:endParaRPr lang="en-US" sz="1200" b="1" dirty="0"/>
          </a:p>
          <a:p>
            <a:pPr lvl="0"/>
            <a:endParaRPr lang="en-IN" sz="1200" b="1" dirty="0"/>
          </a:p>
          <a:p>
            <a:pPr lvl="0"/>
            <a:endParaRPr lang="en-US" sz="1200" b="1" dirty="0"/>
          </a:p>
          <a:p>
            <a:pPr lvl="0"/>
            <a:endParaRPr lang="en-IN" sz="1200" b="1" dirty="0"/>
          </a:p>
        </p:txBody>
      </p:sp>
    </p:spTree>
    <p:extLst>
      <p:ext uri="{BB962C8B-B14F-4D97-AF65-F5344CB8AC3E}">
        <p14:creationId xmlns:p14="http://schemas.microsoft.com/office/powerpoint/2010/main" val="376233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43" name="Google Shape;143;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44" name="Google Shape;144;p24"/>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45" name="Google Shape;145;p24"/>
          <p:cNvSpPr txBox="1"/>
          <p:nvPr/>
        </p:nvSpPr>
        <p:spPr>
          <a:xfrm>
            <a:off x="109950" y="781900"/>
            <a:ext cx="8894100" cy="43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Additional Details/Future Development (if any</a:t>
            </a:r>
            <a:r>
              <a:rPr lang="en-GB" sz="1800" b="1" dirty="0" smtClean="0"/>
              <a:t>)</a:t>
            </a:r>
          </a:p>
          <a:p>
            <a:pPr marL="0" lvl="0" indent="0" algn="l" rtl="0">
              <a:spcBef>
                <a:spcPts val="0"/>
              </a:spcBef>
              <a:spcAft>
                <a:spcPts val="0"/>
              </a:spcAft>
              <a:buNone/>
            </a:pPr>
            <a:endParaRPr lang="en-GB" sz="1800" b="1" dirty="0"/>
          </a:p>
          <a:p>
            <a:pPr lvl="0"/>
            <a:r>
              <a:rPr lang="en-US" b="1" dirty="0"/>
              <a:t>1. </a:t>
            </a:r>
            <a:r>
              <a:rPr lang="en-US" b="1" dirty="0" smtClean="0"/>
              <a:t>Smart Contracts</a:t>
            </a:r>
            <a:r>
              <a:rPr lang="en-US" b="1" dirty="0"/>
              <a:t/>
            </a:r>
            <a:br>
              <a:rPr lang="en-US" b="1" dirty="0"/>
            </a:br>
            <a:r>
              <a:rPr lang="en-US" b="1" dirty="0"/>
              <a:t>Future Development: Advanced AI enables greater integration of smart contracts with more developed decision-making capabilities. AI models will analyze complex data sets and automatically trigger conditions set forth in contracts according to real-time data input. It can execute contracts and adapt conditions by modifying various inputs. It may result in dynamic contracts that continuously alter terms based on ongoing data or environmental changes.</a:t>
            </a:r>
            <a:r>
              <a:rPr lang="en-US" b="1" dirty="0"/>
              <a:t/>
            </a:r>
            <a:br>
              <a:rPr lang="en-US" b="1" dirty="0"/>
            </a:br>
            <a:r>
              <a:rPr lang="en-US" b="1" dirty="0"/>
              <a:t/>
            </a:r>
            <a:br>
              <a:rPr lang="en-US" b="1" dirty="0"/>
            </a:br>
            <a:r>
              <a:rPr lang="en-US" b="1" dirty="0"/>
              <a:t>2. </a:t>
            </a:r>
            <a:r>
              <a:rPr lang="en-US" b="1" dirty="0" smtClean="0"/>
              <a:t>Security: </a:t>
            </a:r>
            <a:r>
              <a:rPr lang="en-US" b="1" dirty="0"/>
              <a:t>Next Evolution: AI-based </a:t>
            </a:r>
            <a:r>
              <a:rPr lang="en-US" b="1" dirty="0" err="1"/>
              <a:t>cybersecurity</a:t>
            </a:r>
            <a:r>
              <a:rPr lang="en-US" b="1" dirty="0"/>
              <a:t> tools can be developed into autonomous detection systems on </a:t>
            </a:r>
            <a:r>
              <a:rPr lang="en-US" b="1" dirty="0" err="1"/>
              <a:t>blockchain</a:t>
            </a:r>
            <a:r>
              <a:rPr lang="en-US" b="1" dirty="0"/>
              <a:t> networks. As AI will continue to learn emerging threats and anomalies, it can present real-time protection while possibly countering attacks even before they affect the network. Soon, AI applications will not only detect vulnerabilities in smart contracts but also stop malicious exploits.</a:t>
            </a:r>
            <a:r>
              <a:rPr lang="en-US" b="1" dirty="0"/>
              <a:t/>
            </a:r>
            <a:br>
              <a:rPr lang="en-US" b="1" dirty="0"/>
            </a:br>
            <a:r>
              <a:rPr lang="en-US" b="1" dirty="0"/>
              <a:t/>
            </a:r>
            <a:br>
              <a:rPr lang="en-US" b="1" dirty="0"/>
            </a:br>
            <a:endParaRPr sz="1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p:cNvPicPr preferRelativeResize="0"/>
          <p:nvPr/>
        </p:nvPicPr>
        <p:blipFill rotWithShape="1">
          <a:blip r:embed="rId3">
            <a:alphaModFix/>
          </a:blip>
          <a:srcRect/>
          <a:stretch/>
        </p:blipFill>
        <p:spPr>
          <a:xfrm>
            <a:off x="0" y="16443"/>
            <a:ext cx="9139676" cy="5143499"/>
          </a:xfrm>
          <a:prstGeom prst="rect">
            <a:avLst/>
          </a:prstGeom>
          <a:noFill/>
          <a:ln>
            <a:noFill/>
          </a:ln>
        </p:spPr>
      </p:pic>
      <p:sp>
        <p:nvSpPr>
          <p:cNvPr id="65" name="Google Shape;65;p14"/>
          <p:cNvSpPr txBox="1"/>
          <p:nvPr/>
        </p:nvSpPr>
        <p:spPr>
          <a:xfrm>
            <a:off x="85525" y="806350"/>
            <a:ext cx="8943000" cy="40196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Brief about the </a:t>
            </a:r>
            <a:r>
              <a:rPr lang="en-GB" sz="1800" b="1" dirty="0" smtClean="0"/>
              <a:t>idea</a:t>
            </a:r>
          </a:p>
          <a:p>
            <a:pPr marL="0" lvl="0" indent="0" algn="l" rtl="0">
              <a:spcBef>
                <a:spcPts val="0"/>
              </a:spcBef>
              <a:spcAft>
                <a:spcPts val="0"/>
              </a:spcAft>
              <a:buNone/>
            </a:pPr>
            <a:endParaRPr lang="en-GB" sz="1800" b="1" dirty="0"/>
          </a:p>
          <a:p>
            <a:pPr marL="285750" lvl="0" indent="-285750">
              <a:buFont typeface="Wingdings" panose="05000000000000000000" pitchFamily="2" charset="2"/>
              <a:buChar char="Ø"/>
            </a:pPr>
            <a:r>
              <a:rPr lang="en-US" sz="1600" b="1" dirty="0"/>
              <a:t>AI can be a leading enabler of improvement for </a:t>
            </a:r>
            <a:r>
              <a:rPr lang="en-US" sz="1600" b="1" dirty="0" err="1"/>
              <a:t>blockchain</a:t>
            </a:r>
            <a:r>
              <a:rPr lang="en-US" sz="1600" b="1" dirty="0"/>
              <a:t> technology, the most important of which is undoubtedly the auto-execution and, therefore, efficiency and safety of smart contracts. AI algorithms can analyze huge data sets for early signs of anomalies and detect novel threats that enhance security within a </a:t>
            </a:r>
            <a:r>
              <a:rPr lang="en-US" sz="1600" b="1" dirty="0" err="1"/>
              <a:t>blockchain</a:t>
            </a:r>
            <a:r>
              <a:rPr lang="en-US" sz="1600" b="1" dirty="0"/>
              <a:t> network. AI also optimizes </a:t>
            </a:r>
            <a:r>
              <a:rPr lang="en-US" sz="1600" b="1" dirty="0" err="1"/>
              <a:t>blockchain</a:t>
            </a:r>
            <a:r>
              <a:rPr lang="en-US" sz="1600" b="1" dirty="0"/>
              <a:t> networks in terms of scalability, thereby allowing for higher transaction volumes and performance. The use of </a:t>
            </a:r>
            <a:r>
              <a:rPr lang="en-US" sz="1600" b="1" dirty="0" err="1"/>
              <a:t>homomorphic</a:t>
            </a:r>
            <a:r>
              <a:rPr lang="en-US" sz="1600" b="1" dirty="0"/>
              <a:t> encryption, which allows computations on the encrypted data while preventing the leakage of sensitive information, also boosts privacy on the </a:t>
            </a:r>
            <a:r>
              <a:rPr lang="en-US" sz="1600" b="1" dirty="0" err="1"/>
              <a:t>blockchain</a:t>
            </a:r>
            <a:r>
              <a:rPr lang="en-US" sz="1600" b="1" dirty="0"/>
              <a:t>. AI makes it easier to manage data storage on the </a:t>
            </a:r>
            <a:r>
              <a:rPr lang="en-US" sz="1600" b="1" dirty="0" err="1"/>
              <a:t>blockchain</a:t>
            </a:r>
            <a:r>
              <a:rPr lang="en-US" sz="1600" b="1" dirty="0"/>
              <a:t> as it is distributed and large in amounts, thus making it easily accessible and very easy to analyze. Finally, AI can help initiate the development of standards and protocols that ensure smooth communication and data exchange amongst different </a:t>
            </a:r>
            <a:r>
              <a:rPr lang="en-US" sz="1600" b="1" dirty="0" err="1"/>
              <a:t>blockchain</a:t>
            </a:r>
            <a:r>
              <a:rPr lang="en-US" sz="1600" b="1" dirty="0"/>
              <a:t> networks and facilitate interoperability.</a:t>
            </a:r>
            <a:endParaRPr sz="16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43" name="Google Shape;143;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44" name="Google Shape;144;p24"/>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45" name="Google Shape;145;p24"/>
          <p:cNvSpPr txBox="1"/>
          <p:nvPr/>
        </p:nvSpPr>
        <p:spPr>
          <a:xfrm>
            <a:off x="109950" y="781900"/>
            <a:ext cx="8894100" cy="43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Additional Details/Future Development (if any</a:t>
            </a:r>
            <a:r>
              <a:rPr lang="en-GB" sz="1800" b="1" dirty="0" smtClean="0"/>
              <a:t>)</a:t>
            </a:r>
          </a:p>
          <a:p>
            <a:pPr marL="0" lvl="0" indent="0" algn="l" rtl="0">
              <a:spcBef>
                <a:spcPts val="0"/>
              </a:spcBef>
              <a:spcAft>
                <a:spcPts val="0"/>
              </a:spcAft>
              <a:buNone/>
            </a:pPr>
            <a:endParaRPr lang="en-GB" sz="1800" b="1" dirty="0"/>
          </a:p>
          <a:p>
            <a:pPr lvl="0"/>
            <a:r>
              <a:rPr lang="en-US" sz="1800" dirty="0"/>
              <a:t/>
            </a:r>
            <a:br>
              <a:rPr lang="en-US" sz="1800" dirty="0"/>
            </a:br>
            <a:r>
              <a:rPr lang="en-US" sz="1800" dirty="0"/>
              <a:t/>
            </a:r>
            <a:br>
              <a:rPr lang="en-US" sz="1800" dirty="0"/>
            </a:br>
            <a:r>
              <a:rPr lang="en-US" b="1" dirty="0"/>
              <a:t>3. </a:t>
            </a:r>
            <a:r>
              <a:rPr lang="en-US" b="1" dirty="0" smtClean="0"/>
              <a:t>Scalability</a:t>
            </a:r>
            <a:r>
              <a:rPr lang="en-US" b="1" dirty="0"/>
              <a:t/>
            </a:r>
            <a:br>
              <a:rPr lang="en-US" b="1" dirty="0"/>
            </a:br>
            <a:r>
              <a:rPr lang="en-US" b="1" dirty="0" smtClean="0"/>
              <a:t>Future Development: </a:t>
            </a:r>
            <a:r>
              <a:rPr lang="en-US" b="1" dirty="0"/>
              <a:t>AI algorithms can be used to apply consensus mechanisms or enhance current ones to create new ones to be able to have scalable </a:t>
            </a:r>
            <a:r>
              <a:rPr lang="en-US" b="1" dirty="0" err="1"/>
              <a:t>blockchain</a:t>
            </a:r>
            <a:r>
              <a:rPr lang="en-US" b="1" dirty="0"/>
              <a:t> networks without compromising their decentralization merits. In the case of large, public </a:t>
            </a:r>
            <a:r>
              <a:rPr lang="en-US" b="1" dirty="0" err="1"/>
              <a:t>blockchains</a:t>
            </a:r>
            <a:r>
              <a:rPr lang="en-US" b="1" dirty="0"/>
              <a:t>, AI can help in optimizing transaction processing and even the validation of data to enhance throughput.</a:t>
            </a:r>
            <a:r>
              <a:rPr lang="en-US" b="1" dirty="0"/>
              <a:t/>
            </a:r>
            <a:br>
              <a:rPr lang="en-US" b="1" dirty="0"/>
            </a:br>
            <a:r>
              <a:rPr lang="en-US" b="1" dirty="0"/>
              <a:t/>
            </a:r>
            <a:br>
              <a:rPr lang="en-US" b="1" dirty="0"/>
            </a:br>
            <a:r>
              <a:rPr lang="en-US" b="1" dirty="0"/>
              <a:t>Machine learning models can predict bottlenecks in traffic and suggest paths for transaction data to improve network flow.</a:t>
            </a:r>
            <a:r>
              <a:rPr lang="en-US" b="1" dirty="0"/>
              <a:t/>
            </a:r>
            <a:br>
              <a:rPr lang="en-US" b="1" dirty="0"/>
            </a:br>
            <a:endParaRPr b="1" dirty="0"/>
          </a:p>
        </p:txBody>
      </p:sp>
    </p:spTree>
    <p:extLst>
      <p:ext uri="{BB962C8B-B14F-4D97-AF65-F5344CB8AC3E}">
        <p14:creationId xmlns:p14="http://schemas.microsoft.com/office/powerpoint/2010/main" val="4163108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51" name="Google Shape;151;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52" name="Google Shape;152;p25"/>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53" name="Google Shape;153;p25"/>
          <p:cNvSpPr txBox="1"/>
          <p:nvPr/>
        </p:nvSpPr>
        <p:spPr>
          <a:xfrm>
            <a:off x="146600" y="843000"/>
            <a:ext cx="8833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Provide links to your:</a:t>
            </a:r>
            <a:endParaRPr sz="1800" b="1" dirty="0"/>
          </a:p>
          <a:p>
            <a:pPr marL="0" lvl="0" indent="0" algn="l" rtl="0">
              <a:spcBef>
                <a:spcPts val="0"/>
              </a:spcBef>
              <a:spcAft>
                <a:spcPts val="0"/>
              </a:spcAft>
              <a:buNone/>
            </a:pPr>
            <a:endParaRPr sz="1800" b="1" dirty="0"/>
          </a:p>
          <a:p>
            <a:pPr marL="457200" lvl="0" indent="-342900" algn="l" rtl="0">
              <a:spcBef>
                <a:spcPts val="0"/>
              </a:spcBef>
              <a:spcAft>
                <a:spcPts val="0"/>
              </a:spcAft>
              <a:buSzPts val="1800"/>
              <a:buAutoNum type="arabicPeriod"/>
            </a:pPr>
            <a:r>
              <a:rPr lang="en-GB" sz="1800" b="1" dirty="0" err="1"/>
              <a:t>GitHub</a:t>
            </a:r>
            <a:r>
              <a:rPr lang="en-GB" sz="1800" b="1" dirty="0"/>
              <a:t> Public Repository</a:t>
            </a:r>
            <a:endParaRPr sz="1800" b="1" dirty="0"/>
          </a:p>
          <a:p>
            <a:pPr marL="457200" lvl="0" indent="-342900" algn="l" rtl="0">
              <a:spcBef>
                <a:spcPts val="0"/>
              </a:spcBef>
              <a:spcAft>
                <a:spcPts val="0"/>
              </a:spcAft>
              <a:buSzPts val="1800"/>
              <a:buAutoNum type="arabicPeriod"/>
            </a:pPr>
            <a:r>
              <a:rPr lang="en-GB" sz="1800" b="1" dirty="0"/>
              <a:t>Demo Video Link (3 Minutes)</a:t>
            </a:r>
            <a:endParaRPr sz="1800" b="1" dirty="0"/>
          </a:p>
          <a:p>
            <a:pPr marL="457200" lvl="0" indent="-342900" algn="l" rtl="0">
              <a:spcBef>
                <a:spcPts val="0"/>
              </a:spcBef>
              <a:spcAft>
                <a:spcPts val="0"/>
              </a:spcAft>
              <a:buSzPts val="1800"/>
              <a:buAutoNum type="arabicPeriod"/>
            </a:pPr>
            <a:r>
              <a:rPr lang="en-GB" sz="1800" b="1" dirty="0"/>
              <a:t>Final Product Link</a:t>
            </a:r>
            <a:endParaRPr sz="1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66" name="Google Shape;166;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7" name="Google Shape;167;p27"/>
          <p:cNvPicPr preferRelativeResize="0"/>
          <p:nvPr/>
        </p:nvPicPr>
        <p:blipFill rotWithShape="1">
          <a:blip r:embed="rId3">
            <a:alphaModFix/>
          </a:blip>
          <a:srcRect/>
          <a:stretch/>
        </p:blipFill>
        <p:spPr>
          <a:xfrm>
            <a:off x="2161" y="0"/>
            <a:ext cx="9139676" cy="514349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p:cNvPicPr preferRelativeResize="0"/>
          <p:nvPr/>
        </p:nvPicPr>
        <p:blipFill rotWithShape="1">
          <a:blip r:embed="rId3">
            <a:alphaModFix/>
          </a:blip>
          <a:srcRect/>
          <a:stretch/>
        </p:blipFill>
        <p:spPr>
          <a:xfrm>
            <a:off x="4324" y="92468"/>
            <a:ext cx="9139676" cy="5143499"/>
          </a:xfrm>
          <a:prstGeom prst="rect">
            <a:avLst/>
          </a:prstGeom>
          <a:noFill/>
          <a:ln>
            <a:noFill/>
          </a:ln>
        </p:spPr>
      </p:pic>
      <p:sp>
        <p:nvSpPr>
          <p:cNvPr id="73" name="Google Shape;73;p15"/>
          <p:cNvSpPr txBox="1"/>
          <p:nvPr/>
        </p:nvSpPr>
        <p:spPr>
          <a:xfrm>
            <a:off x="183250" y="818549"/>
            <a:ext cx="8784300" cy="707200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dirty="0">
                <a:solidFill>
                  <a:srgbClr val="000000"/>
                </a:solidFill>
              </a:rPr>
              <a:t>Opportunities</a:t>
            </a:r>
            <a:endParaRPr sz="1800" b="1" dirty="0">
              <a:solidFill>
                <a:srgbClr val="000000"/>
              </a:solidFill>
            </a:endParaRPr>
          </a:p>
          <a:p>
            <a:pPr marL="914400" lvl="1" indent="-342900" algn="l" rtl="0">
              <a:lnSpc>
                <a:spcPct val="115000"/>
              </a:lnSpc>
              <a:spcBef>
                <a:spcPts val="0"/>
              </a:spcBef>
              <a:spcAft>
                <a:spcPts val="0"/>
              </a:spcAft>
              <a:buClr>
                <a:srgbClr val="000000"/>
              </a:buClr>
              <a:buSzPts val="1800"/>
              <a:buAutoNum type="alphaLcPeriod"/>
            </a:pPr>
            <a:endParaRPr lang="en-GB" sz="1100" b="1" dirty="0" smtClean="0">
              <a:solidFill>
                <a:srgbClr val="000000"/>
              </a:solidFill>
            </a:endParaRPr>
          </a:p>
          <a:p>
            <a:pPr marL="571500" lvl="1" algn="l" rtl="0">
              <a:lnSpc>
                <a:spcPct val="115000"/>
              </a:lnSpc>
              <a:spcBef>
                <a:spcPts val="0"/>
              </a:spcBef>
              <a:spcAft>
                <a:spcPts val="0"/>
              </a:spcAft>
              <a:buClr>
                <a:srgbClr val="000000"/>
              </a:buClr>
              <a:buSzPts val="1800"/>
            </a:pPr>
            <a:r>
              <a:rPr lang="en-GB" sz="1100" b="1" dirty="0" smtClean="0">
                <a:solidFill>
                  <a:srgbClr val="000000"/>
                </a:solidFill>
              </a:rPr>
              <a:t>a.   How </a:t>
            </a:r>
            <a:r>
              <a:rPr lang="en-GB" sz="1100" b="1" dirty="0">
                <a:solidFill>
                  <a:srgbClr val="000000"/>
                </a:solidFill>
              </a:rPr>
              <a:t>different is it from any of the other existing ideas</a:t>
            </a:r>
            <a:r>
              <a:rPr lang="en-GB" sz="1100" b="1" dirty="0" smtClean="0">
                <a:solidFill>
                  <a:srgbClr val="000000"/>
                </a:solidFill>
              </a:rPr>
              <a:t>?</a:t>
            </a:r>
          </a:p>
          <a:p>
            <a:pPr marL="742950" lvl="1" indent="-171450">
              <a:lnSpc>
                <a:spcPct val="115000"/>
              </a:lnSpc>
              <a:buSzPts val="1800"/>
              <a:buFont typeface="Wingdings" panose="05000000000000000000" pitchFamily="2" charset="2"/>
              <a:buChar char="Ø"/>
            </a:pPr>
            <a:endParaRPr lang="en-US" sz="1100" b="1" dirty="0" smtClean="0"/>
          </a:p>
          <a:p>
            <a:pPr marL="742950" lvl="1" indent="-171450">
              <a:lnSpc>
                <a:spcPct val="115000"/>
              </a:lnSpc>
              <a:buSzPts val="1800"/>
              <a:buFont typeface="Wingdings" panose="05000000000000000000" pitchFamily="2" charset="2"/>
              <a:buChar char="Ø"/>
            </a:pPr>
            <a:r>
              <a:rPr lang="en-US" sz="1100" b="1" dirty="0" smtClean="0"/>
              <a:t>Several </a:t>
            </a:r>
            <a:r>
              <a:rPr lang="en-US" sz="1100" b="1" dirty="0"/>
              <a:t>key factors must be considered so as to determine how the proposed idea differs from other solutions. The first one is </a:t>
            </a:r>
            <a:r>
              <a:rPr lang="en-US" sz="1100" b="1" dirty="0" smtClean="0"/>
              <a:t>innovation, </a:t>
            </a:r>
            <a:r>
              <a:rPr lang="en-US" sz="1100" b="1" dirty="0"/>
              <a:t>determining whether this idea is introducing new technologies or methodologies never witnessed before, such as carrying out something related to AI or </a:t>
            </a:r>
            <a:r>
              <a:rPr lang="en-US" sz="1100" b="1" dirty="0" err="1"/>
              <a:t>blockchain</a:t>
            </a:r>
            <a:r>
              <a:rPr lang="en-US" sz="1100" b="1" dirty="0"/>
              <a:t> that hasn't been done before. Possibly the development of new AI-based algorithms for smart contracts or just better data management techniques. Problem focus: the idea must target a specific pain point or niche problem that current solutions will not cover-for instance, improved security or privacy for a particular sector. Efficiency: does the solution provide quicker, cheaper results than alternatives, especially in the optimization of, for example, transaction handling or smart contract execution? The fourth aspect is </a:t>
            </a:r>
            <a:r>
              <a:rPr lang="en-US" sz="1100" b="1" dirty="0" smtClean="0"/>
              <a:t>integration, </a:t>
            </a:r>
            <a:r>
              <a:rPr lang="en-US" sz="1100" b="1" dirty="0"/>
              <a:t>because the proposition has to achieve full interoperability among </a:t>
            </a:r>
            <a:r>
              <a:rPr lang="en-US" sz="1100" b="1" dirty="0" err="1"/>
              <a:t>blockchain</a:t>
            </a:r>
            <a:r>
              <a:rPr lang="en-US" sz="1100" b="1" dirty="0"/>
              <a:t> networks and AI systems during execution. Most of the existing solutions suffer from compatibility issues, and this is yet another distinguishing factor. Finally, </a:t>
            </a:r>
            <a:r>
              <a:rPr lang="en-US" sz="1100" b="1" dirty="0" smtClean="0"/>
              <a:t>unique features: </a:t>
            </a:r>
            <a:r>
              <a:rPr lang="en-US" sz="1100" b="1" dirty="0"/>
              <a:t>the idea must introduce some features that others don't have, </a:t>
            </a:r>
            <a:r>
              <a:rPr lang="en-US" sz="1100" b="1" dirty="0" smtClean="0"/>
              <a:t>such as advanced </a:t>
            </a:r>
            <a:r>
              <a:rPr lang="en-US" sz="1100" b="1" dirty="0"/>
              <a:t>privacy techniques or better user experiences</a:t>
            </a:r>
            <a:r>
              <a:rPr lang="en-US" sz="1800" b="1" dirty="0"/>
              <a:t>, </a:t>
            </a:r>
            <a:r>
              <a:rPr lang="en-US" sz="1200" b="1" dirty="0"/>
              <a:t>which will ensure a place at the top among the other solutions in the marketplace.</a:t>
            </a:r>
            <a:endParaRPr lang="en-GB" sz="1200" b="1" dirty="0"/>
          </a:p>
          <a:p>
            <a:pPr marL="914400" lvl="1" indent="-342900">
              <a:lnSpc>
                <a:spcPct val="115000"/>
              </a:lnSpc>
              <a:buSzPts val="1800"/>
              <a:buFont typeface="Wingdings" panose="05000000000000000000" pitchFamily="2" charset="2"/>
              <a:buChar char="Ø"/>
            </a:pPr>
            <a:endParaRPr lang="en-GB" sz="1800" b="1" dirty="0"/>
          </a:p>
          <a:p>
            <a:pPr lvl="0"/>
            <a:endParaRPr lang="en-US" sz="1800" b="1" dirty="0">
              <a:solidFill>
                <a:srgbClr val="595959"/>
              </a:solidFill>
            </a:endParaRPr>
          </a:p>
          <a:p>
            <a:pPr marL="914400" lvl="1" indent="-342900" algn="l" rtl="0">
              <a:lnSpc>
                <a:spcPct val="115000"/>
              </a:lnSpc>
              <a:spcBef>
                <a:spcPts val="0"/>
              </a:spcBef>
              <a:spcAft>
                <a:spcPts val="0"/>
              </a:spcAft>
              <a:buClr>
                <a:srgbClr val="000000"/>
              </a:buClr>
              <a:buSzPts val="1800"/>
              <a:buAutoNum type="alphaLcPeriod"/>
            </a:pPr>
            <a:endParaRPr lang="en-GB" sz="1800" b="1" dirty="0" smtClean="0"/>
          </a:p>
          <a:p>
            <a:pPr marL="914400" lvl="1" indent="-342900" algn="l" rtl="0">
              <a:lnSpc>
                <a:spcPct val="115000"/>
              </a:lnSpc>
              <a:spcBef>
                <a:spcPts val="0"/>
              </a:spcBef>
              <a:spcAft>
                <a:spcPts val="0"/>
              </a:spcAft>
              <a:buClr>
                <a:srgbClr val="000000"/>
              </a:buClr>
              <a:buSzPts val="1800"/>
              <a:buAutoNum type="alphaLcPeriod"/>
            </a:pPr>
            <a:endParaRPr lang="en-GB" sz="1800" b="1" dirty="0" smtClean="0">
              <a:solidFill>
                <a:srgbClr val="000000"/>
              </a:solidFill>
            </a:endParaRPr>
          </a:p>
          <a:p>
            <a:pPr marL="914400" lvl="1" indent="-342900" algn="l" rtl="0">
              <a:lnSpc>
                <a:spcPct val="115000"/>
              </a:lnSpc>
              <a:spcBef>
                <a:spcPts val="0"/>
              </a:spcBef>
              <a:spcAft>
                <a:spcPts val="0"/>
              </a:spcAft>
              <a:buClr>
                <a:srgbClr val="000000"/>
              </a:buClr>
              <a:buSzPts val="1800"/>
              <a:buAutoNum type="alphaLcPeriod"/>
            </a:pPr>
            <a:endParaRPr lang="en-GB" sz="1800" b="1" dirty="0"/>
          </a:p>
          <a:p>
            <a:pPr marL="914400" lvl="1" indent="-342900" algn="l" rtl="0">
              <a:lnSpc>
                <a:spcPct val="115000"/>
              </a:lnSpc>
              <a:spcBef>
                <a:spcPts val="0"/>
              </a:spcBef>
              <a:spcAft>
                <a:spcPts val="0"/>
              </a:spcAft>
              <a:buClr>
                <a:srgbClr val="000000"/>
              </a:buClr>
              <a:buSzPts val="1800"/>
              <a:buAutoNum type="alphaLcPeriod"/>
            </a:pPr>
            <a:endParaRPr lang="en-GB" sz="1800" b="1" dirty="0" smtClean="0">
              <a:solidFill>
                <a:srgbClr val="000000"/>
              </a:solidFill>
            </a:endParaRPr>
          </a:p>
          <a:p>
            <a:pPr marL="914400" lvl="1" indent="-342900" algn="l" rtl="0">
              <a:lnSpc>
                <a:spcPct val="115000"/>
              </a:lnSpc>
              <a:spcBef>
                <a:spcPts val="0"/>
              </a:spcBef>
              <a:spcAft>
                <a:spcPts val="0"/>
              </a:spcAft>
              <a:buClr>
                <a:srgbClr val="000000"/>
              </a:buClr>
              <a:buSzPts val="1800"/>
              <a:buAutoNum type="alphaLcPeriod"/>
            </a:pPr>
            <a:endParaRPr sz="1800" b="1"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p:cNvPicPr preferRelativeResize="0"/>
          <p:nvPr/>
        </p:nvPicPr>
        <p:blipFill rotWithShape="1">
          <a:blip r:embed="rId3">
            <a:alphaModFix/>
          </a:blip>
          <a:srcRect/>
          <a:stretch/>
        </p:blipFill>
        <p:spPr>
          <a:xfrm>
            <a:off x="4324" y="92468"/>
            <a:ext cx="9139676" cy="5143499"/>
          </a:xfrm>
          <a:prstGeom prst="rect">
            <a:avLst/>
          </a:prstGeom>
          <a:noFill/>
          <a:ln>
            <a:noFill/>
          </a:ln>
        </p:spPr>
      </p:pic>
      <p:sp>
        <p:nvSpPr>
          <p:cNvPr id="73" name="Google Shape;73;p15"/>
          <p:cNvSpPr txBox="1"/>
          <p:nvPr/>
        </p:nvSpPr>
        <p:spPr>
          <a:xfrm>
            <a:off x="183250" y="818549"/>
            <a:ext cx="8784300" cy="992822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dirty="0">
                <a:solidFill>
                  <a:srgbClr val="000000"/>
                </a:solidFill>
              </a:rPr>
              <a:t>Opportunities</a:t>
            </a:r>
            <a:endParaRPr sz="1800" b="1" dirty="0">
              <a:solidFill>
                <a:srgbClr val="000000"/>
              </a:solidFill>
            </a:endParaRPr>
          </a:p>
          <a:p>
            <a:pPr marL="571500" lvl="1">
              <a:lnSpc>
                <a:spcPct val="115000"/>
              </a:lnSpc>
              <a:buSzPts val="1800"/>
            </a:pPr>
            <a:endParaRPr lang="en-GB" sz="1100" b="1" dirty="0" smtClean="0"/>
          </a:p>
          <a:p>
            <a:pPr marL="571500" lvl="1">
              <a:lnSpc>
                <a:spcPct val="115000"/>
              </a:lnSpc>
              <a:buSzPts val="1800"/>
            </a:pPr>
            <a:r>
              <a:rPr lang="en-GB" sz="1100" b="1" dirty="0" smtClean="0"/>
              <a:t>b. </a:t>
            </a:r>
            <a:r>
              <a:rPr lang="en-US" sz="1100" b="1" dirty="0"/>
              <a:t>How will it be able to solve the problem?</a:t>
            </a:r>
            <a:endParaRPr lang="en-GB" sz="1100" b="1" dirty="0" smtClean="0">
              <a:solidFill>
                <a:srgbClr val="000000"/>
              </a:solidFill>
            </a:endParaRPr>
          </a:p>
          <a:p>
            <a:pPr marL="742950" lvl="1" indent="-171450">
              <a:lnSpc>
                <a:spcPct val="115000"/>
              </a:lnSpc>
              <a:buSzPts val="1800"/>
              <a:buFont typeface="Wingdings" panose="05000000000000000000" pitchFamily="2" charset="2"/>
              <a:buChar char="Ø"/>
            </a:pPr>
            <a:endParaRPr lang="en-US" sz="1100" b="1" dirty="0" smtClean="0"/>
          </a:p>
          <a:p>
            <a:pPr marL="742950" lvl="1" indent="-171450">
              <a:lnSpc>
                <a:spcPct val="115000"/>
              </a:lnSpc>
              <a:buSzPts val="1800"/>
              <a:buFont typeface="Wingdings" panose="05000000000000000000" pitchFamily="2" charset="2"/>
              <a:buChar char="Ø"/>
            </a:pPr>
            <a:r>
              <a:rPr lang="en-US" sz="1000" b="1" dirty="0" smtClean="0"/>
              <a:t>The </a:t>
            </a:r>
            <a:r>
              <a:rPr lang="en-US" sz="1000" b="1" dirty="0"/>
              <a:t>proposed solution applies AI and </a:t>
            </a:r>
            <a:r>
              <a:rPr lang="en-US" sz="1000" b="1" dirty="0" err="1"/>
              <a:t>blockchain</a:t>
            </a:r>
            <a:r>
              <a:rPr lang="en-US" sz="1000" b="1" dirty="0"/>
              <a:t> to solve major challenges in the area of inefficiencies, security, scalability, privacy, and interoperability. </a:t>
            </a:r>
            <a:r>
              <a:rPr lang="en-US" sz="1000" b="1" dirty="0" smtClean="0"/>
              <a:t>AI-enabled automation: </a:t>
            </a:r>
            <a:r>
              <a:rPr lang="en-US" sz="1000" b="1" dirty="0"/>
              <a:t>fully automates smart contract execution in order to ensure transactions faster, more accurately, with minimal human intervention; therefore, stamping out the inefficiencies which are inherent in current systems. AI-based secured algorithms shall monitor the </a:t>
            </a:r>
            <a:r>
              <a:rPr lang="en-US" sz="1000" b="1" dirty="0" err="1"/>
              <a:t>blockchain</a:t>
            </a:r>
            <a:r>
              <a:rPr lang="en-US" sz="1000" b="1" dirty="0"/>
              <a:t> networks in real-time in order to detect anomalies; hence the fact that they would thwart any impending attacks, which is a very strong factor enhancing security while heavily reducing fraud </a:t>
            </a:r>
            <a:r>
              <a:rPr lang="en-US" sz="1000" b="1" dirty="0" err="1" smtClean="0"/>
              <a:t>chances.In</a:t>
            </a:r>
            <a:r>
              <a:rPr lang="en-US" sz="1000" b="1" dirty="0" smtClean="0"/>
              <a:t> </a:t>
            </a:r>
            <a:r>
              <a:rPr lang="en-US" sz="1000" b="1" dirty="0"/>
              <a:t>terms of </a:t>
            </a:r>
            <a:r>
              <a:rPr lang="en-US" sz="1000" b="1" dirty="0" smtClean="0"/>
              <a:t>scalability</a:t>
            </a:r>
            <a:r>
              <a:rPr lang="en-US" sz="1000" b="1" dirty="0"/>
              <a:t>, AI will optimize the performance of </a:t>
            </a:r>
            <a:r>
              <a:rPr lang="en-US" sz="1000" b="1" dirty="0" err="1"/>
              <a:t>blockchain</a:t>
            </a:r>
            <a:r>
              <a:rPr lang="en-US" sz="1000" b="1" dirty="0"/>
              <a:t> networks to process more transactions at faster speeds without compromising efficiency. This is one of the common bottlenecks in </a:t>
            </a:r>
            <a:r>
              <a:rPr lang="en-US" sz="1000" b="1" dirty="0" err="1"/>
              <a:t>blockchain</a:t>
            </a:r>
            <a:r>
              <a:rPr lang="en-US" sz="1000" b="1" dirty="0"/>
              <a:t>: the processing of slow transaction processing. For </a:t>
            </a:r>
            <a:r>
              <a:rPr lang="en-US" sz="1000" b="1" dirty="0" smtClean="0"/>
              <a:t>privacy, </a:t>
            </a:r>
            <a:r>
              <a:rPr lang="en-US" sz="1000" b="1" dirty="0"/>
              <a:t>AI-powered techniques like </a:t>
            </a:r>
            <a:r>
              <a:rPr lang="en-US" sz="1000" b="1" dirty="0" err="1"/>
              <a:t>homomorphic</a:t>
            </a:r>
            <a:r>
              <a:rPr lang="en-US" sz="1000" b="1" dirty="0"/>
              <a:t> encryption will permit computations on encrypted data without leaking any information about the data being </a:t>
            </a:r>
            <a:r>
              <a:rPr lang="en-US" sz="1000" b="1" dirty="0" smtClean="0"/>
              <a:t>computed.</a:t>
            </a:r>
          </a:p>
          <a:p>
            <a:pPr marL="742950" lvl="1" indent="-171450">
              <a:lnSpc>
                <a:spcPct val="115000"/>
              </a:lnSpc>
              <a:buSzPts val="1800"/>
              <a:buFont typeface="Wingdings" panose="05000000000000000000" pitchFamily="2" charset="2"/>
              <a:buChar char="Ø"/>
            </a:pPr>
            <a:endParaRPr lang="en-US" sz="1000" b="1" dirty="0" smtClean="0"/>
          </a:p>
          <a:p>
            <a:pPr marL="742950" lvl="1" indent="-171450">
              <a:lnSpc>
                <a:spcPct val="115000"/>
              </a:lnSpc>
              <a:buSzPts val="1800"/>
              <a:buFont typeface="Wingdings" panose="05000000000000000000" pitchFamily="2" charset="2"/>
              <a:buChar char="Ø"/>
            </a:pPr>
            <a:r>
              <a:rPr lang="en-US" sz="1000" b="1" dirty="0" smtClean="0"/>
              <a:t>Data management will be improved, because AI will process and analyze large sets of data stored in </a:t>
            </a:r>
            <a:r>
              <a:rPr lang="en-US" sz="1000" b="1" dirty="0" err="1" smtClean="0"/>
              <a:t>blockchain</a:t>
            </a:r>
            <a:r>
              <a:rPr lang="en-US" sz="1000" b="1" dirty="0" smtClean="0"/>
              <a:t> systems,                increase access to it, and provide valuable insights into it. Finally, there will be interoperability, since seamless communication and exchange of data between any number of </a:t>
            </a:r>
            <a:r>
              <a:rPr lang="en-US" sz="1000" b="1" dirty="0" err="1" smtClean="0"/>
              <a:t>blockchain</a:t>
            </a:r>
            <a:r>
              <a:rPr lang="en-US" sz="1000" b="1" dirty="0" smtClean="0"/>
              <a:t> networks will be ensured for the elimination of compatibility issues that challenge the existing solutions. In such a way, this approach would cover inefficiencies, enhance security, and ensure scalable, privacy-preserving data management within </a:t>
            </a:r>
            <a:r>
              <a:rPr lang="en-US" sz="1000" b="1" dirty="0" err="1" smtClean="0"/>
              <a:t>blockchain</a:t>
            </a:r>
            <a:r>
              <a:rPr lang="en-US" sz="1000" b="1" dirty="0" smtClean="0"/>
              <a:t> environments.</a:t>
            </a:r>
            <a:endParaRPr lang="en-GB" sz="1000" b="1" dirty="0" smtClean="0"/>
          </a:p>
          <a:p>
            <a:pPr marL="914400" lvl="1" indent="-342900" rtl="0">
              <a:lnSpc>
                <a:spcPct val="115000"/>
              </a:lnSpc>
              <a:spcBef>
                <a:spcPts val="0"/>
              </a:spcBef>
              <a:spcAft>
                <a:spcPts val="0"/>
              </a:spcAft>
              <a:buClr>
                <a:srgbClr val="000000"/>
              </a:buClr>
              <a:buSzPts val="1800"/>
              <a:buFont typeface="Wingdings" panose="05000000000000000000" pitchFamily="2" charset="2"/>
              <a:buChar char="Ø"/>
            </a:pPr>
            <a:endParaRPr lang="en-GB" sz="1800" b="1" dirty="0" smtClean="0">
              <a:solidFill>
                <a:srgbClr val="000000"/>
              </a:solidFill>
            </a:endParaRPr>
          </a:p>
          <a:p>
            <a:pPr marL="914400" lvl="1" indent="-342900" algn="ctr" rtl="0">
              <a:lnSpc>
                <a:spcPct val="115000"/>
              </a:lnSpc>
              <a:spcBef>
                <a:spcPts val="0"/>
              </a:spcBef>
              <a:spcAft>
                <a:spcPts val="0"/>
              </a:spcAft>
              <a:buClr>
                <a:srgbClr val="000000"/>
              </a:buClr>
              <a:buSzPts val="1800"/>
              <a:buFont typeface="Wingdings" panose="05000000000000000000" pitchFamily="2" charset="2"/>
              <a:buChar char="Ø"/>
            </a:pPr>
            <a:endParaRPr lang="en-GB" sz="1800" b="1" dirty="0"/>
          </a:p>
          <a:p>
            <a:pPr marL="914400" lvl="1" indent="-342900" algn="l" rtl="0">
              <a:lnSpc>
                <a:spcPct val="115000"/>
              </a:lnSpc>
              <a:spcBef>
                <a:spcPts val="0"/>
              </a:spcBef>
              <a:spcAft>
                <a:spcPts val="0"/>
              </a:spcAft>
              <a:buClr>
                <a:srgbClr val="000000"/>
              </a:buClr>
              <a:buSzPts val="1800"/>
              <a:buAutoNum type="alphaLcPeriod"/>
            </a:pPr>
            <a:endParaRPr lang="en-GB" sz="1800" b="1" dirty="0" smtClean="0">
              <a:solidFill>
                <a:srgbClr val="000000"/>
              </a:solidFill>
            </a:endParaRPr>
          </a:p>
          <a:p>
            <a:pPr marL="914400" lvl="1" indent="-342900" algn="l" rtl="0">
              <a:lnSpc>
                <a:spcPct val="115000"/>
              </a:lnSpc>
              <a:spcBef>
                <a:spcPts val="0"/>
              </a:spcBef>
              <a:spcAft>
                <a:spcPts val="0"/>
              </a:spcAft>
              <a:buClr>
                <a:srgbClr val="000000"/>
              </a:buClr>
              <a:buSzPts val="1800"/>
              <a:buAutoNum type="alphaLcPeriod"/>
            </a:pPr>
            <a:endParaRPr sz="1800" b="1" dirty="0">
              <a:solidFill>
                <a:srgbClr val="000000"/>
              </a:solidFill>
            </a:endParaRPr>
          </a:p>
        </p:txBody>
      </p:sp>
    </p:spTree>
    <p:extLst>
      <p:ext uri="{BB962C8B-B14F-4D97-AF65-F5344CB8AC3E}">
        <p14:creationId xmlns:p14="http://schemas.microsoft.com/office/powerpoint/2010/main" val="4246335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p:cNvPicPr preferRelativeResize="0"/>
          <p:nvPr/>
        </p:nvPicPr>
        <p:blipFill rotWithShape="1">
          <a:blip r:embed="rId3">
            <a:alphaModFix/>
          </a:blip>
          <a:srcRect/>
          <a:stretch/>
        </p:blipFill>
        <p:spPr>
          <a:xfrm>
            <a:off x="4324" y="92468"/>
            <a:ext cx="9139676" cy="5143499"/>
          </a:xfrm>
          <a:prstGeom prst="rect">
            <a:avLst/>
          </a:prstGeom>
          <a:noFill/>
          <a:ln>
            <a:noFill/>
          </a:ln>
        </p:spPr>
      </p:pic>
      <p:sp>
        <p:nvSpPr>
          <p:cNvPr id="73" name="Google Shape;73;p15"/>
          <p:cNvSpPr txBox="1"/>
          <p:nvPr/>
        </p:nvSpPr>
        <p:spPr>
          <a:xfrm>
            <a:off x="183250" y="818549"/>
            <a:ext cx="8784300" cy="992822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dirty="0" smtClean="0">
                <a:solidFill>
                  <a:srgbClr val="000000"/>
                </a:solidFill>
              </a:rPr>
              <a:t>Opportunities</a:t>
            </a:r>
            <a:endParaRPr sz="1800" b="1" dirty="0" smtClean="0">
              <a:solidFill>
                <a:srgbClr val="000000"/>
              </a:solidFill>
            </a:endParaRPr>
          </a:p>
          <a:p>
            <a:pPr marL="571500" lvl="1">
              <a:lnSpc>
                <a:spcPct val="115000"/>
              </a:lnSpc>
              <a:buSzPts val="1800"/>
            </a:pPr>
            <a:endParaRPr lang="en-GB" sz="1100" b="1" dirty="0" smtClean="0"/>
          </a:p>
          <a:p>
            <a:pPr marL="571500" lvl="1">
              <a:lnSpc>
                <a:spcPct val="115000"/>
              </a:lnSpc>
              <a:buSzPts val="1800"/>
            </a:pPr>
            <a:r>
              <a:rPr lang="en-GB" sz="1100" b="1" dirty="0" smtClean="0"/>
              <a:t>c. </a:t>
            </a:r>
            <a:r>
              <a:rPr lang="en-US" sz="1100" b="1" dirty="0"/>
              <a:t>USP of the proposed solution </a:t>
            </a:r>
            <a:endParaRPr lang="en-GB" sz="1100" b="1" dirty="0" smtClean="0">
              <a:solidFill>
                <a:srgbClr val="000000"/>
              </a:solidFill>
            </a:endParaRPr>
          </a:p>
          <a:p>
            <a:pPr marL="742950" lvl="1" indent="-171450">
              <a:lnSpc>
                <a:spcPct val="115000"/>
              </a:lnSpc>
              <a:buSzPts val="1800"/>
              <a:buFont typeface="Wingdings" panose="05000000000000000000" pitchFamily="2" charset="2"/>
              <a:buChar char="Ø"/>
            </a:pPr>
            <a:endParaRPr lang="en-US" sz="1100" b="1" dirty="0" smtClean="0"/>
          </a:p>
          <a:p>
            <a:pPr marL="742950" indent="-171450">
              <a:lnSpc>
                <a:spcPct val="115000"/>
              </a:lnSpc>
              <a:buSzPts val="1800"/>
              <a:buFont typeface="Wingdings" panose="05000000000000000000" pitchFamily="2" charset="2"/>
              <a:buChar char="Ø"/>
            </a:pPr>
            <a:r>
              <a:rPr lang="en-US" sz="1100" b="1" dirty="0"/>
              <a:t>USP for the proposed solution is the seamless integration of AI and </a:t>
            </a:r>
            <a:r>
              <a:rPr lang="en-US" sz="1100" b="1" dirty="0" err="1"/>
              <a:t>blockchain</a:t>
            </a:r>
            <a:r>
              <a:rPr lang="en-US" sz="1100" b="1" dirty="0"/>
              <a:t> technologies towards solving multiple problems concerning efficiency, security, scalability, privacy, and interoperability under a single, homogenous platform. Unlike most prevalent existing solutions that focus on addressing one problem at a time, this approach makes use of </a:t>
            </a:r>
            <a:r>
              <a:rPr lang="en-US" sz="1100" b="1" dirty="0" smtClean="0"/>
              <a:t>AI-driven automation </a:t>
            </a:r>
            <a:r>
              <a:rPr lang="en-US" sz="1100" b="1" dirty="0"/>
              <a:t>in optimizing smart contracts, increasing **real-time security** through AI-based monitoring, and fine-tuning </a:t>
            </a:r>
            <a:r>
              <a:rPr lang="en-US" sz="1100" b="1" dirty="0" smtClean="0"/>
              <a:t>scalability </a:t>
            </a:r>
            <a:r>
              <a:rPr lang="en-US" sz="1100" b="1" dirty="0"/>
              <a:t>with increasing volumes of transaction by enhancing performance capabilities of the </a:t>
            </a:r>
            <a:r>
              <a:rPr lang="en-US" sz="1100" b="1" dirty="0" err="1" smtClean="0"/>
              <a:t>blockchain</a:t>
            </a:r>
            <a:r>
              <a:rPr lang="en-US" sz="1100" b="1" dirty="0" smtClean="0"/>
              <a:t>.   The AI-driven </a:t>
            </a:r>
            <a:r>
              <a:rPr lang="en-US" sz="1100" b="1" dirty="0"/>
              <a:t>privacy </a:t>
            </a:r>
            <a:r>
              <a:rPr lang="en-US" sz="1100" b="1" dirty="0" smtClean="0"/>
              <a:t>features, </a:t>
            </a:r>
            <a:r>
              <a:rPr lang="en-US" sz="1100" b="1" dirty="0"/>
              <a:t>such as </a:t>
            </a:r>
            <a:r>
              <a:rPr lang="en-US" sz="1100" b="1" dirty="0" err="1"/>
              <a:t>homomorphic</a:t>
            </a:r>
            <a:r>
              <a:rPr lang="en-US" sz="1100" b="1" dirty="0"/>
              <a:t> encryption, securely enables data analysis without forfeiting the confidentiality, which is a very rare capability in the current </a:t>
            </a:r>
            <a:r>
              <a:rPr lang="en-US" sz="1100" b="1" dirty="0" err="1"/>
              <a:t>blockchain</a:t>
            </a:r>
            <a:r>
              <a:rPr lang="en-US" sz="1100" b="1" dirty="0"/>
              <a:t> systems. This solution will feature interoperability with perfectly seamless communication and further data transfer between other </a:t>
            </a:r>
            <a:r>
              <a:rPr lang="en-US" sz="1100" b="1" dirty="0" err="1"/>
              <a:t>blockchain</a:t>
            </a:r>
            <a:r>
              <a:rPr lang="en-US" sz="1100" b="1" dirty="0"/>
              <a:t> networks, providing solutions to compatibility issues that knock down many </a:t>
            </a:r>
            <a:r>
              <a:rPr lang="en-US" sz="1100" b="1" dirty="0" err="1"/>
              <a:t>blockchain</a:t>
            </a:r>
            <a:r>
              <a:rPr lang="en-US" sz="1100" b="1" dirty="0"/>
              <a:t> systems. In this regard, its holistic approach to </a:t>
            </a:r>
            <a:r>
              <a:rPr lang="en-US" sz="1100" b="1" dirty="0" err="1"/>
              <a:t>blockchain</a:t>
            </a:r>
            <a:r>
              <a:rPr lang="en-US" sz="1100" b="1" dirty="0"/>
              <a:t> management makes it more efficient, secure, scalable, and interoperable than other possible competitors.</a:t>
            </a:r>
            <a:endParaRPr lang="en-GB" sz="1100" b="1" dirty="0" smtClean="0">
              <a:solidFill>
                <a:srgbClr val="000000"/>
              </a:solidFill>
            </a:endParaRPr>
          </a:p>
          <a:p>
            <a:pPr marL="914400" lvl="1" indent="-342900" algn="ctr" rtl="0">
              <a:lnSpc>
                <a:spcPct val="115000"/>
              </a:lnSpc>
              <a:spcBef>
                <a:spcPts val="0"/>
              </a:spcBef>
              <a:spcAft>
                <a:spcPts val="0"/>
              </a:spcAft>
              <a:buClr>
                <a:srgbClr val="000000"/>
              </a:buClr>
              <a:buSzPts val="1800"/>
              <a:buFont typeface="Wingdings" panose="05000000000000000000" pitchFamily="2" charset="2"/>
              <a:buChar char="Ø"/>
            </a:pPr>
            <a:endParaRPr lang="en-GB" sz="1100" b="1" dirty="0"/>
          </a:p>
          <a:p>
            <a:pPr marL="914400" lvl="1" indent="-342900" algn="l" rtl="0">
              <a:lnSpc>
                <a:spcPct val="115000"/>
              </a:lnSpc>
              <a:spcBef>
                <a:spcPts val="0"/>
              </a:spcBef>
              <a:spcAft>
                <a:spcPts val="0"/>
              </a:spcAft>
              <a:buClr>
                <a:srgbClr val="000000"/>
              </a:buClr>
              <a:buSzPts val="1800"/>
              <a:buAutoNum type="alphaLcPeriod"/>
            </a:pPr>
            <a:endParaRPr lang="en-GB" sz="1100" b="1" dirty="0" smtClean="0">
              <a:solidFill>
                <a:srgbClr val="000000"/>
              </a:solidFill>
            </a:endParaRPr>
          </a:p>
          <a:p>
            <a:pPr marL="914400" lvl="1" indent="-342900" algn="l" rtl="0">
              <a:lnSpc>
                <a:spcPct val="115000"/>
              </a:lnSpc>
              <a:spcBef>
                <a:spcPts val="0"/>
              </a:spcBef>
              <a:spcAft>
                <a:spcPts val="0"/>
              </a:spcAft>
              <a:buClr>
                <a:srgbClr val="000000"/>
              </a:buClr>
              <a:buSzPts val="1800"/>
              <a:buAutoNum type="alphaLcPeriod"/>
            </a:pPr>
            <a:endParaRPr sz="1800" b="1" dirty="0">
              <a:solidFill>
                <a:srgbClr val="000000"/>
              </a:solidFill>
            </a:endParaRPr>
          </a:p>
        </p:txBody>
      </p:sp>
    </p:spTree>
    <p:extLst>
      <p:ext uri="{BB962C8B-B14F-4D97-AF65-F5344CB8AC3E}">
        <p14:creationId xmlns:p14="http://schemas.microsoft.com/office/powerpoint/2010/main" val="1917893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9" name="Google Shape;79;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0" name="Google Shape;80;p16"/>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81" name="Google Shape;81;p16"/>
          <p:cNvSpPr txBox="1"/>
          <p:nvPr/>
        </p:nvSpPr>
        <p:spPr>
          <a:xfrm>
            <a:off x="195475" y="855224"/>
            <a:ext cx="8698800" cy="93470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List of features offered by the </a:t>
            </a:r>
            <a:r>
              <a:rPr lang="en-GB" sz="1800" b="1" dirty="0" smtClean="0"/>
              <a:t>solution</a:t>
            </a:r>
            <a:endParaRPr lang="en-US" sz="1050" b="1" dirty="0"/>
          </a:p>
          <a:p>
            <a:pPr lvl="0"/>
            <a:endParaRPr lang="en-US" sz="1050" b="1" dirty="0"/>
          </a:p>
          <a:p>
            <a:pPr marL="171450" lvl="0" indent="-171450">
              <a:buFont typeface="Wingdings" panose="05000000000000000000" pitchFamily="2" charset="2"/>
              <a:buChar char="Ø"/>
            </a:pPr>
            <a:r>
              <a:rPr lang="en-US" sz="1050" b="1" dirty="0" smtClean="0"/>
              <a:t>AI </a:t>
            </a:r>
            <a:r>
              <a:rPr lang="en-US" sz="1050" b="1" dirty="0"/>
              <a:t>Enhancing </a:t>
            </a:r>
            <a:r>
              <a:rPr lang="en-US" sz="1050" b="1" dirty="0" err="1" smtClean="0"/>
              <a:t>Blockchain</a:t>
            </a:r>
            <a:r>
              <a:rPr lang="en-US" sz="1050" b="1" dirty="0" smtClean="0"/>
              <a:t>:</a:t>
            </a:r>
            <a:endParaRPr lang="en-US" sz="1050" b="1" dirty="0"/>
          </a:p>
          <a:p>
            <a:pPr marL="171450" lvl="0" indent="-171450">
              <a:buFont typeface="Wingdings" panose="05000000000000000000" pitchFamily="2" charset="2"/>
              <a:buChar char="Ø"/>
            </a:pPr>
            <a:r>
              <a:rPr lang="en-US" sz="1050" b="1" dirty="0" smtClean="0"/>
              <a:t>Smart Contracts: </a:t>
            </a:r>
            <a:r>
              <a:rPr lang="en-US" sz="1050" b="1" dirty="0"/>
              <a:t>Automation and optimization of smart contract execution for improved efficiency.</a:t>
            </a:r>
          </a:p>
          <a:p>
            <a:pPr marL="171450" lvl="0" indent="-171450">
              <a:buFont typeface="Wingdings" panose="05000000000000000000" pitchFamily="2" charset="2"/>
              <a:buChar char="Ø"/>
            </a:pPr>
            <a:r>
              <a:rPr lang="en-US" sz="1050" b="1" dirty="0" smtClean="0"/>
              <a:t>Security: </a:t>
            </a:r>
            <a:r>
              <a:rPr lang="en-US" sz="1050" b="1" dirty="0"/>
              <a:t>Real-time anomaly detection and threat identification through AI-driven algorithms.</a:t>
            </a:r>
          </a:p>
          <a:p>
            <a:pPr marL="171450" lvl="0" indent="-171450">
              <a:buFont typeface="Wingdings" panose="05000000000000000000" pitchFamily="2" charset="2"/>
              <a:buChar char="Ø"/>
            </a:pPr>
            <a:r>
              <a:rPr lang="en-US" sz="1050" b="1" dirty="0" smtClean="0"/>
              <a:t>Data Management: </a:t>
            </a:r>
            <a:r>
              <a:rPr lang="en-US" sz="1050" b="1" dirty="0"/>
              <a:t>Enhanced organization, processing, and analysis of </a:t>
            </a:r>
            <a:r>
              <a:rPr lang="en-US" sz="1050" b="1" dirty="0" err="1"/>
              <a:t>blockchain</a:t>
            </a:r>
            <a:r>
              <a:rPr lang="en-US" sz="1050" b="1" dirty="0"/>
              <a:t> data via AI.</a:t>
            </a:r>
          </a:p>
          <a:p>
            <a:pPr marL="171450" lvl="0" indent="-171450">
              <a:buFont typeface="Wingdings" panose="05000000000000000000" pitchFamily="2" charset="2"/>
              <a:buChar char="Ø"/>
            </a:pPr>
            <a:endParaRPr lang="en-US" sz="1050" b="1" dirty="0"/>
          </a:p>
          <a:p>
            <a:pPr marL="171450" lvl="0" indent="-171450">
              <a:buFont typeface="Wingdings" panose="05000000000000000000" pitchFamily="2" charset="2"/>
              <a:buChar char="Ø"/>
            </a:pPr>
            <a:r>
              <a:rPr lang="en-US" sz="1050" b="1" dirty="0" smtClean="0"/>
              <a:t>Applications </a:t>
            </a:r>
            <a:r>
              <a:rPr lang="en-US" sz="1050" b="1" dirty="0"/>
              <a:t>of AI and </a:t>
            </a:r>
            <a:r>
              <a:rPr lang="en-US" sz="1050" b="1" dirty="0" err="1"/>
              <a:t>Blockchain</a:t>
            </a:r>
            <a:r>
              <a:rPr lang="en-US" sz="1050" b="1" dirty="0"/>
              <a:t> </a:t>
            </a:r>
            <a:r>
              <a:rPr lang="en-US" sz="1050" b="1" dirty="0" smtClean="0"/>
              <a:t>Together:</a:t>
            </a:r>
            <a:endParaRPr lang="en-US" sz="1050" b="1" dirty="0"/>
          </a:p>
          <a:p>
            <a:pPr marL="171450" lvl="0" indent="-171450">
              <a:buFont typeface="Wingdings" panose="05000000000000000000" pitchFamily="2" charset="2"/>
              <a:buChar char="Ø"/>
            </a:pPr>
            <a:r>
              <a:rPr lang="en-US" sz="1050" b="1" dirty="0" smtClean="0"/>
              <a:t>1.Supply </a:t>
            </a:r>
            <a:r>
              <a:rPr lang="en-US" sz="1050" b="1" dirty="0"/>
              <a:t>Chain </a:t>
            </a:r>
            <a:r>
              <a:rPr lang="en-US" sz="1050" b="1" dirty="0" smtClean="0"/>
              <a:t>Management: </a:t>
            </a:r>
            <a:r>
              <a:rPr lang="en-US" sz="1050" b="1" dirty="0"/>
              <a:t>Improved transparency and efficiency in supply chain operations.</a:t>
            </a:r>
          </a:p>
          <a:p>
            <a:pPr marL="171450" lvl="0" indent="-171450">
              <a:buFont typeface="Wingdings" panose="05000000000000000000" pitchFamily="2" charset="2"/>
              <a:buChar char="Ø"/>
            </a:pPr>
            <a:r>
              <a:rPr lang="en-US" sz="1050" b="1" dirty="0"/>
              <a:t>2. </a:t>
            </a:r>
            <a:r>
              <a:rPr lang="en-US" sz="1050" b="1" dirty="0" smtClean="0"/>
              <a:t>Healthcare: </a:t>
            </a:r>
            <a:r>
              <a:rPr lang="en-US" sz="1050" b="1" dirty="0"/>
              <a:t>Enhanced data sharing and patient privacy through secure </a:t>
            </a:r>
            <a:r>
              <a:rPr lang="en-US" sz="1050" b="1" dirty="0" err="1"/>
              <a:t>blockchain</a:t>
            </a:r>
            <a:r>
              <a:rPr lang="en-US" sz="1050" b="1" dirty="0"/>
              <a:t> integration.</a:t>
            </a:r>
          </a:p>
          <a:p>
            <a:pPr marL="171450" lvl="0" indent="-171450">
              <a:buFont typeface="Wingdings" panose="05000000000000000000" pitchFamily="2" charset="2"/>
              <a:buChar char="Ø"/>
            </a:pPr>
            <a:r>
              <a:rPr lang="en-US" sz="1050" b="1" dirty="0"/>
              <a:t>3. </a:t>
            </a:r>
            <a:r>
              <a:rPr lang="en-US" sz="1050" b="1" dirty="0" smtClean="0"/>
              <a:t>Finance: </a:t>
            </a:r>
            <a:r>
              <a:rPr lang="en-US" sz="1050" b="1" dirty="0"/>
              <a:t>Streamlined processes and improved fraud detection in financial transactions.</a:t>
            </a:r>
          </a:p>
          <a:p>
            <a:pPr marL="171450" lvl="0" indent="-171450">
              <a:buFont typeface="Wingdings" panose="05000000000000000000" pitchFamily="2" charset="2"/>
              <a:buChar char="Ø"/>
            </a:pPr>
            <a:endParaRPr lang="en-US" sz="1050" b="1" dirty="0"/>
          </a:p>
          <a:p>
            <a:pPr marL="171450" lvl="0" indent="-171450">
              <a:buFont typeface="Wingdings" panose="05000000000000000000" pitchFamily="2" charset="2"/>
              <a:buChar char="Ø"/>
            </a:pPr>
            <a:r>
              <a:rPr lang="en-US" sz="1050" b="1" dirty="0" err="1" smtClean="0"/>
              <a:t>Blockchain</a:t>
            </a:r>
            <a:r>
              <a:rPr lang="en-US" sz="1050" b="1" dirty="0" smtClean="0"/>
              <a:t> </a:t>
            </a:r>
            <a:r>
              <a:rPr lang="en-US" sz="1050" b="1" dirty="0"/>
              <a:t>Enhancing </a:t>
            </a:r>
            <a:r>
              <a:rPr lang="en-US" sz="1050" b="1" dirty="0" smtClean="0"/>
              <a:t>AI:</a:t>
            </a:r>
            <a:endParaRPr lang="en-US" sz="1050" b="1" dirty="0"/>
          </a:p>
          <a:p>
            <a:pPr marL="171450" lvl="0" indent="-171450">
              <a:buFont typeface="Wingdings" panose="05000000000000000000" pitchFamily="2" charset="2"/>
              <a:buChar char="Ø"/>
            </a:pPr>
            <a:r>
              <a:rPr lang="en-US" sz="1050" b="1" dirty="0" smtClean="0"/>
              <a:t>Data Integrity: </a:t>
            </a:r>
            <a:r>
              <a:rPr lang="en-US" sz="1050" b="1" dirty="0"/>
              <a:t>Ensures authenticity and tamper-proof data sources for AI applications.</a:t>
            </a:r>
          </a:p>
          <a:p>
            <a:pPr marL="171450" lvl="0" indent="-171450">
              <a:buFont typeface="Wingdings" panose="05000000000000000000" pitchFamily="2" charset="2"/>
              <a:buChar char="Ø"/>
            </a:pPr>
            <a:r>
              <a:rPr lang="en-US" sz="1050" b="1" dirty="0" smtClean="0"/>
              <a:t>Decentralized AI: </a:t>
            </a:r>
            <a:r>
              <a:rPr lang="en-US" sz="1050" b="1" dirty="0"/>
              <a:t>Supports distributed AI models across networks, reducing central control.</a:t>
            </a:r>
          </a:p>
          <a:p>
            <a:pPr marL="171450" lvl="0" indent="-171450">
              <a:buFont typeface="Wingdings" panose="05000000000000000000" pitchFamily="2" charset="2"/>
              <a:buChar char="Ø"/>
            </a:pPr>
            <a:r>
              <a:rPr lang="en-US" sz="1050" b="1" dirty="0" smtClean="0"/>
              <a:t>AI </a:t>
            </a:r>
            <a:r>
              <a:rPr lang="en-US" sz="1050" b="1" dirty="0"/>
              <a:t>Model </a:t>
            </a:r>
            <a:r>
              <a:rPr lang="en-US" sz="1050" b="1" dirty="0" smtClean="0"/>
              <a:t>Sharing: </a:t>
            </a:r>
            <a:r>
              <a:rPr lang="en-US" sz="1050" b="1" dirty="0"/>
              <a:t>Facilitates secure and transparent sharing of AI models among users.</a:t>
            </a:r>
          </a:p>
          <a:p>
            <a:pPr marL="171450" lvl="0" indent="-171450">
              <a:buFont typeface="Wingdings" panose="05000000000000000000" pitchFamily="2" charset="2"/>
              <a:buChar char="Ø"/>
            </a:pPr>
            <a:endParaRPr lang="en-US" sz="1050" b="1" dirty="0"/>
          </a:p>
          <a:p>
            <a:pPr marL="171450" lvl="0" indent="-171450">
              <a:buFont typeface="Wingdings" panose="05000000000000000000" pitchFamily="2" charset="2"/>
              <a:buChar char="Ø"/>
            </a:pPr>
            <a:r>
              <a:rPr lang="en-US" sz="1050" b="1" dirty="0" smtClean="0"/>
              <a:t>Future Outlook:</a:t>
            </a:r>
            <a:endParaRPr lang="en-US" sz="1050" b="1" dirty="0"/>
          </a:p>
          <a:p>
            <a:pPr marL="171450" lvl="0" indent="-171450">
              <a:buFont typeface="Wingdings" panose="05000000000000000000" pitchFamily="2" charset="2"/>
              <a:buChar char="Ø"/>
            </a:pPr>
            <a:r>
              <a:rPr lang="en-US" sz="1050" b="1" dirty="0"/>
              <a:t>1. </a:t>
            </a:r>
            <a:r>
              <a:rPr lang="en-US" sz="1050" b="1" dirty="0" smtClean="0"/>
              <a:t>AI-Driven </a:t>
            </a:r>
            <a:r>
              <a:rPr lang="en-US" sz="1050" b="1" dirty="0"/>
              <a:t>Decentralized Apps (</a:t>
            </a:r>
            <a:r>
              <a:rPr lang="en-US" sz="1050" b="1" dirty="0" err="1"/>
              <a:t>dApps</a:t>
            </a:r>
            <a:r>
              <a:rPr lang="en-US" sz="1050" b="1" dirty="0" smtClean="0"/>
              <a:t>): </a:t>
            </a:r>
            <a:r>
              <a:rPr lang="en-US" sz="1050" b="1" dirty="0"/>
              <a:t>Intelligent </a:t>
            </a:r>
            <a:r>
              <a:rPr lang="en-US" sz="1050" b="1" dirty="0" err="1"/>
              <a:t>dApps</a:t>
            </a:r>
            <a:r>
              <a:rPr lang="en-US" sz="1050" b="1" dirty="0"/>
              <a:t> providing greater autonomy on </a:t>
            </a:r>
            <a:r>
              <a:rPr lang="en-US" sz="1050" b="1" dirty="0" err="1"/>
              <a:t>blockchain</a:t>
            </a:r>
            <a:r>
              <a:rPr lang="en-US" sz="1050" b="1" dirty="0"/>
              <a:t>.</a:t>
            </a:r>
          </a:p>
          <a:p>
            <a:pPr marL="171450" lvl="0" indent="-171450">
              <a:buFont typeface="Wingdings" panose="05000000000000000000" pitchFamily="2" charset="2"/>
              <a:buChar char="Ø"/>
            </a:pPr>
            <a:r>
              <a:rPr lang="en-US" sz="1050" b="1" dirty="0"/>
              <a:t>2. </a:t>
            </a:r>
            <a:r>
              <a:rPr lang="en-US" sz="1050" b="1" dirty="0" smtClean="0"/>
              <a:t>Autonomous Organizations: </a:t>
            </a:r>
            <a:r>
              <a:rPr lang="en-US" sz="1050" b="1" dirty="0"/>
              <a:t>Decentralized, self-governing organizations enabled by AI and </a:t>
            </a:r>
            <a:r>
              <a:rPr lang="en-US" sz="1050" b="1" dirty="0" err="1"/>
              <a:t>blockchain</a:t>
            </a:r>
            <a:r>
              <a:rPr lang="en-US" sz="1050" b="1" dirty="0"/>
              <a:t> integration.</a:t>
            </a:r>
            <a:endParaRPr sz="105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7" name="Google Shape;8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8" name="Google Shape;88;p17"/>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89" name="Google Shape;89;p17"/>
          <p:cNvSpPr txBox="1"/>
          <p:nvPr/>
        </p:nvSpPr>
        <p:spPr>
          <a:xfrm>
            <a:off x="185201" y="861597"/>
            <a:ext cx="8772000" cy="472754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Process flow diagram or Use-case </a:t>
            </a:r>
            <a:r>
              <a:rPr lang="en-GB" sz="1800" b="1" dirty="0" smtClean="0"/>
              <a:t>diagram</a:t>
            </a:r>
            <a:endParaRPr sz="1800" b="1"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579" y="1417834"/>
            <a:ext cx="7017248" cy="32813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5" name="Google Shape;95;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6" name="Google Shape;96;p18"/>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97" name="Google Shape;97;p18"/>
          <p:cNvSpPr txBox="1"/>
          <p:nvPr/>
        </p:nvSpPr>
        <p:spPr>
          <a:xfrm>
            <a:off x="207700" y="879650"/>
            <a:ext cx="87231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Wireframes/Mock diagrams of the proposed solution (optional)</a:t>
            </a:r>
            <a:endParaRPr sz="1800"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789" y="1478450"/>
            <a:ext cx="7983020" cy="327947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3" name="Google Shape;103;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4" name="Google Shape;104;p19"/>
          <p:cNvPicPr preferRelativeResize="0"/>
          <p:nvPr/>
        </p:nvPicPr>
        <p:blipFill rotWithShape="1">
          <a:blip r:embed="rId3">
            <a:alphaModFix/>
          </a:blip>
          <a:srcRect/>
          <a:stretch/>
        </p:blipFill>
        <p:spPr>
          <a:xfrm>
            <a:off x="0" y="1"/>
            <a:ext cx="9139676" cy="5143499"/>
          </a:xfrm>
          <a:prstGeom prst="rect">
            <a:avLst/>
          </a:prstGeom>
          <a:noFill/>
          <a:ln>
            <a:noFill/>
          </a:ln>
        </p:spPr>
      </p:pic>
      <p:sp>
        <p:nvSpPr>
          <p:cNvPr id="105" name="Google Shape;105;p19"/>
          <p:cNvSpPr txBox="1"/>
          <p:nvPr/>
        </p:nvSpPr>
        <p:spPr>
          <a:xfrm>
            <a:off x="171050" y="867425"/>
            <a:ext cx="88209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Architecture diagram of the proposed solution</a:t>
            </a:r>
            <a:endParaRPr sz="1800" b="1"/>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5672" y="1362053"/>
            <a:ext cx="6308332" cy="3462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2278</Words>
  <Application>Microsoft Office PowerPoint</Application>
  <PresentationFormat>On-screen Show (16:9)</PresentationFormat>
  <Paragraphs>185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Shambhu</cp:lastModifiedBy>
  <cp:revision>16</cp:revision>
  <dcterms:modified xsi:type="dcterms:W3CDTF">2024-09-30T08:04:51Z</dcterms:modified>
</cp:coreProperties>
</file>