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5A2195-CD64-4376-A49B-7845CA4B2442}">
  <a:tblStyle styleId="{665A2195-CD64-4376-A49B-7845CA4B24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9581dabe9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9581dabe9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9581dabe9_5_1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9581dabe9_5_1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9581dabe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9581dabe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clear description of what you will deliver at the end of the project (be specific about the problem you are trying to solve)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summary of what work has occurred to date (i.e. meeting with the client, iteration planning, proposed layout)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concise description of anticipated problems and how you plan to manage them (i.e. risks)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projection of where the work is going (tutorials, coding expectations, etc)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581dabe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581dabe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581dabe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581dabe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9581dabe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9581dabe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9581dabe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9581dabe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9581dabe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9581dabe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9581dabe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9581dabe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9581dabe9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9581dabe9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>
            <a:spLocks noGrp="1"/>
          </p:cNvSpPr>
          <p:nvPr>
            <p:ph type="pic" idx="2"/>
          </p:nvPr>
        </p:nvSpPr>
        <p:spPr>
          <a:xfrm>
            <a:off x="1156450" y="1545014"/>
            <a:ext cx="1922400" cy="19224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1"/>
          <p:cNvSpPr>
            <a:spLocks noGrp="1"/>
          </p:cNvSpPr>
          <p:nvPr>
            <p:ph type="pic" idx="3"/>
          </p:nvPr>
        </p:nvSpPr>
        <p:spPr>
          <a:xfrm>
            <a:off x="3688291" y="1545015"/>
            <a:ext cx="1922400" cy="1922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1"/>
          <p:cNvSpPr>
            <a:spLocks noGrp="1"/>
          </p:cNvSpPr>
          <p:nvPr>
            <p:ph type="pic" idx="4"/>
          </p:nvPr>
        </p:nvSpPr>
        <p:spPr>
          <a:xfrm>
            <a:off x="6220131" y="1545015"/>
            <a:ext cx="1922400" cy="192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>
            <a:spLocks noGrp="1"/>
          </p:cNvSpPr>
          <p:nvPr>
            <p:ph type="pic" idx="2"/>
          </p:nvPr>
        </p:nvSpPr>
        <p:spPr>
          <a:xfrm>
            <a:off x="861754" y="1778582"/>
            <a:ext cx="1008000" cy="10080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  <p:sp>
        <p:nvSpPr>
          <p:cNvPr id="46" name="Google Shape;46;p12"/>
          <p:cNvSpPr>
            <a:spLocks noGrp="1"/>
          </p:cNvSpPr>
          <p:nvPr>
            <p:ph type="pic" idx="3"/>
          </p:nvPr>
        </p:nvSpPr>
        <p:spPr>
          <a:xfrm>
            <a:off x="3311774" y="3303680"/>
            <a:ext cx="1008000" cy="10080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  <p:sp>
        <p:nvSpPr>
          <p:cNvPr id="47" name="Google Shape;47;p12"/>
          <p:cNvSpPr>
            <a:spLocks noGrp="1"/>
          </p:cNvSpPr>
          <p:nvPr>
            <p:ph type="pic" idx="4"/>
          </p:nvPr>
        </p:nvSpPr>
        <p:spPr>
          <a:xfrm>
            <a:off x="4859177" y="1827047"/>
            <a:ext cx="1008000" cy="10080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  <p:sp>
        <p:nvSpPr>
          <p:cNvPr id="48" name="Google Shape;48;p12"/>
          <p:cNvSpPr>
            <a:spLocks noGrp="1"/>
          </p:cNvSpPr>
          <p:nvPr>
            <p:ph type="pic" idx="5"/>
          </p:nvPr>
        </p:nvSpPr>
        <p:spPr>
          <a:xfrm>
            <a:off x="7309198" y="3352145"/>
            <a:ext cx="1008000" cy="10080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>
            <a:spLocks noGrp="1"/>
          </p:cNvSpPr>
          <p:nvPr>
            <p:ph type="pic" idx="2"/>
          </p:nvPr>
        </p:nvSpPr>
        <p:spPr>
          <a:xfrm>
            <a:off x="2630979" y="1761711"/>
            <a:ext cx="2079900" cy="33819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51" name="Google Shape;51;p13"/>
          <p:cNvSpPr>
            <a:spLocks noGrp="1"/>
          </p:cNvSpPr>
          <p:nvPr>
            <p:ph type="pic" idx="3"/>
          </p:nvPr>
        </p:nvSpPr>
        <p:spPr>
          <a:xfrm>
            <a:off x="789739" y="2754493"/>
            <a:ext cx="1634100" cy="23889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52" name="Google Shape;52;p13"/>
          <p:cNvSpPr>
            <a:spLocks noGrp="1"/>
          </p:cNvSpPr>
          <p:nvPr>
            <p:ph type="pic" idx="4"/>
          </p:nvPr>
        </p:nvSpPr>
        <p:spPr>
          <a:xfrm>
            <a:off x="773168" y="0"/>
            <a:ext cx="1634100" cy="25845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53" name="Google Shape;53;p13"/>
          <p:cNvSpPr>
            <a:spLocks noGrp="1"/>
          </p:cNvSpPr>
          <p:nvPr>
            <p:ph type="pic" idx="5"/>
          </p:nvPr>
        </p:nvSpPr>
        <p:spPr>
          <a:xfrm>
            <a:off x="5529193" y="1940024"/>
            <a:ext cx="1025400" cy="6594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  <p:sp>
        <p:nvSpPr>
          <p:cNvPr id="54" name="Google Shape;54;p13"/>
          <p:cNvSpPr>
            <a:spLocks noGrp="1"/>
          </p:cNvSpPr>
          <p:nvPr>
            <p:ph type="pic" idx="6"/>
          </p:nvPr>
        </p:nvSpPr>
        <p:spPr>
          <a:xfrm>
            <a:off x="6624257" y="1940024"/>
            <a:ext cx="1025400" cy="6594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  <p:sp>
        <p:nvSpPr>
          <p:cNvPr id="55" name="Google Shape;55;p13"/>
          <p:cNvSpPr>
            <a:spLocks noGrp="1"/>
          </p:cNvSpPr>
          <p:nvPr>
            <p:ph type="pic" idx="7"/>
          </p:nvPr>
        </p:nvSpPr>
        <p:spPr>
          <a:xfrm>
            <a:off x="7719321" y="1940020"/>
            <a:ext cx="1025400" cy="6594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872756" y="1628362"/>
            <a:ext cx="3916200" cy="29529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58" name="Google Shape;58;p14"/>
          <p:cNvSpPr>
            <a:spLocks noGrp="1"/>
          </p:cNvSpPr>
          <p:nvPr>
            <p:ph type="pic" idx="3"/>
          </p:nvPr>
        </p:nvSpPr>
        <p:spPr>
          <a:xfrm>
            <a:off x="5160519" y="1628363"/>
            <a:ext cx="1695300" cy="15951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59" name="Google Shape;59;p14"/>
          <p:cNvSpPr>
            <a:spLocks noGrp="1"/>
          </p:cNvSpPr>
          <p:nvPr>
            <p:ph type="pic" idx="4"/>
          </p:nvPr>
        </p:nvSpPr>
        <p:spPr>
          <a:xfrm>
            <a:off x="6979719" y="1628363"/>
            <a:ext cx="1695300" cy="15951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60" name="Google Shape;60;p14"/>
          <p:cNvSpPr>
            <a:spLocks noGrp="1"/>
          </p:cNvSpPr>
          <p:nvPr>
            <p:ph type="pic" idx="5"/>
          </p:nvPr>
        </p:nvSpPr>
        <p:spPr>
          <a:xfrm>
            <a:off x="5316768" y="3658224"/>
            <a:ext cx="1025400" cy="6594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  <p:sp>
        <p:nvSpPr>
          <p:cNvPr id="61" name="Google Shape;61;p14"/>
          <p:cNvSpPr>
            <a:spLocks noGrp="1"/>
          </p:cNvSpPr>
          <p:nvPr>
            <p:ph type="pic" idx="6"/>
          </p:nvPr>
        </p:nvSpPr>
        <p:spPr>
          <a:xfrm>
            <a:off x="6467075" y="3658225"/>
            <a:ext cx="1025400" cy="6594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  <p:sp>
        <p:nvSpPr>
          <p:cNvPr id="62" name="Google Shape;62;p14"/>
          <p:cNvSpPr>
            <a:spLocks noGrp="1"/>
          </p:cNvSpPr>
          <p:nvPr>
            <p:ph type="pic" idx="7"/>
          </p:nvPr>
        </p:nvSpPr>
        <p:spPr>
          <a:xfrm>
            <a:off x="7617383" y="3658224"/>
            <a:ext cx="1025400" cy="6594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Vertical Text">
  <p:cSld name="2_Title and Vertical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>
            <a:spLocks noGrp="1"/>
          </p:cNvSpPr>
          <p:nvPr>
            <p:ph type="pic" idx="2"/>
          </p:nvPr>
        </p:nvSpPr>
        <p:spPr>
          <a:xfrm>
            <a:off x="6932119" y="185816"/>
            <a:ext cx="1028700" cy="10287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65" name="Google Shape;65;p15"/>
          <p:cNvSpPr>
            <a:spLocks noGrp="1"/>
          </p:cNvSpPr>
          <p:nvPr>
            <p:ph type="pic" idx="3"/>
          </p:nvPr>
        </p:nvSpPr>
        <p:spPr>
          <a:xfrm>
            <a:off x="6940604" y="1433539"/>
            <a:ext cx="1028700" cy="10287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66" name="Google Shape;66;p15"/>
          <p:cNvSpPr>
            <a:spLocks noGrp="1"/>
          </p:cNvSpPr>
          <p:nvPr>
            <p:ph type="pic" idx="4"/>
          </p:nvPr>
        </p:nvSpPr>
        <p:spPr>
          <a:xfrm>
            <a:off x="6949089" y="2681262"/>
            <a:ext cx="1028700" cy="10287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67" name="Google Shape;67;p15"/>
          <p:cNvSpPr>
            <a:spLocks noGrp="1"/>
          </p:cNvSpPr>
          <p:nvPr>
            <p:ph type="pic" idx="5"/>
          </p:nvPr>
        </p:nvSpPr>
        <p:spPr>
          <a:xfrm>
            <a:off x="6957574" y="3928985"/>
            <a:ext cx="1028700" cy="10287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Vertical Text">
  <p:cSld name="3_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>
            <a:spLocks noGrp="1"/>
          </p:cNvSpPr>
          <p:nvPr>
            <p:ph type="pic" idx="2"/>
          </p:nvPr>
        </p:nvSpPr>
        <p:spPr>
          <a:xfrm>
            <a:off x="861754" y="1778582"/>
            <a:ext cx="1008000" cy="10080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  <p:sp>
        <p:nvSpPr>
          <p:cNvPr id="70" name="Google Shape;70;p16"/>
          <p:cNvSpPr>
            <a:spLocks noGrp="1"/>
          </p:cNvSpPr>
          <p:nvPr>
            <p:ph type="pic" idx="3"/>
          </p:nvPr>
        </p:nvSpPr>
        <p:spPr>
          <a:xfrm>
            <a:off x="4859177" y="1827047"/>
            <a:ext cx="1008000" cy="10080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  <p:sp>
        <p:nvSpPr>
          <p:cNvPr id="71" name="Google Shape;71;p16"/>
          <p:cNvSpPr>
            <a:spLocks noGrp="1"/>
          </p:cNvSpPr>
          <p:nvPr>
            <p:ph type="pic" idx="4"/>
          </p:nvPr>
        </p:nvSpPr>
        <p:spPr>
          <a:xfrm>
            <a:off x="861754" y="3416847"/>
            <a:ext cx="1008000" cy="10080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  <p:sp>
        <p:nvSpPr>
          <p:cNvPr id="72" name="Google Shape;72;p16"/>
          <p:cNvSpPr>
            <a:spLocks noGrp="1"/>
          </p:cNvSpPr>
          <p:nvPr>
            <p:ph type="pic" idx="5"/>
          </p:nvPr>
        </p:nvSpPr>
        <p:spPr>
          <a:xfrm>
            <a:off x="4859177" y="3465312"/>
            <a:ext cx="1008000" cy="10080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2000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Vertical Text">
  <p:cSld name="5_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Vertical Text">
  <p:cSld name="4_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>
            <a:spLocks noGrp="1"/>
          </p:cNvSpPr>
          <p:nvPr>
            <p:ph type="pic" idx="2"/>
          </p:nvPr>
        </p:nvSpPr>
        <p:spPr>
          <a:xfrm>
            <a:off x="0" y="0"/>
            <a:ext cx="6312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8"/>
          <p:cNvSpPr>
            <a:spLocks noGrp="1"/>
          </p:cNvSpPr>
          <p:nvPr>
            <p:ph type="pic" idx="3"/>
          </p:nvPr>
        </p:nvSpPr>
        <p:spPr>
          <a:xfrm>
            <a:off x="7183024" y="703003"/>
            <a:ext cx="1090500" cy="10929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78" name="Google Shape;78;p18"/>
          <p:cNvSpPr>
            <a:spLocks noGrp="1"/>
          </p:cNvSpPr>
          <p:nvPr>
            <p:ph type="pic" idx="4"/>
          </p:nvPr>
        </p:nvSpPr>
        <p:spPr>
          <a:xfrm>
            <a:off x="7183024" y="2104164"/>
            <a:ext cx="1090500" cy="10929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79" name="Google Shape;79;p18"/>
          <p:cNvSpPr>
            <a:spLocks noGrp="1"/>
          </p:cNvSpPr>
          <p:nvPr>
            <p:ph type="pic" idx="5"/>
          </p:nvPr>
        </p:nvSpPr>
        <p:spPr>
          <a:xfrm>
            <a:off x="7183024" y="3505325"/>
            <a:ext cx="1090500" cy="10929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>
            <a:spLocks noGrp="1"/>
          </p:cNvSpPr>
          <p:nvPr>
            <p:ph type="pic" idx="2"/>
          </p:nvPr>
        </p:nvSpPr>
        <p:spPr>
          <a:xfrm>
            <a:off x="1" y="0"/>
            <a:ext cx="4099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>
            <a:spLocks noGrp="1"/>
          </p:cNvSpPr>
          <p:nvPr>
            <p:ph type="pic" idx="3"/>
          </p:nvPr>
        </p:nvSpPr>
        <p:spPr>
          <a:xfrm>
            <a:off x="7742794" y="3300604"/>
            <a:ext cx="685800" cy="6858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83" name="Google Shape;83;p19"/>
          <p:cNvSpPr>
            <a:spLocks noGrp="1"/>
          </p:cNvSpPr>
          <p:nvPr>
            <p:ph type="pic" idx="4"/>
          </p:nvPr>
        </p:nvSpPr>
        <p:spPr>
          <a:xfrm>
            <a:off x="6797221" y="3300604"/>
            <a:ext cx="685800" cy="6858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84" name="Google Shape;84;p19"/>
          <p:cNvSpPr>
            <a:spLocks noGrp="1"/>
          </p:cNvSpPr>
          <p:nvPr>
            <p:ph type="pic" idx="5"/>
          </p:nvPr>
        </p:nvSpPr>
        <p:spPr>
          <a:xfrm>
            <a:off x="5851649" y="3300604"/>
            <a:ext cx="685800" cy="6858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85" name="Google Shape;85;p19"/>
          <p:cNvSpPr>
            <a:spLocks noGrp="1"/>
          </p:cNvSpPr>
          <p:nvPr>
            <p:ph type="pic" idx="6"/>
          </p:nvPr>
        </p:nvSpPr>
        <p:spPr>
          <a:xfrm>
            <a:off x="4906077" y="3300604"/>
            <a:ext cx="685800" cy="6858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86" name="Google Shape;86;p19"/>
          <p:cNvSpPr>
            <a:spLocks noGrp="1"/>
          </p:cNvSpPr>
          <p:nvPr>
            <p:ph type="pic" idx="7"/>
          </p:nvPr>
        </p:nvSpPr>
        <p:spPr>
          <a:xfrm>
            <a:off x="5044788" y="1694997"/>
            <a:ext cx="3245100" cy="11463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887993" y="1091964"/>
            <a:ext cx="2222100" cy="14988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3461004" y="1111145"/>
            <a:ext cx="2222100" cy="14988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20" name="Google Shape;20;p3"/>
          <p:cNvSpPr>
            <a:spLocks noGrp="1"/>
          </p:cNvSpPr>
          <p:nvPr>
            <p:ph type="pic" idx="4"/>
          </p:nvPr>
        </p:nvSpPr>
        <p:spPr>
          <a:xfrm>
            <a:off x="6034015" y="1130326"/>
            <a:ext cx="2222100" cy="14988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Vertical Title and Text">
  <p:cSld name="2_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5153852" y="1336814"/>
            <a:ext cx="1306200" cy="11646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23" name="Google Shape;23;p4"/>
          <p:cNvSpPr>
            <a:spLocks noGrp="1"/>
          </p:cNvSpPr>
          <p:nvPr>
            <p:ph type="pic" idx="3"/>
          </p:nvPr>
        </p:nvSpPr>
        <p:spPr>
          <a:xfrm>
            <a:off x="4869003" y="2642153"/>
            <a:ext cx="1306200" cy="11646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24" name="Google Shape;24;p4"/>
          <p:cNvSpPr>
            <a:spLocks noGrp="1"/>
          </p:cNvSpPr>
          <p:nvPr>
            <p:ph type="pic" idx="4"/>
          </p:nvPr>
        </p:nvSpPr>
        <p:spPr>
          <a:xfrm>
            <a:off x="6049564" y="1338642"/>
            <a:ext cx="2777700" cy="24612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>
            <a:spLocks noGrp="1"/>
          </p:cNvSpPr>
          <p:nvPr>
            <p:ph type="pic" idx="2"/>
          </p:nvPr>
        </p:nvSpPr>
        <p:spPr>
          <a:xfrm>
            <a:off x="1003325" y="3405986"/>
            <a:ext cx="972900" cy="7077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27" name="Google Shape;27;p5"/>
          <p:cNvSpPr>
            <a:spLocks noGrp="1"/>
          </p:cNvSpPr>
          <p:nvPr>
            <p:ph type="pic" idx="3"/>
          </p:nvPr>
        </p:nvSpPr>
        <p:spPr>
          <a:xfrm>
            <a:off x="2146325" y="3405986"/>
            <a:ext cx="972900" cy="7077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28" name="Google Shape;28;p5"/>
          <p:cNvSpPr>
            <a:spLocks noGrp="1"/>
          </p:cNvSpPr>
          <p:nvPr>
            <p:ph type="pic" idx="4"/>
          </p:nvPr>
        </p:nvSpPr>
        <p:spPr>
          <a:xfrm>
            <a:off x="4432325" y="3405986"/>
            <a:ext cx="972900" cy="7077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  <p:sp>
        <p:nvSpPr>
          <p:cNvPr id="29" name="Google Shape;29;p5"/>
          <p:cNvSpPr>
            <a:spLocks noGrp="1"/>
          </p:cNvSpPr>
          <p:nvPr>
            <p:ph type="pic" idx="5"/>
          </p:nvPr>
        </p:nvSpPr>
        <p:spPr>
          <a:xfrm>
            <a:off x="3289325" y="3405986"/>
            <a:ext cx="972900" cy="7077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>
            <a:spLocks noGrp="1"/>
          </p:cNvSpPr>
          <p:nvPr>
            <p:ph type="pic" idx="2"/>
          </p:nvPr>
        </p:nvSpPr>
        <p:spPr>
          <a:xfrm>
            <a:off x="778735" y="1292794"/>
            <a:ext cx="3115200" cy="25578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>
            <a:spLocks noGrp="1"/>
          </p:cNvSpPr>
          <p:nvPr>
            <p:ph type="pic" idx="2"/>
          </p:nvPr>
        </p:nvSpPr>
        <p:spPr>
          <a:xfrm>
            <a:off x="4705814" y="1443477"/>
            <a:ext cx="3115200" cy="2557800"/>
          </a:xfrm>
          <a:prstGeom prst="rect">
            <a:avLst/>
          </a:prstGeom>
          <a:noFill/>
          <a:ln>
            <a:noFill/>
          </a:ln>
          <a:effectLst>
            <a:outerShdw blurRad="393700" dist="88900" dir="4200000" sx="104000" sy="104000" algn="ctr" rotWithShape="0">
              <a:srgbClr val="0C0C0C">
                <a:alpha val="1098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>
            <a:spLocks noGrp="1"/>
          </p:cNvSpPr>
          <p:nvPr>
            <p:ph type="pic" idx="2"/>
          </p:nvPr>
        </p:nvSpPr>
        <p:spPr>
          <a:xfrm>
            <a:off x="2446487" y="2019719"/>
            <a:ext cx="929700" cy="242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Vertical Title and Text">
  <p:cSld name="3_Vertical Title and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>
            <a:spLocks noGrp="1"/>
          </p:cNvSpPr>
          <p:nvPr>
            <p:ph type="pic" idx="2"/>
          </p:nvPr>
        </p:nvSpPr>
        <p:spPr>
          <a:xfrm>
            <a:off x="5096271" y="1867055"/>
            <a:ext cx="1290600" cy="225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Vertical Title and Text">
  <p:cSld name="4_Vertical Title and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>
            <a:spLocks noGrp="1"/>
          </p:cNvSpPr>
          <p:nvPr>
            <p:ph type="pic" idx="2"/>
          </p:nvPr>
        </p:nvSpPr>
        <p:spPr>
          <a:xfrm>
            <a:off x="5100934" y="1803952"/>
            <a:ext cx="3040200" cy="1915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ealthyhorns.utexas.edu/HT/HT_sleep.html" TargetMode="External"/><Relationship Id="rId3" Type="http://schemas.openxmlformats.org/officeDocument/2006/relationships/hyperlink" Target="https://rackham.umich.edu/discover-rackham/graduate-student-mental-health-matters/" TargetMode="External"/><Relationship Id="rId7" Type="http://schemas.openxmlformats.org/officeDocument/2006/relationships/hyperlink" Target="https://positivepsychology.com/emotion-regulation-questionnair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gamergirlx.com/index.php/blog/90-cosplay-blog/185-it-s-ok-to-take-a-break" TargetMode="External"/><Relationship Id="rId11" Type="http://schemas.openxmlformats.org/officeDocument/2006/relationships/hyperlink" Target="https://giphy.com/explore/code-beam-sto" TargetMode="External"/><Relationship Id="rId5" Type="http://schemas.openxmlformats.org/officeDocument/2006/relationships/hyperlink" Target="https://gozen.com/8-ways-a-childs-anxiety-shows-up-as-something-else/" TargetMode="External"/><Relationship Id="rId10" Type="http://schemas.openxmlformats.org/officeDocument/2006/relationships/hyperlink" Target="https://medium.com/5bayt/authentication-with-google-and-firebase-in-react-native-e00c46fd048c" TargetMode="External"/><Relationship Id="rId4" Type="http://schemas.openxmlformats.org/officeDocument/2006/relationships/hyperlink" Target="https://in.pinterest.com/pin/457185799657881681/" TargetMode="External"/><Relationship Id="rId9" Type="http://schemas.openxmlformats.org/officeDocument/2006/relationships/hyperlink" Target="https://medium.com/@Dimplez/02-your-emotions-are-valid-d08b3ea560a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png"/><Relationship Id="rId4" Type="http://schemas.openxmlformats.org/officeDocument/2006/relationships/hyperlink" Target="https://www.hipaajournal.com/what-is-protected-health-informa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ctrTitle"/>
          </p:nvPr>
        </p:nvSpPr>
        <p:spPr>
          <a:xfrm>
            <a:off x="110588" y="107772"/>
            <a:ext cx="8520600" cy="10035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BadgerBreak</a:t>
            </a:r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311700" y="1267937"/>
            <a:ext cx="8520600" cy="134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Project Kick-Off Presentation</a:t>
            </a:r>
            <a:endParaRPr sz="2000"/>
          </a:p>
          <a:p>
            <a:pPr marL="0" lvl="0" indent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32">
                <a:solidFill>
                  <a:srgbClr val="9E9E9E"/>
                </a:solidFill>
              </a:rPr>
              <a:t>Shruti Sharma, Alex Goldsmith, Ryan Gillespie, James Deng</a:t>
            </a:r>
            <a:endParaRPr sz="1832">
              <a:solidFill>
                <a:srgbClr val="9E9E9E"/>
              </a:solidFill>
            </a:endParaRPr>
          </a:p>
        </p:txBody>
      </p:sp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496" y="2505173"/>
            <a:ext cx="2290810" cy="241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1502450" y="1374000"/>
            <a:ext cx="597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2"/>
          <p:cNvSpPr txBox="1"/>
          <p:nvPr/>
        </p:nvSpPr>
        <p:spPr>
          <a:xfrm>
            <a:off x="1238063" y="901225"/>
            <a:ext cx="65886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THANK YOU!</a:t>
            </a:r>
            <a:endParaRPr sz="5100"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663" y="1935212"/>
            <a:ext cx="3200116" cy="241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929" y="1824263"/>
            <a:ext cx="2706772" cy="270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Images/Gif References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https://rackham.umich.edu/discover-rackham/graduate-student-mental-health-matters/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https://in.pinterest.com/pin/457185799657881681/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https://gozen.com/8-ways-a-childs-anxiety-shows-up-as-something-else/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http://www.gamergirlx.com/index.php/blog/90-cosplay-blog/185-it-s-ok-to-take-a-break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https://positivepsychology.com/emotion-regulation-questionnaire/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https://www.healthyhorns.utexas.edu/HT/HT_sleep.html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https://medium.com/@Dimplez/02-your-emotions-are-valid-d08b3ea560ac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https://medium.com/5bayt/authentication-with-google-and-firebase-in-react-native-e00c46fd048c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https://giphy.com/explore/code-beam-sto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207625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207625" y="973400"/>
            <a:ext cx="6545700" cy="3848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42"/>
              <a:t>BadgerBreak is intended to be a cross-platform mobile application that is a free, self-guided Mental Health resource for UW-madison students. </a:t>
            </a:r>
            <a:endParaRPr sz="1742"/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endParaRPr sz="1742"/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1742"/>
              <a:t>Its main features will include :- </a:t>
            </a:r>
            <a:endParaRPr sz="1742"/>
          </a:p>
          <a:p>
            <a:pPr marL="457200" lvl="0" indent="-339248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742"/>
              <a:buChar char="•"/>
            </a:pPr>
            <a:r>
              <a:rPr lang="en" sz="1742"/>
              <a:t>10-15 emotion-based assessments</a:t>
            </a:r>
            <a:endParaRPr sz="1742"/>
          </a:p>
          <a:p>
            <a:pPr marL="457200" lvl="0" indent="-339248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742"/>
              <a:buChar char="•"/>
            </a:pPr>
            <a:r>
              <a:rPr lang="en" sz="1742"/>
              <a:t>Community board for posting, liking and possibly sharing other posts created under an alias name</a:t>
            </a:r>
            <a:endParaRPr sz="1742"/>
          </a:p>
          <a:p>
            <a:pPr marL="457200" lvl="0" indent="-339248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742"/>
              <a:buChar char="•"/>
            </a:pPr>
            <a:r>
              <a:rPr lang="en" sz="1742"/>
              <a:t>Study tracker to aid students set study goals and stick with it</a:t>
            </a:r>
            <a:endParaRPr sz="1742"/>
          </a:p>
          <a:p>
            <a:pPr marL="457200" lvl="0" indent="-339248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742"/>
              <a:buChar char="•"/>
            </a:pPr>
            <a:r>
              <a:rPr lang="en" sz="1742"/>
              <a:t>Sleep tracker</a:t>
            </a:r>
            <a:endParaRPr sz="1742"/>
          </a:p>
          <a:p>
            <a:pPr marL="457200" lvl="0" indent="-339248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742"/>
              <a:buChar char="•"/>
            </a:pPr>
            <a:r>
              <a:rPr lang="en" sz="1742"/>
              <a:t>Guided Meditation animation </a:t>
            </a:r>
            <a:endParaRPr sz="1742"/>
          </a:p>
          <a:p>
            <a:pPr marL="457200" lvl="0" indent="-339248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742"/>
              <a:buChar char="•"/>
            </a:pPr>
            <a:r>
              <a:rPr lang="en" sz="1742"/>
              <a:t>Collection of user-provided “coping cards” to aid with difficult emotional states</a:t>
            </a:r>
            <a:endParaRPr sz="1742"/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925" y="3791950"/>
            <a:ext cx="1945825" cy="9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962" y="601400"/>
            <a:ext cx="2095800" cy="257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</a:t>
            </a:r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260150" y="965275"/>
            <a:ext cx="4889100" cy="3659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 simple tool to allow students who are apprehensive towards the idea of help to get a head start in understanding their mental and emotional health. 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Tap into an emotion rather than provide a disorder diagnosis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Help students more accurately pinpoint the root of their behaviours 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•"/>
            </a:pPr>
            <a:r>
              <a:rPr lang="en" sz="1900"/>
              <a:t>The community board will help students feel supported in their journey.</a:t>
            </a:r>
            <a:endParaRPr sz="1900"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250" y="1145825"/>
            <a:ext cx="3746875" cy="31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Anticipated Problems and Risks</a:t>
            </a:r>
            <a:endParaRPr/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75" y="137335"/>
            <a:ext cx="2284974" cy="913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26"/>
          <p:cNvGraphicFramePr/>
          <p:nvPr/>
        </p:nvGraphicFramePr>
        <p:xfrm>
          <a:off x="311700" y="1051300"/>
          <a:ext cx="8219750" cy="3889280"/>
        </p:xfrm>
        <a:graphic>
          <a:graphicData uri="http://schemas.openxmlformats.org/drawingml/2006/table">
            <a:tbl>
              <a:tblPr>
                <a:noFill/>
                <a:tableStyleId>{665A2195-CD64-4376-A49B-7845CA4B2442}</a:tableStyleId>
              </a:tblPr>
              <a:tblGrid>
                <a:gridCol w="41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Data privacy and protection - </a:t>
                      </a:r>
                      <a:r>
                        <a:rPr lang="en" sz="1500" b="1" u="sng">
                          <a:solidFill>
                            <a:schemeClr val="hlink"/>
                          </a:solidFill>
                          <a:hlinkClick r:id="rId4"/>
                        </a:rPr>
                        <a:t>PHI</a:t>
                      </a:r>
                      <a:endParaRPr sz="15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will </a:t>
                      </a:r>
                      <a:r>
                        <a:rPr lang="en" b="1"/>
                        <a:t>refrain from storing assessment results</a:t>
                      </a:r>
                      <a:r>
                        <a:rPr lang="en"/>
                        <a:t> on the database; results will be stored only locally and temporarily.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will ensure that </a:t>
                      </a:r>
                      <a:r>
                        <a:rPr lang="en" b="1"/>
                        <a:t>no user’s information will be viewable by any other user.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Community Moderation Abuse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 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will keep exactly one </a:t>
                      </a:r>
                      <a:r>
                        <a:rPr lang="en" b="1"/>
                        <a:t>team-owned moderator</a:t>
                      </a:r>
                      <a:r>
                        <a:rPr lang="en"/>
                        <a:t> account and refrain from appointing any other users as moderators.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We will not support direct messages.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will </a:t>
                      </a:r>
                      <a:r>
                        <a:rPr lang="en" b="1"/>
                        <a:t>allow users to maintain anonymity</a:t>
                      </a:r>
                      <a:r>
                        <a:rPr lang="en"/>
                        <a:t> by providing them auto-generated usernames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" name="Google Shape;132;p26"/>
          <p:cNvSpPr/>
          <p:nvPr/>
        </p:nvSpPr>
        <p:spPr>
          <a:xfrm>
            <a:off x="772136" y="1733654"/>
            <a:ext cx="1749000" cy="101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Health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Information</a:t>
            </a:r>
            <a:endParaRPr sz="1200"/>
          </a:p>
        </p:txBody>
      </p:sp>
      <p:sp>
        <p:nvSpPr>
          <p:cNvPr id="133" name="Google Shape;133;p26"/>
          <p:cNvSpPr/>
          <p:nvPr/>
        </p:nvSpPr>
        <p:spPr>
          <a:xfrm>
            <a:off x="2116950" y="1733650"/>
            <a:ext cx="1965300" cy="1015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sz="1200"/>
              <a:t>Personal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Information </a:t>
            </a:r>
            <a:endParaRPr sz="1200"/>
          </a:p>
        </p:txBody>
      </p:sp>
      <p:sp>
        <p:nvSpPr>
          <p:cNvPr id="134" name="Google Shape;134;p26"/>
          <p:cNvSpPr txBox="1"/>
          <p:nvPr/>
        </p:nvSpPr>
        <p:spPr>
          <a:xfrm>
            <a:off x="2087745" y="2012644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PHI</a:t>
            </a:r>
            <a:endParaRPr sz="1200"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000" y="3639925"/>
            <a:ext cx="2089301" cy="10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Exercise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324150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Technology Stack: Firebase and React-Native (FiRN)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Firebase is a noSQL database system hosted by Google Cloud.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All reads, writes, updates, and deletes are handled through the firebase API.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React-Native framework encompasses both the View and Controller of our app. Navigation is handled via a React-Native library.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FiRN Tech Stack will also be used for Badger Break.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476" y="284425"/>
            <a:ext cx="2819376" cy="11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45325"/>
            <a:ext cx="8520600" cy="3040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Ryan Gillespie</a:t>
            </a:r>
            <a:r>
              <a:rPr lang="en"/>
              <a:t> - Front-end Developer</a:t>
            </a:r>
            <a:endParaRPr sz="1832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Shruti Sharma - </a:t>
            </a:r>
            <a:r>
              <a:rPr lang="en"/>
              <a:t>Back-end Developer, Database Administrator and Product Owner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Alex Goldsmith -</a:t>
            </a:r>
            <a:r>
              <a:rPr lang="en"/>
              <a:t> Quality Assurance and UX/UI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James Deng - </a:t>
            </a:r>
            <a:r>
              <a:rPr lang="en"/>
              <a:t>Scrum Master and Backend Developer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Client </a:t>
            </a:r>
            <a:r>
              <a:rPr lang="en"/>
              <a:t>- Dr. Ritu Mudgal (Clinical Psychologist)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988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00" y="671525"/>
            <a:ext cx="6810325" cy="44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</a:t>
            </a:r>
            <a:endParaRPr/>
          </a:p>
        </p:txBody>
      </p:sp>
      <p:graphicFrame>
        <p:nvGraphicFramePr>
          <p:cNvPr id="160" name="Google Shape;160;p30"/>
          <p:cNvGraphicFramePr/>
          <p:nvPr/>
        </p:nvGraphicFramePr>
        <p:xfrm>
          <a:off x="373750" y="1520500"/>
          <a:ext cx="8520600" cy="1984125"/>
        </p:xfrm>
        <a:graphic>
          <a:graphicData uri="http://schemas.openxmlformats.org/drawingml/2006/table">
            <a:tbl>
              <a:tblPr>
                <a:noFill/>
                <a:tableStyleId>{665A2195-CD64-4376-A49B-7845CA4B2442}</a:tableStyleId>
              </a:tblPr>
              <a:tblGrid>
                <a:gridCol w="32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7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</a:rPr>
                        <a:t>Iteration 1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 Login Screen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   Assessment Screen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   Assessment Results Screen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   User Profile Screen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7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</a:rPr>
                        <a:t>    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Iteration 2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   Study Tracker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   Sleep Tracker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   Goals Tracker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Coping Cards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Iteration 3</a:t>
                      </a:r>
                      <a:endParaRPr sz="1700" b="1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" sz="1700"/>
                        <a:t>   </a:t>
                      </a:r>
                      <a:r>
                        <a:rPr lang="en" sz="1500"/>
                        <a:t>Guided Meditation Screen</a:t>
                      </a:r>
                      <a:endParaRPr sz="1500"/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    Analytics Screen</a:t>
                      </a:r>
                      <a:endParaRPr sz="1500"/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   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Home Screen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30714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1502450" y="1374000"/>
            <a:ext cx="597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1345025" y="1195150"/>
            <a:ext cx="65886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Questions?</a:t>
            </a:r>
            <a:endParaRPr sz="51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125" y="2436600"/>
            <a:ext cx="2030100" cy="20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On-screen Show 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Lato</vt:lpstr>
      <vt:lpstr>Calibri</vt:lpstr>
      <vt:lpstr>Office Theme</vt:lpstr>
      <vt:lpstr>  BadgerBreak</vt:lpstr>
      <vt:lpstr>Overview</vt:lpstr>
      <vt:lpstr>The Aim </vt:lpstr>
      <vt:lpstr>Anticipated Problems and Risks</vt:lpstr>
      <vt:lpstr>Spike Exercise</vt:lpstr>
      <vt:lpstr>Roles and Responsibilities</vt:lpstr>
      <vt:lpstr>Implementation details</vt:lpstr>
      <vt:lpstr>Implementation Plan</vt:lpstr>
      <vt:lpstr>PowerPoint Presentation</vt:lpstr>
      <vt:lpstr>PowerPoint Presentation</vt:lpstr>
      <vt:lpstr>Images/Gif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BadgerBreak</dc:title>
  <dc:creator>Shruti Sharma</dc:creator>
  <cp:lastModifiedBy>Shruti Sharma</cp:lastModifiedBy>
  <cp:revision>1</cp:revision>
  <dcterms:modified xsi:type="dcterms:W3CDTF">2021-10-18T17:55:12Z</dcterms:modified>
</cp:coreProperties>
</file>