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347" r:id="rId2"/>
    <p:sldId id="365" r:id="rId3"/>
    <p:sldId id="366" r:id="rId4"/>
    <p:sldId id="368" r:id="rId5"/>
    <p:sldId id="367" r:id="rId6"/>
    <p:sldId id="376" r:id="rId7"/>
    <p:sldId id="375" r:id="rId8"/>
    <p:sldId id="377" r:id="rId9"/>
    <p:sldId id="378" r:id="rId10"/>
    <p:sldId id="380" r:id="rId11"/>
    <p:sldId id="381" r:id="rId12"/>
    <p:sldId id="379" r:id="rId13"/>
    <p:sldId id="382" r:id="rId14"/>
    <p:sldId id="383" r:id="rId15"/>
    <p:sldId id="369" r:id="rId16"/>
    <p:sldId id="370" r:id="rId17"/>
    <p:sldId id="371" r:id="rId18"/>
    <p:sldId id="384" r:id="rId19"/>
    <p:sldId id="385" r:id="rId20"/>
    <p:sldId id="386" r:id="rId21"/>
    <p:sldId id="390" r:id="rId22"/>
    <p:sldId id="389" r:id="rId23"/>
    <p:sldId id="387" r:id="rId24"/>
    <p:sldId id="388" r:id="rId25"/>
    <p:sldId id="391" r:id="rId26"/>
    <p:sldId id="392" r:id="rId27"/>
    <p:sldId id="393" r:id="rId28"/>
    <p:sldId id="395" r:id="rId29"/>
    <p:sldId id="394" r:id="rId30"/>
    <p:sldId id="396" r:id="rId31"/>
    <p:sldId id="397" r:id="rId32"/>
    <p:sldId id="398" r:id="rId33"/>
    <p:sldId id="399" r:id="rId34"/>
    <p:sldId id="372" r:id="rId35"/>
    <p:sldId id="373" r:id="rId36"/>
    <p:sldId id="374" r:id="rId37"/>
    <p:sldId id="30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1" autoAdjust="0"/>
    <p:restoredTop sz="95716" autoAdjust="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3C06C6-196C-44EB-AA7D-8C7316215E9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347719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C06C6-196C-44EB-AA7D-8C7316215E9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115406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C06C6-196C-44EB-AA7D-8C7316215E9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824D5-AEBD-4BA0-AF77-0799AE6016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7333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C06C6-196C-44EB-AA7D-8C7316215E9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8367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C06C6-196C-44EB-AA7D-8C7316215E9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824D5-AEBD-4BA0-AF77-0799AE6016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7873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C06C6-196C-44EB-AA7D-8C7316215E9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2514045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C06C6-196C-44EB-AA7D-8C7316215E9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44172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C06C6-196C-44EB-AA7D-8C7316215E9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416827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72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C06C6-196C-44EB-AA7D-8C7316215E9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255206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C06C6-196C-44EB-AA7D-8C7316215E9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241162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3C06C6-196C-44EB-AA7D-8C7316215E98}"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74912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3C06C6-196C-44EB-AA7D-8C7316215E98}"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501788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3C06C6-196C-44EB-AA7D-8C7316215E98}"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395460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3C06C6-196C-44EB-AA7D-8C7316215E98}"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293538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3C06C6-196C-44EB-AA7D-8C7316215E98}"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3474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3C06C6-196C-44EB-AA7D-8C7316215E98}"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824D5-AEBD-4BA0-AF77-0799AE601647}" type="slidenum">
              <a:rPr lang="en-IN" smtClean="0"/>
              <a:t>‹#›</a:t>
            </a:fld>
            <a:endParaRPr lang="en-IN"/>
          </a:p>
        </p:txBody>
      </p:sp>
    </p:spTree>
    <p:extLst>
      <p:ext uri="{BB962C8B-B14F-4D97-AF65-F5344CB8AC3E}">
        <p14:creationId xmlns:p14="http://schemas.microsoft.com/office/powerpoint/2010/main" val="286155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3C06C6-196C-44EB-AA7D-8C7316215E98}" type="datetimeFigureOut">
              <a:rPr lang="en-IN" smtClean="0"/>
              <a:t>29-08-2023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E1824D5-AEBD-4BA0-AF77-0799AE601647}" type="slidenum">
              <a:rPr lang="en-IN" smtClean="0"/>
              <a:t>‹#›</a:t>
            </a:fld>
            <a:endParaRPr lang="en-IN"/>
          </a:p>
        </p:txBody>
      </p:sp>
    </p:spTree>
    <p:extLst>
      <p:ext uri="{BB962C8B-B14F-4D97-AF65-F5344CB8AC3E}">
        <p14:creationId xmlns:p14="http://schemas.microsoft.com/office/powerpoint/2010/main" val="262734161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bootstrapmade.com/mentor-free-education-bootstrap-theme/" TargetMode="External"/><Relationship Id="rId2" Type="http://schemas.openxmlformats.org/officeDocument/2006/relationships/hyperlink" Target="https://www.slideshare.net/AmitKumarVerma61/online-electronic-shopping-project" TargetMode="External"/><Relationship Id="rId1" Type="http://schemas.openxmlformats.org/officeDocument/2006/relationships/slideLayout" Target="../slideLayouts/slideLayout7.xml"/><Relationship Id="rId5" Type="http://schemas.openxmlformats.org/officeDocument/2006/relationships/hyperlink" Target="https://javaee.github.io/javaee-spec/javadocs/" TargetMode="External"/><Relationship Id="rId4" Type="http://schemas.openxmlformats.org/officeDocument/2006/relationships/hyperlink" Target="https://www.w3schools.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F82C53E-6891-4695-A1B4-3BB471D7FA35}"/>
              </a:ext>
            </a:extLst>
          </p:cNvPr>
          <p:cNvSpPr txBox="1"/>
          <p:nvPr/>
        </p:nvSpPr>
        <p:spPr>
          <a:xfrm>
            <a:off x="4381835" y="2967335"/>
            <a:ext cx="7045234" cy="923330"/>
          </a:xfrm>
          <a:prstGeom prst="rect">
            <a:avLst/>
          </a:prstGeom>
          <a:noFill/>
        </p:spPr>
        <p:txBody>
          <a:bodyPr wrap="square" rtlCol="0" anchor="ctr">
            <a:spAutoFit/>
          </a:bodyPr>
          <a:lstStyle/>
          <a:p>
            <a:pPr algn="r"/>
            <a:r>
              <a:rPr lang="en-US" sz="5400" dirty="0">
                <a:solidFill>
                  <a:srgbClr val="FFFF00"/>
                </a:solidFill>
                <a:latin typeface="+mj-lt"/>
              </a:rPr>
              <a:t>Electronic Hub</a:t>
            </a:r>
          </a:p>
        </p:txBody>
      </p:sp>
      <p:sp>
        <p:nvSpPr>
          <p:cNvPr id="15" name="TextBox 14">
            <a:extLst>
              <a:ext uri="{FF2B5EF4-FFF2-40B4-BE49-F238E27FC236}">
                <a16:creationId xmlns:a16="http://schemas.microsoft.com/office/drawing/2014/main" id="{E1D76FB9-48AC-45CA-8F0D-FD198B4F22AE}"/>
              </a:ext>
            </a:extLst>
          </p:cNvPr>
          <p:cNvSpPr txBox="1"/>
          <p:nvPr/>
        </p:nvSpPr>
        <p:spPr>
          <a:xfrm>
            <a:off x="6911268" y="4833642"/>
            <a:ext cx="5096214" cy="1200329"/>
          </a:xfrm>
          <a:prstGeom prst="rect">
            <a:avLst/>
          </a:prstGeom>
          <a:noFill/>
        </p:spPr>
        <p:txBody>
          <a:bodyPr wrap="square" rtlCol="0" anchor="ctr">
            <a:spAutoFit/>
          </a:bodyPr>
          <a:lstStyle/>
          <a:p>
            <a:pPr algn="ctr"/>
            <a:r>
              <a:rPr lang="en-GB" altLang="ko-KR" sz="2400" dirty="0">
                <a:solidFill>
                  <a:schemeClr val="bg1"/>
                </a:solidFill>
                <a:cs typeface="Arial" pitchFamily="34" charset="0"/>
              </a:rPr>
              <a:t>Presented By-</a:t>
            </a:r>
          </a:p>
          <a:p>
            <a:pPr algn="ctr"/>
            <a:r>
              <a:rPr lang="en-GB" altLang="ko-KR" sz="2400" dirty="0">
                <a:solidFill>
                  <a:schemeClr val="bg1"/>
                </a:solidFill>
                <a:cs typeface="Arial" pitchFamily="34" charset="0"/>
              </a:rPr>
              <a:t>Prachi Santosh Shejwal (233062)</a:t>
            </a:r>
          </a:p>
          <a:p>
            <a:pPr algn="ctr"/>
            <a:r>
              <a:rPr lang="en-GB" altLang="ko-KR" sz="2400" dirty="0">
                <a:solidFill>
                  <a:schemeClr val="bg1"/>
                </a:solidFill>
                <a:cs typeface="Arial" pitchFamily="34" charset="0"/>
              </a:rPr>
              <a:t>Shruti Fulchand Patil(233091)</a:t>
            </a:r>
          </a:p>
        </p:txBody>
      </p:sp>
      <p:sp>
        <p:nvSpPr>
          <p:cNvPr id="16" name="TextBox 15">
            <a:hlinkClick r:id="rId2"/>
            <a:extLst>
              <a:ext uri="{FF2B5EF4-FFF2-40B4-BE49-F238E27FC236}">
                <a16:creationId xmlns:a16="http://schemas.microsoft.com/office/drawing/2014/main" id="{CF639353-2FBF-45AF-BF9B-02441FCB654D}"/>
              </a:ext>
            </a:extLst>
          </p:cNvPr>
          <p:cNvSpPr txBox="1"/>
          <p:nvPr/>
        </p:nvSpPr>
        <p:spPr>
          <a:xfrm>
            <a:off x="6761286" y="6521617"/>
            <a:ext cx="5096276"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2">
                  <a:extLst>
                    <a:ext uri="{A12FA001-AC4F-418D-AE19-62706E023703}">
                      <ahyp:hlinkClr xmlns:ahyp="http://schemas.microsoft.com/office/drawing/2018/hyperlinkcolor" val="tx"/>
                    </a:ext>
                  </a:extLst>
                </a:hlinkClick>
              </a:rPr>
              <a:t>http://www.free-powerpoint-templates-design.com</a:t>
            </a:r>
            <a:endParaRPr lang="ko-KR" altLang="en-US" sz="1000" dirty="0">
              <a:solidFill>
                <a:schemeClr val="bg1"/>
              </a:solidFill>
              <a:cs typeface="Arial" pitchFamily="34" charset="0"/>
            </a:endParaRPr>
          </a:p>
        </p:txBody>
      </p:sp>
      <p:pic>
        <p:nvPicPr>
          <p:cNvPr id="12" name="Picture 3"/>
          <p:cNvPicPr>
            <a:picLocks noChangeAspect="1" noChangeArrowheads="1"/>
          </p:cNvPicPr>
          <p:nvPr/>
        </p:nvPicPr>
        <p:blipFill>
          <a:blip r:embed="rId3"/>
          <a:srcRect/>
          <a:stretch>
            <a:fillRect/>
          </a:stretch>
        </p:blipFill>
        <p:spPr bwMode="auto">
          <a:xfrm>
            <a:off x="378822" y="209005"/>
            <a:ext cx="1713927" cy="1502230"/>
          </a:xfrm>
          <a:prstGeom prst="rect">
            <a:avLst/>
          </a:prstGeom>
          <a:noFill/>
          <a:ln w="9525">
            <a:noFill/>
            <a:miter lim="800000"/>
            <a:headEnd/>
            <a:tailEnd/>
          </a:ln>
          <a:effectLst/>
        </p:spPr>
      </p:pic>
      <p:pic>
        <p:nvPicPr>
          <p:cNvPr id="13" name="Picture 2"/>
          <p:cNvPicPr>
            <a:picLocks noChangeAspect="1" noChangeArrowheads="1"/>
          </p:cNvPicPr>
          <p:nvPr/>
        </p:nvPicPr>
        <p:blipFill>
          <a:blip r:embed="rId4"/>
          <a:srcRect/>
          <a:stretch>
            <a:fillRect/>
          </a:stretch>
        </p:blipFill>
        <p:spPr bwMode="auto">
          <a:xfrm>
            <a:off x="8765177" y="324933"/>
            <a:ext cx="3090175" cy="1242609"/>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11A75CDC-5C37-436A-C414-B2F3A1983983}"/>
              </a:ext>
            </a:extLst>
          </p:cNvPr>
          <p:cNvSpPr txBox="1"/>
          <p:nvPr/>
        </p:nvSpPr>
        <p:spPr>
          <a:xfrm>
            <a:off x="564543" y="6033971"/>
            <a:ext cx="2202511" cy="646331"/>
          </a:xfrm>
          <a:prstGeom prst="rect">
            <a:avLst/>
          </a:prstGeom>
          <a:noFill/>
        </p:spPr>
        <p:txBody>
          <a:bodyPr wrap="square" rtlCol="0">
            <a:spAutoFit/>
          </a:bodyPr>
          <a:lstStyle/>
          <a:p>
            <a:r>
              <a:rPr lang="en-US" dirty="0">
                <a:solidFill>
                  <a:schemeClr val="accent2">
                    <a:lumMod val="60000"/>
                    <a:lumOff val="40000"/>
                  </a:schemeClr>
                </a:solidFill>
              </a:rPr>
              <a:t>Guided by-</a:t>
            </a:r>
          </a:p>
          <a:p>
            <a:r>
              <a:rPr lang="en-US" dirty="0">
                <a:solidFill>
                  <a:schemeClr val="accent2">
                    <a:lumMod val="60000"/>
                    <a:lumOff val="40000"/>
                  </a:schemeClr>
                </a:solidFill>
              </a:rPr>
              <a:t>Mrs. Gauri mam</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343804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94684C-539A-9786-9507-A79AF1AE1F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8332" y="1640467"/>
            <a:ext cx="5855335" cy="5708015"/>
          </a:xfrm>
          <a:prstGeom prst="rect">
            <a:avLst/>
          </a:prstGeom>
          <a:noFill/>
          <a:ln>
            <a:noFill/>
          </a:ln>
        </p:spPr>
      </p:pic>
      <p:sp>
        <p:nvSpPr>
          <p:cNvPr id="4" name="TextBox 3">
            <a:extLst>
              <a:ext uri="{FF2B5EF4-FFF2-40B4-BE49-F238E27FC236}">
                <a16:creationId xmlns:a16="http://schemas.microsoft.com/office/drawing/2014/main" id="{CC11413B-5D58-1CDD-ACA0-86B60BEA5573}"/>
              </a:ext>
            </a:extLst>
          </p:cNvPr>
          <p:cNvSpPr txBox="1"/>
          <p:nvPr/>
        </p:nvSpPr>
        <p:spPr>
          <a:xfrm>
            <a:off x="1254318" y="542879"/>
            <a:ext cx="6102626" cy="1200329"/>
          </a:xfrm>
          <a:prstGeom prst="rect">
            <a:avLst/>
          </a:prstGeom>
          <a:noFill/>
        </p:spPr>
        <p:txBody>
          <a:bodyPr wrap="square">
            <a:spAutoFit/>
          </a:bodyPr>
          <a:lstStyle/>
          <a:p>
            <a:r>
              <a:rPr lang="en-US" sz="3600" b="1" u="sng" dirty="0">
                <a:latin typeface="Times New Roman" panose="02020603050405020304" pitchFamily="18" charset="0"/>
                <a:cs typeface="Times New Roman" panose="02020603050405020304" pitchFamily="18" charset="0"/>
              </a:rPr>
              <a:t>Use Case Diagram For Customer User:</a:t>
            </a:r>
            <a:endParaRPr lang="en-IN"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44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B008B-D4B2-7D07-1C43-296392239A74}"/>
              </a:ext>
            </a:extLst>
          </p:cNvPr>
          <p:cNvPicPr>
            <a:picLocks noChangeAspect="1"/>
          </p:cNvPicPr>
          <p:nvPr/>
        </p:nvPicPr>
        <p:blipFill>
          <a:blip r:embed="rId2"/>
          <a:stretch>
            <a:fillRect/>
          </a:stretch>
        </p:blipFill>
        <p:spPr>
          <a:xfrm>
            <a:off x="978011" y="1535266"/>
            <a:ext cx="7499446" cy="4793972"/>
          </a:xfrm>
          <a:prstGeom prst="rect">
            <a:avLst/>
          </a:prstGeom>
        </p:spPr>
      </p:pic>
      <p:sp>
        <p:nvSpPr>
          <p:cNvPr id="5" name="TextBox 4">
            <a:extLst>
              <a:ext uri="{FF2B5EF4-FFF2-40B4-BE49-F238E27FC236}">
                <a16:creationId xmlns:a16="http://schemas.microsoft.com/office/drawing/2014/main" id="{D296083F-9806-B3E3-006B-A5713EA29403}"/>
              </a:ext>
            </a:extLst>
          </p:cNvPr>
          <p:cNvSpPr txBox="1"/>
          <p:nvPr/>
        </p:nvSpPr>
        <p:spPr>
          <a:xfrm>
            <a:off x="1676421" y="528762"/>
            <a:ext cx="5336629" cy="1077218"/>
          </a:xfrm>
          <a:prstGeom prst="rect">
            <a:avLst/>
          </a:prstGeom>
          <a:noFill/>
        </p:spPr>
        <p:txBody>
          <a:bodyPr wrap="square">
            <a:spAutoFit/>
          </a:bodyPr>
          <a:lstStyle/>
          <a:p>
            <a:r>
              <a:rPr lang="en-US" sz="3200" b="1" u="sng" dirty="0">
                <a:latin typeface="Times New Roman" panose="02020603050405020304" pitchFamily="18" charset="0"/>
                <a:cs typeface="Times New Roman" panose="02020603050405020304" pitchFamily="18" charset="0"/>
              </a:rPr>
              <a:t>Use Case Diagram For Admin User:</a:t>
            </a: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54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0B9A0D-20E7-90F8-DB82-D0D37A1F06EB}"/>
              </a:ext>
            </a:extLst>
          </p:cNvPr>
          <p:cNvPicPr>
            <a:picLocks noChangeAspect="1"/>
          </p:cNvPicPr>
          <p:nvPr/>
        </p:nvPicPr>
        <p:blipFill>
          <a:blip r:embed="rId2"/>
          <a:stretch>
            <a:fillRect/>
          </a:stretch>
        </p:blipFill>
        <p:spPr>
          <a:xfrm>
            <a:off x="1868557" y="1272209"/>
            <a:ext cx="7768424" cy="4937760"/>
          </a:xfrm>
          <a:prstGeom prst="rect">
            <a:avLst/>
          </a:prstGeom>
        </p:spPr>
      </p:pic>
      <p:sp>
        <p:nvSpPr>
          <p:cNvPr id="4" name="TextBox 3">
            <a:extLst>
              <a:ext uri="{FF2B5EF4-FFF2-40B4-BE49-F238E27FC236}">
                <a16:creationId xmlns:a16="http://schemas.microsoft.com/office/drawing/2014/main" id="{177F6718-697E-2A21-F986-136C57DB094F}"/>
              </a:ext>
            </a:extLst>
          </p:cNvPr>
          <p:cNvSpPr txBox="1"/>
          <p:nvPr/>
        </p:nvSpPr>
        <p:spPr>
          <a:xfrm>
            <a:off x="1463040" y="405517"/>
            <a:ext cx="6520070"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Use Case Diagram For Guest User:</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303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15ABBF-B41F-4CAC-06B0-BF67BC852C36}"/>
              </a:ext>
            </a:extLst>
          </p:cNvPr>
          <p:cNvSpPr txBox="1"/>
          <p:nvPr/>
        </p:nvSpPr>
        <p:spPr>
          <a:xfrm>
            <a:off x="578458" y="495171"/>
            <a:ext cx="1958009" cy="954107"/>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ER </a:t>
            </a:r>
          </a:p>
          <a:p>
            <a:r>
              <a:rPr lang="en-US" sz="2800" b="1" u="sng" dirty="0">
                <a:latin typeface="Times New Roman" panose="02020603050405020304" pitchFamily="18" charset="0"/>
                <a:cs typeface="Times New Roman" panose="02020603050405020304" pitchFamily="18" charset="0"/>
              </a:rPr>
              <a:t>Diagram :</a:t>
            </a:r>
            <a:endParaRPr lang="en-IN" sz="2800"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8EAB3D6-9350-196B-02A5-5BD866392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249" y="144007"/>
            <a:ext cx="8802094" cy="6363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7912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660DFD-4303-37F6-B075-694787854FA5}"/>
              </a:ext>
            </a:extLst>
          </p:cNvPr>
          <p:cNvPicPr>
            <a:picLocks noChangeAspect="1"/>
          </p:cNvPicPr>
          <p:nvPr/>
        </p:nvPicPr>
        <p:blipFill>
          <a:blip r:embed="rId2"/>
          <a:stretch>
            <a:fillRect/>
          </a:stretch>
        </p:blipFill>
        <p:spPr>
          <a:xfrm>
            <a:off x="707667" y="1809609"/>
            <a:ext cx="8253702" cy="3605229"/>
          </a:xfrm>
          <a:prstGeom prst="rect">
            <a:avLst/>
          </a:prstGeom>
        </p:spPr>
      </p:pic>
      <p:sp>
        <p:nvSpPr>
          <p:cNvPr id="5" name="TextBox 4">
            <a:extLst>
              <a:ext uri="{FF2B5EF4-FFF2-40B4-BE49-F238E27FC236}">
                <a16:creationId xmlns:a16="http://schemas.microsoft.com/office/drawing/2014/main" id="{AE0C457B-BC49-1DF8-DE82-4F01119C54C8}"/>
              </a:ext>
            </a:extLst>
          </p:cNvPr>
          <p:cNvSpPr txBox="1"/>
          <p:nvPr/>
        </p:nvSpPr>
        <p:spPr>
          <a:xfrm>
            <a:off x="1158903" y="603162"/>
            <a:ext cx="6102626" cy="646331"/>
          </a:xfrm>
          <a:prstGeom prst="rect">
            <a:avLst/>
          </a:prstGeom>
          <a:noFill/>
        </p:spPr>
        <p:txBody>
          <a:bodyPr wrap="square">
            <a:spAutoFit/>
          </a:bodyPr>
          <a:lstStyle/>
          <a:p>
            <a:r>
              <a:rPr lang="en-US" sz="1800" b="1" u="sng" dirty="0">
                <a:latin typeface="Times New Roman" panose="02020603050405020304" pitchFamily="18" charset="0"/>
                <a:cs typeface="Times New Roman" panose="02020603050405020304" pitchFamily="18" charset="0"/>
              </a:rPr>
              <a:t>ER </a:t>
            </a:r>
          </a:p>
          <a:p>
            <a:r>
              <a:rPr lang="en-US" sz="1800" b="1" u="sng" dirty="0">
                <a:latin typeface="Times New Roman" panose="02020603050405020304" pitchFamily="18" charset="0"/>
                <a:cs typeface="Times New Roman" panose="02020603050405020304" pitchFamily="18" charset="0"/>
              </a:rPr>
              <a:t>Diagram :</a:t>
            </a:r>
            <a:endParaRPr lang="en-IN" sz="1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81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5853A-3AF1-D78E-64CE-317D96AC0198}"/>
              </a:ext>
            </a:extLst>
          </p:cNvPr>
          <p:cNvSpPr txBox="1"/>
          <p:nvPr/>
        </p:nvSpPr>
        <p:spPr>
          <a:xfrm>
            <a:off x="506896" y="226072"/>
            <a:ext cx="9169842" cy="6405856"/>
          </a:xfrm>
          <a:prstGeom prst="rect">
            <a:avLst/>
          </a:prstGeom>
          <a:noFill/>
        </p:spPr>
        <p:txBody>
          <a:bodyPr wrap="square">
            <a:spAutoFit/>
          </a:bodyPr>
          <a:lstStyle/>
          <a:p>
            <a:pPr lvl="0" algn="just"/>
            <a:r>
              <a:rPr lang="en-US" sz="4000" b="1" u="sng" dirty="0">
                <a:solidFill>
                  <a:schemeClr val="tx2"/>
                </a:solidFill>
                <a:latin typeface="Times New Roman" panose="02020603050405020304" pitchFamily="18" charset="0"/>
                <a:cs typeface="Times New Roman" panose="02020603050405020304" pitchFamily="18" charset="0"/>
              </a:rPr>
              <a:t>Specifications:</a:t>
            </a:r>
          </a:p>
          <a:p>
            <a:pPr marL="342900" lvl="0" indent="-342900" algn="just">
              <a:buFont typeface="Courier New" panose="02070309020205020404" pitchFamily="49" charset="0"/>
              <a:buChar char="o"/>
            </a:pPr>
            <a:endParaRPr lang="en-US" b="1" dirty="0">
              <a:solidFill>
                <a:schemeClr val="tx2"/>
              </a:solidFill>
              <a:latin typeface="Times New Roman" panose="02020603050405020304" pitchFamily="18" charset="0"/>
              <a:cs typeface="Times New Roman" panose="02020603050405020304" pitchFamily="18" charset="0"/>
            </a:endParaRPr>
          </a:p>
          <a:p>
            <a:pPr marL="342900" lvl="0" indent="-342900" algn="just">
              <a:lnSpc>
                <a:spcPct val="250000"/>
              </a:lnSpc>
              <a:buFont typeface="Courier New" panose="02070309020205020404" pitchFamily="49" charset="0"/>
              <a:buChar char="o"/>
            </a:pPr>
            <a:r>
              <a:rPr lang="en-US" sz="1800" b="1" dirty="0">
                <a:solidFill>
                  <a:schemeClr val="tx2"/>
                </a:solidFill>
                <a:latin typeface="Times New Roman" panose="02020603050405020304" pitchFamily="18" charset="0"/>
                <a:cs typeface="Times New Roman" panose="02020603050405020304" pitchFamily="18" charset="0"/>
              </a:rPr>
              <a:t>The application will use JavaScript, jQuery and CSS as main web technologies.</a:t>
            </a:r>
          </a:p>
          <a:p>
            <a:pPr marL="342900" lvl="0" indent="-342900" algn="just">
              <a:lnSpc>
                <a:spcPct val="250000"/>
              </a:lnSpc>
              <a:buFont typeface="Courier New" panose="02070309020205020404" pitchFamily="49" charset="0"/>
              <a:buChar char="o"/>
            </a:pPr>
            <a:r>
              <a:rPr lang="en-US" sz="1800" b="1" dirty="0">
                <a:solidFill>
                  <a:schemeClr val="tx2"/>
                </a:solidFill>
                <a:latin typeface="Times New Roman" panose="02020603050405020304" pitchFamily="18" charset="0"/>
                <a:cs typeface="Times New Roman" panose="02020603050405020304" pitchFamily="18" charset="0"/>
              </a:rPr>
              <a:t>HTTP and FTP protocols are used as communication protocols. FTP is used to upload the web application in live domain and the client can access it via HTTP protocol.</a:t>
            </a:r>
          </a:p>
          <a:p>
            <a:pPr marL="342900" lvl="0" indent="-342900" algn="just">
              <a:lnSpc>
                <a:spcPct val="250000"/>
              </a:lnSpc>
              <a:buFont typeface="Courier New" panose="02070309020205020404" pitchFamily="49" charset="0"/>
              <a:buChar char="o"/>
            </a:pPr>
            <a:r>
              <a:rPr lang="en-GB" sz="1800" b="1" dirty="0">
                <a:solidFill>
                  <a:schemeClr val="tx2"/>
                </a:solidFill>
                <a:latin typeface="Times New Roman" panose="02020603050405020304" pitchFamily="18" charset="0"/>
                <a:cs typeface="Times New Roman" panose="02020603050405020304" pitchFamily="18" charset="0"/>
              </a:rPr>
              <a:t>SMTP protocol is used for Email communication.</a:t>
            </a:r>
            <a:endParaRPr lang="en-US" sz="1800" b="1" dirty="0">
              <a:solidFill>
                <a:schemeClr val="tx2"/>
              </a:solidFill>
              <a:latin typeface="Times New Roman" panose="02020603050405020304" pitchFamily="18" charset="0"/>
              <a:cs typeface="Times New Roman" panose="02020603050405020304" pitchFamily="18" charset="0"/>
            </a:endParaRPr>
          </a:p>
          <a:p>
            <a:pPr marL="342900" lvl="0" indent="-342900" algn="just">
              <a:lnSpc>
                <a:spcPct val="250000"/>
              </a:lnSpc>
              <a:buFont typeface="Courier New" panose="02070309020205020404" pitchFamily="49" charset="0"/>
              <a:buChar char="o"/>
            </a:pPr>
            <a:r>
              <a:rPr lang="en-US" sz="1800" b="1" dirty="0">
                <a:solidFill>
                  <a:schemeClr val="tx2"/>
                </a:solidFill>
                <a:latin typeface="Times New Roman" panose="02020603050405020304" pitchFamily="18" charset="0"/>
                <a:cs typeface="Times New Roman" panose="02020603050405020304" pitchFamily="18" charset="0"/>
              </a:rPr>
              <a:t>Since Electronic Hub application is a web-based application, internet connection must be established.</a:t>
            </a:r>
          </a:p>
          <a:p>
            <a:pPr marL="342900" lvl="0" indent="-342900" algn="just">
              <a:lnSpc>
                <a:spcPct val="250000"/>
              </a:lnSpc>
              <a:buFont typeface="Courier New" panose="02070309020205020404" pitchFamily="49" charset="0"/>
              <a:buChar char="o"/>
            </a:pPr>
            <a:r>
              <a:rPr lang="en-US" sz="1800" b="1" dirty="0">
                <a:solidFill>
                  <a:schemeClr val="tx2"/>
                </a:solidFill>
                <a:latin typeface="Times New Roman" panose="02020603050405020304" pitchFamily="18" charset="0"/>
                <a:cs typeface="Times New Roman" panose="02020603050405020304" pitchFamily="18" charset="0"/>
              </a:rPr>
              <a:t>The Electronic Hub application will be used on PCs and will function via internet in any web browser.</a:t>
            </a:r>
          </a:p>
        </p:txBody>
      </p:sp>
    </p:spTree>
    <p:extLst>
      <p:ext uri="{BB962C8B-B14F-4D97-AF65-F5344CB8AC3E}">
        <p14:creationId xmlns:p14="http://schemas.microsoft.com/office/powerpoint/2010/main" val="250753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E9BE86-1AD6-6801-0F65-9D33008370A3}"/>
              </a:ext>
            </a:extLst>
          </p:cNvPr>
          <p:cNvSpPr txBox="1"/>
          <p:nvPr/>
        </p:nvSpPr>
        <p:spPr>
          <a:xfrm>
            <a:off x="801093" y="678050"/>
            <a:ext cx="9813897" cy="5478423"/>
          </a:xfrm>
          <a:prstGeom prst="rect">
            <a:avLst/>
          </a:prstGeom>
          <a:noFill/>
        </p:spPr>
        <p:txBody>
          <a:bodyPr wrap="square">
            <a:spAutoFit/>
          </a:bodyPr>
          <a:lstStyle/>
          <a:p>
            <a:r>
              <a:rPr lang="en-GB" altLang="ko-KR" sz="4000" u="sng" dirty="0">
                <a:solidFill>
                  <a:schemeClr val="tx2"/>
                </a:solidFill>
                <a:latin typeface="Times New Roman" panose="02020603050405020304" pitchFamily="18" charset="0"/>
                <a:cs typeface="Times New Roman" panose="02020603050405020304" pitchFamily="18" charset="0"/>
              </a:rPr>
              <a:t>S/W and H/W Requirements:</a:t>
            </a:r>
          </a:p>
          <a:p>
            <a:endParaRPr lang="en-GB" sz="4000" u="sng" dirty="0">
              <a:solidFill>
                <a:schemeClr val="tx2"/>
              </a:solidFill>
              <a:latin typeface="Times New Roman" panose="02020603050405020304" pitchFamily="18" charset="0"/>
              <a:cs typeface="Times New Roman" panose="02020603050405020304" pitchFamily="18" charset="0"/>
            </a:endParaRPr>
          </a:p>
          <a:p>
            <a:r>
              <a:rPr lang="en-US" u="sng" dirty="0">
                <a:solidFill>
                  <a:schemeClr val="accent1">
                    <a:lumMod val="50000"/>
                  </a:schemeClr>
                </a:solidFill>
              </a:rPr>
              <a:t>Server Side:</a:t>
            </a:r>
            <a:endParaRPr lang="en-US" dirty="0">
              <a:solidFill>
                <a:schemeClr val="accent1">
                  <a:lumMod val="50000"/>
                </a:schemeClr>
              </a:solidFill>
            </a:endParaRPr>
          </a:p>
          <a:p>
            <a:r>
              <a:rPr lang="en-US" dirty="0">
                <a:solidFill>
                  <a:schemeClr val="tx2"/>
                </a:solidFill>
              </a:rPr>
              <a:t> </a:t>
            </a:r>
          </a:p>
          <a:p>
            <a:r>
              <a:rPr lang="en-US" b="1" dirty="0">
                <a:solidFill>
                  <a:schemeClr val="tx2"/>
                </a:solidFill>
              </a:rPr>
              <a:t>Processor:</a:t>
            </a:r>
            <a:r>
              <a:rPr lang="pt-BR" b="1" dirty="0">
                <a:solidFill>
                  <a:schemeClr val="tx2"/>
                </a:solidFill>
              </a:rPr>
              <a:t> Intel(R) Core(TM) i3-10110U CPU @ 2.10GHz   2.59 GHz</a:t>
            </a:r>
            <a:endParaRPr lang="en-US" dirty="0">
              <a:solidFill>
                <a:schemeClr val="tx2"/>
              </a:solidFill>
            </a:endParaRPr>
          </a:p>
          <a:p>
            <a:r>
              <a:rPr lang="en-US" b="1" dirty="0">
                <a:solidFill>
                  <a:schemeClr val="tx2"/>
                </a:solidFill>
              </a:rPr>
              <a:t>HDD: </a:t>
            </a:r>
            <a:r>
              <a:rPr lang="en-US" dirty="0">
                <a:solidFill>
                  <a:schemeClr val="tx2"/>
                </a:solidFill>
              </a:rPr>
              <a:t>Minimum 500GB Disk Space</a:t>
            </a:r>
          </a:p>
          <a:p>
            <a:r>
              <a:rPr lang="en-US" b="1" dirty="0">
                <a:solidFill>
                  <a:schemeClr val="tx2"/>
                </a:solidFill>
              </a:rPr>
              <a:t>RAM: </a:t>
            </a:r>
            <a:r>
              <a:rPr lang="en-US" dirty="0">
                <a:solidFill>
                  <a:schemeClr val="tx2"/>
                </a:solidFill>
              </a:rPr>
              <a:t>Minimum 4GB </a:t>
            </a:r>
          </a:p>
          <a:p>
            <a:r>
              <a:rPr lang="en-US" b="1" dirty="0">
                <a:solidFill>
                  <a:schemeClr val="tx2"/>
                </a:solidFill>
              </a:rPr>
              <a:t>OS: </a:t>
            </a:r>
            <a:r>
              <a:rPr lang="en-US" dirty="0">
                <a:solidFill>
                  <a:schemeClr val="tx2"/>
                </a:solidFill>
              </a:rPr>
              <a:t>Windows 10, Linux 6 </a:t>
            </a:r>
          </a:p>
          <a:p>
            <a:r>
              <a:rPr lang="en-US" b="1" dirty="0">
                <a:solidFill>
                  <a:schemeClr val="tx2"/>
                </a:solidFill>
              </a:rPr>
              <a:t>Database: </a:t>
            </a:r>
            <a:r>
              <a:rPr lang="en-US" dirty="0">
                <a:solidFill>
                  <a:schemeClr val="tx2"/>
                </a:solidFill>
              </a:rPr>
              <a:t>MySQL</a:t>
            </a:r>
          </a:p>
          <a:p>
            <a:r>
              <a:rPr lang="en-US" dirty="0">
                <a:solidFill>
                  <a:srgbClr val="FFC000"/>
                </a:solidFill>
              </a:rPr>
              <a:t> </a:t>
            </a:r>
          </a:p>
          <a:p>
            <a:r>
              <a:rPr lang="en-US" u="sng" dirty="0">
                <a:solidFill>
                  <a:schemeClr val="accent1">
                    <a:lumMod val="50000"/>
                  </a:schemeClr>
                </a:solidFill>
              </a:rPr>
              <a:t>Client Side (minimum requirement):</a:t>
            </a:r>
            <a:endParaRPr lang="en-US" dirty="0">
              <a:solidFill>
                <a:schemeClr val="accent1">
                  <a:lumMod val="50000"/>
                </a:schemeClr>
              </a:solidFill>
            </a:endParaRPr>
          </a:p>
          <a:p>
            <a:r>
              <a:rPr lang="en-US" dirty="0">
                <a:solidFill>
                  <a:schemeClr val="tx2"/>
                </a:solidFill>
              </a:rPr>
              <a:t> </a:t>
            </a:r>
          </a:p>
          <a:p>
            <a:r>
              <a:rPr lang="en-US" b="1" dirty="0">
                <a:solidFill>
                  <a:schemeClr val="tx2"/>
                </a:solidFill>
              </a:rPr>
              <a:t>Processor: </a:t>
            </a:r>
            <a:r>
              <a:rPr lang="en-US" dirty="0">
                <a:solidFill>
                  <a:schemeClr val="tx2"/>
                </a:solidFill>
              </a:rPr>
              <a:t>Intel Dual Core</a:t>
            </a:r>
          </a:p>
          <a:p>
            <a:r>
              <a:rPr lang="en-US" b="1" dirty="0">
                <a:solidFill>
                  <a:schemeClr val="tx2"/>
                </a:solidFill>
              </a:rPr>
              <a:t>HDD: </a:t>
            </a:r>
            <a:r>
              <a:rPr lang="en-US" dirty="0">
                <a:solidFill>
                  <a:schemeClr val="tx2"/>
                </a:solidFill>
              </a:rPr>
              <a:t>Minimum 80GB Disk Space</a:t>
            </a:r>
          </a:p>
          <a:p>
            <a:r>
              <a:rPr lang="en-US" b="1" dirty="0">
                <a:solidFill>
                  <a:schemeClr val="tx2"/>
                </a:solidFill>
              </a:rPr>
              <a:t>RAM: </a:t>
            </a:r>
            <a:r>
              <a:rPr lang="en-US" dirty="0">
                <a:solidFill>
                  <a:schemeClr val="tx2"/>
                </a:solidFill>
              </a:rPr>
              <a:t>Minimum 2GB</a:t>
            </a:r>
          </a:p>
          <a:p>
            <a:r>
              <a:rPr lang="en-US" b="1" dirty="0">
                <a:solidFill>
                  <a:schemeClr val="tx2"/>
                </a:solidFill>
              </a:rPr>
              <a:t>OS: </a:t>
            </a:r>
            <a:r>
              <a:rPr lang="en-US" dirty="0">
                <a:solidFill>
                  <a:schemeClr val="tx2"/>
                </a:solidFill>
              </a:rPr>
              <a:t>Windows 7, Linux</a:t>
            </a:r>
          </a:p>
          <a:p>
            <a:endParaRPr lang="en-IN" u="sng"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94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D33D4D-4A89-69F9-52BE-A17D5BF0F803}"/>
              </a:ext>
            </a:extLst>
          </p:cNvPr>
          <p:cNvSpPr txBox="1"/>
          <p:nvPr/>
        </p:nvSpPr>
        <p:spPr>
          <a:xfrm>
            <a:off x="697726" y="189694"/>
            <a:ext cx="9408381" cy="6186309"/>
          </a:xfrm>
          <a:prstGeom prst="rect">
            <a:avLst/>
          </a:prstGeom>
          <a:noFill/>
        </p:spPr>
        <p:txBody>
          <a:bodyPr wrap="square">
            <a:spAutoFit/>
          </a:bodyPr>
          <a:lstStyle/>
          <a:p>
            <a:r>
              <a:rPr lang="en-US" sz="4000" b="1" i="0" dirty="0">
                <a:effectLst/>
                <a:latin typeface="Times New Roman" panose="02020603050405020304" pitchFamily="18" charset="0"/>
                <a:cs typeface="Times New Roman" panose="02020603050405020304" pitchFamily="18" charset="0"/>
              </a:rPr>
              <a:t>Advantages:</a:t>
            </a:r>
          </a:p>
          <a:p>
            <a:endParaRPr lang="en-US" b="1" i="0" dirty="0">
              <a:effectLst/>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b="1" i="0" dirty="0">
                <a:effectLst/>
                <a:latin typeface="Times New Roman" panose="02020603050405020304" pitchFamily="18" charset="0"/>
                <a:cs typeface="Times New Roman" panose="02020603050405020304" pitchFamily="18" charset="0"/>
              </a:rPr>
              <a:t>Global Reach</a:t>
            </a:r>
            <a:r>
              <a:rPr lang="en-US" sz="1600" b="0" i="0" dirty="0">
                <a:solidFill>
                  <a:srgbClr val="374151"/>
                </a:solidFill>
                <a:effectLst/>
                <a:latin typeface="Times New Roman" panose="02020603050405020304" pitchFamily="18" charset="0"/>
                <a:cs typeface="Times New Roman" panose="02020603050405020304" pitchFamily="18" charset="0"/>
              </a:rPr>
              <a:t>: An electronic online store has the potential to reach a global audience.</a:t>
            </a:r>
          </a:p>
          <a:p>
            <a:pPr marL="285750" indent="-285750">
              <a:buFont typeface="Courier New" panose="02070309020205020404" pitchFamily="49" charset="0"/>
              <a:buChar char="o"/>
            </a:pP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600" b="1" i="0" dirty="0">
                <a:solidFill>
                  <a:srgbClr val="374151"/>
                </a:solidFill>
                <a:effectLst/>
                <a:latin typeface="Times New Roman" panose="02020603050405020304" pitchFamily="18" charset="0"/>
                <a:cs typeface="Times New Roman" panose="02020603050405020304" pitchFamily="18" charset="0"/>
              </a:rPr>
              <a:t>24/7 Availability</a:t>
            </a:r>
            <a:r>
              <a:rPr lang="en-US" sz="1600" b="0" i="0" dirty="0">
                <a:solidFill>
                  <a:srgbClr val="374151"/>
                </a:solidFill>
                <a:effectLst/>
                <a:latin typeface="Times New Roman" panose="02020603050405020304" pitchFamily="18" charset="0"/>
                <a:cs typeface="Times New Roman" panose="02020603050405020304" pitchFamily="18" charset="0"/>
              </a:rPr>
              <a:t>: Your online store is accessible to customers around the clock. This provides convenience for shoppers who may have different schedules and time zones, increasing the potential for sales at any time.</a:t>
            </a:r>
          </a:p>
          <a:p>
            <a:pPr marL="285750" indent="-285750" algn="l">
              <a:buFont typeface="Courier New" panose="02070309020205020404" pitchFamily="49" charset="0"/>
              <a:buChar char="o"/>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600" b="1" i="0" dirty="0">
                <a:solidFill>
                  <a:srgbClr val="374151"/>
                </a:solidFill>
                <a:effectLst/>
                <a:latin typeface="Times New Roman" panose="02020603050405020304" pitchFamily="18" charset="0"/>
                <a:cs typeface="Times New Roman" panose="02020603050405020304" pitchFamily="18" charset="0"/>
              </a:rPr>
              <a:t>Lower Overhead Costs</a:t>
            </a:r>
            <a:r>
              <a:rPr lang="en-US" sz="1600" b="0" i="0" dirty="0">
                <a:solidFill>
                  <a:srgbClr val="374151"/>
                </a:solidFill>
                <a:effectLst/>
                <a:latin typeface="Times New Roman" panose="02020603050405020304" pitchFamily="18" charset="0"/>
                <a:cs typeface="Times New Roman" panose="02020603050405020304" pitchFamily="18" charset="0"/>
              </a:rPr>
              <a:t>: Operating an electronic online store often involves lower overhead costs compared to maintaining a physical store.</a:t>
            </a:r>
          </a:p>
          <a:p>
            <a:pPr marL="285750" indent="-285750" algn="l">
              <a:buFont typeface="Courier New" panose="02070309020205020404" pitchFamily="49" charset="0"/>
              <a:buChar char="o"/>
            </a:pP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600" b="1" i="0" dirty="0">
                <a:effectLst/>
                <a:latin typeface="Times New Roman" panose="02020603050405020304" pitchFamily="18" charset="0"/>
                <a:cs typeface="Times New Roman" panose="02020603050405020304" pitchFamily="18" charset="0"/>
              </a:rPr>
              <a:t>Wider Product Range</a:t>
            </a:r>
            <a:r>
              <a:rPr lang="en-US" sz="1600" b="0" i="0" dirty="0">
                <a:solidFill>
                  <a:srgbClr val="374151"/>
                </a:solidFill>
                <a:effectLst/>
                <a:latin typeface="Times New Roman" panose="02020603050405020304" pitchFamily="18" charset="0"/>
                <a:cs typeface="Times New Roman" panose="02020603050405020304" pitchFamily="18" charset="0"/>
              </a:rPr>
              <a:t>: An electronic online store can offer a wider variety of products compared to a physical store.</a:t>
            </a:r>
          </a:p>
          <a:p>
            <a:pPr marL="285750" indent="-285750" algn="l">
              <a:buFont typeface="Courier New" panose="02070309020205020404" pitchFamily="49" charset="0"/>
              <a:buChar char="o"/>
            </a:pP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600" b="1" i="0" dirty="0">
                <a:effectLst/>
                <a:latin typeface="Times New Roman" panose="02020603050405020304" pitchFamily="18" charset="0"/>
                <a:cs typeface="Times New Roman" panose="02020603050405020304" pitchFamily="18" charset="0"/>
              </a:rPr>
              <a:t>Streamlined Inventory Management</a:t>
            </a:r>
            <a:r>
              <a:rPr lang="en-US" sz="1600" b="0" i="0" dirty="0">
                <a:solidFill>
                  <a:srgbClr val="374151"/>
                </a:solidFill>
                <a:effectLst/>
                <a:latin typeface="Times New Roman" panose="02020603050405020304" pitchFamily="18" charset="0"/>
                <a:cs typeface="Times New Roman" panose="02020603050405020304" pitchFamily="18" charset="0"/>
              </a:rPr>
              <a:t>: Digital inventory management systems can help businesses keep track of stock levels, automate reordering processes, and reduce the risk of overselling or underselling products.</a:t>
            </a:r>
          </a:p>
          <a:p>
            <a:pPr marL="285750" indent="-285750" algn="l">
              <a:buFont typeface="Courier New" panose="02070309020205020404" pitchFamily="49" charset="0"/>
              <a:buChar char="o"/>
            </a:pP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600" b="1" i="0" dirty="0">
                <a:effectLst/>
                <a:latin typeface="Times New Roman" panose="02020603050405020304" pitchFamily="18" charset="0"/>
                <a:cs typeface="Times New Roman" panose="02020603050405020304" pitchFamily="18" charset="0"/>
              </a:rPr>
              <a:t>Ease of Expansion and Scaling</a:t>
            </a:r>
            <a:r>
              <a:rPr lang="en-US" sz="1600" b="0" i="0" dirty="0">
                <a:solidFill>
                  <a:srgbClr val="374151"/>
                </a:solidFill>
                <a:effectLst/>
                <a:latin typeface="Times New Roman" panose="02020603050405020304" pitchFamily="18" charset="0"/>
                <a:cs typeface="Times New Roman" panose="02020603050405020304" pitchFamily="18" charset="0"/>
              </a:rPr>
              <a:t>: Online stores can easily expand their product offerings, target new markets, and scale their operations without the constraints of physical infrastructure.</a:t>
            </a:r>
          </a:p>
          <a:p>
            <a:pPr marL="285750" indent="-285750" algn="l">
              <a:buFont typeface="Courier New" panose="02070309020205020404" pitchFamily="49" charset="0"/>
              <a:buChar char="o"/>
            </a:pP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600" b="1" i="1" dirty="0">
                <a:solidFill>
                  <a:srgbClr val="374151"/>
                </a:solidFill>
                <a:effectLst/>
                <a:latin typeface="Times New Roman" panose="02020603050405020304" pitchFamily="18" charset="0"/>
                <a:cs typeface="Times New Roman" panose="02020603050405020304" pitchFamily="18" charset="0"/>
              </a:rPr>
              <a:t>Overall, electronic online stores offer convenience, a wide range of choices, and cost-effective solutions for both businesses and consumers, making them an integral part of modern commerce</a:t>
            </a:r>
            <a:r>
              <a:rPr lang="en-US" sz="1600" b="0" i="0" dirty="0">
                <a:solidFill>
                  <a:srgbClr val="374151"/>
                </a:solidFill>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77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313C35-E4DB-5B85-0EB7-4A0D64A9DDB8}"/>
              </a:ext>
            </a:extLst>
          </p:cNvPr>
          <p:cNvSpPr>
            <a:spLocks noChangeArrowheads="1"/>
          </p:cNvSpPr>
          <p:nvPr/>
        </p:nvSpPr>
        <p:spPr bwMode="auto">
          <a:xfrm>
            <a:off x="681488" y="144585"/>
            <a:ext cx="482985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a:t>
            </a:r>
            <a:r>
              <a:rPr kumimoji="0" lang="en-US" altLang="en-US" sz="28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SnapShots</a:t>
            </a: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1.Admin Dashboard</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98BB10EB-CD56-3276-B9DC-2A706E253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88" y="1534885"/>
            <a:ext cx="8203720" cy="43224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FC8563C-E5E9-F86A-BBA0-4AE28DA38137}"/>
              </a:ext>
            </a:extLst>
          </p:cNvPr>
          <p:cNvSpPr>
            <a:spLocks noChangeArrowheads="1"/>
          </p:cNvSpPr>
          <p:nvPr/>
        </p:nvSpPr>
        <p:spPr bwMode="auto">
          <a:xfrm>
            <a:off x="3102428" y="42780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08881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1498F-1581-7C97-A44D-E9E85F132962}"/>
              </a:ext>
            </a:extLst>
          </p:cNvPr>
          <p:cNvSpPr txBox="1"/>
          <p:nvPr/>
        </p:nvSpPr>
        <p:spPr>
          <a:xfrm>
            <a:off x="179614" y="612324"/>
            <a:ext cx="6106884" cy="460895"/>
          </a:xfrm>
          <a:prstGeom prst="rect">
            <a:avLst/>
          </a:prstGeom>
          <a:noFill/>
        </p:spPr>
        <p:txBody>
          <a:bodyPr wrap="square">
            <a:spAutoFit/>
          </a:bodyPr>
          <a:lstStyle/>
          <a:p>
            <a:pPr marL="457200" algn="just">
              <a:lnSpc>
                <a:spcPct val="107000"/>
              </a:lnSpc>
              <a:spcAft>
                <a:spcPts val="800"/>
              </a:spcAf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2</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.As admin want to see view Category</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C1C5A0C-82FA-1B1C-45AB-08813B2B5A76}"/>
              </a:ext>
            </a:extLst>
          </p:cNvPr>
          <p:cNvPicPr>
            <a:picLocks noChangeAspect="1"/>
          </p:cNvPicPr>
          <p:nvPr/>
        </p:nvPicPr>
        <p:blipFill>
          <a:blip r:embed="rId2"/>
          <a:stretch>
            <a:fillRect/>
          </a:stretch>
        </p:blipFill>
        <p:spPr>
          <a:xfrm>
            <a:off x="357446" y="1429789"/>
            <a:ext cx="8253153" cy="4815887"/>
          </a:xfrm>
          <a:prstGeom prst="rect">
            <a:avLst/>
          </a:prstGeom>
        </p:spPr>
      </p:pic>
    </p:spTree>
    <p:extLst>
      <p:ext uri="{BB962C8B-B14F-4D97-AF65-F5344CB8AC3E}">
        <p14:creationId xmlns:p14="http://schemas.microsoft.com/office/powerpoint/2010/main" val="223054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txBox="1">
            <a:spLocks/>
          </p:cNvSpPr>
          <p:nvPr/>
        </p:nvSpPr>
        <p:spPr>
          <a:xfrm>
            <a:off x="323529" y="339509"/>
            <a:ext cx="11573197" cy="724247"/>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ko-KR" sz="2800" b="1" i="0" u="none" strike="noStrike" kern="1200" cap="none" spc="0" normalizeH="0" baseline="0" noProof="0" dirty="0">
                <a:ln>
                  <a:noFill/>
                </a:ln>
                <a:solidFill>
                  <a:schemeClr val="accent1">
                    <a:lumMod val="40000"/>
                    <a:lumOff val="60000"/>
                  </a:schemeClr>
                </a:solidFill>
                <a:effectLst/>
                <a:uLnTx/>
                <a:uFillTx/>
                <a:latin typeface="+mn-lt"/>
                <a:ea typeface="+mn-ea"/>
                <a:cs typeface="+mn-cs"/>
              </a:rPr>
              <a:t>Points to be discussed</a:t>
            </a:r>
            <a:endParaRPr kumimoji="0" lang="ko-KR" altLang="en-US" sz="2800" b="1" i="0" u="none" strike="noStrike" kern="1200" cap="none" spc="0" normalizeH="0" baseline="0" noProof="0" dirty="0">
              <a:ln>
                <a:noFill/>
              </a:ln>
              <a:solidFill>
                <a:schemeClr val="accent1">
                  <a:lumMod val="40000"/>
                  <a:lumOff val="60000"/>
                </a:schemeClr>
              </a:solidFill>
              <a:effectLst/>
              <a:uLnTx/>
              <a:uFillTx/>
              <a:latin typeface="+mn-lt"/>
              <a:ea typeface="+mn-ea"/>
              <a:cs typeface="+mn-cs"/>
            </a:endParaRPr>
          </a:p>
        </p:txBody>
      </p:sp>
      <p:grpSp>
        <p:nvGrpSpPr>
          <p:cNvPr id="3" name="Graphic 3">
            <a:extLst>
              <a:ext uri="{FF2B5EF4-FFF2-40B4-BE49-F238E27FC236}">
                <a16:creationId xmlns:a16="http://schemas.microsoft.com/office/drawing/2014/main" id="{19C4EF18-7F43-4D6E-ACAF-E47946F46669}"/>
              </a:ext>
            </a:extLst>
          </p:cNvPr>
          <p:cNvGrpSpPr/>
          <p:nvPr/>
        </p:nvGrpSpPr>
        <p:grpSpPr>
          <a:xfrm rot="21305829" flipH="1">
            <a:off x="388050" y="3672527"/>
            <a:ext cx="1389702" cy="1123553"/>
            <a:chOff x="8338752" y="1211990"/>
            <a:chExt cx="3851961" cy="3114252"/>
          </a:xfrm>
        </p:grpSpPr>
        <p:sp>
          <p:nvSpPr>
            <p:cNvPr id="4" name="Freeform: Shape 83">
              <a:extLst>
                <a:ext uri="{FF2B5EF4-FFF2-40B4-BE49-F238E27FC236}">
                  <a16:creationId xmlns:a16="http://schemas.microsoft.com/office/drawing/2014/main" id="{7597336B-849F-41FC-8FBF-F6FB448FBA73}"/>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5" name="Freeform: Shape 84">
              <a:extLst>
                <a:ext uri="{FF2B5EF4-FFF2-40B4-BE49-F238E27FC236}">
                  <a16:creationId xmlns:a16="http://schemas.microsoft.com/office/drawing/2014/main" id="{5FCBCE89-77CA-4B4E-BDA6-1A6C8C0F5D90}"/>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a:p>
          </p:txBody>
        </p:sp>
        <p:sp>
          <p:nvSpPr>
            <p:cNvPr id="6" name="Freeform: Shape 85">
              <a:extLst>
                <a:ext uri="{FF2B5EF4-FFF2-40B4-BE49-F238E27FC236}">
                  <a16:creationId xmlns:a16="http://schemas.microsoft.com/office/drawing/2014/main" id="{B3E290C5-17C5-4E8C-84C3-8D553BE9FF3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a:p>
          </p:txBody>
        </p:sp>
        <p:sp>
          <p:nvSpPr>
            <p:cNvPr id="7" name="Freeform: Shape 86">
              <a:extLst>
                <a:ext uri="{FF2B5EF4-FFF2-40B4-BE49-F238E27FC236}">
                  <a16:creationId xmlns:a16="http://schemas.microsoft.com/office/drawing/2014/main" id="{C2F9C513-FADF-4D04-84EE-961B06D79CF7}"/>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dirty="0"/>
            </a:p>
          </p:txBody>
        </p:sp>
        <p:sp>
          <p:nvSpPr>
            <p:cNvPr id="8" name="Freeform: Shape 87">
              <a:extLst>
                <a:ext uri="{FF2B5EF4-FFF2-40B4-BE49-F238E27FC236}">
                  <a16:creationId xmlns:a16="http://schemas.microsoft.com/office/drawing/2014/main" id="{E75D5EF7-4D68-451A-B3EF-253EC99AC782}"/>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a:p>
          </p:txBody>
        </p:sp>
        <p:sp>
          <p:nvSpPr>
            <p:cNvPr id="9" name="Freeform: Shape 88">
              <a:extLst>
                <a:ext uri="{FF2B5EF4-FFF2-40B4-BE49-F238E27FC236}">
                  <a16:creationId xmlns:a16="http://schemas.microsoft.com/office/drawing/2014/main" id="{E7E294D0-AABC-44BF-B931-92E93C29B2EC}"/>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dirty="0"/>
            </a:p>
          </p:txBody>
        </p:sp>
        <p:sp>
          <p:nvSpPr>
            <p:cNvPr id="10" name="Freeform: Shape 89">
              <a:extLst>
                <a:ext uri="{FF2B5EF4-FFF2-40B4-BE49-F238E27FC236}">
                  <a16:creationId xmlns:a16="http://schemas.microsoft.com/office/drawing/2014/main" id="{B34A1B24-026B-4C86-A1A6-DAF05C52EA44}"/>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1" name="Freeform: Shape 90">
              <a:extLst>
                <a:ext uri="{FF2B5EF4-FFF2-40B4-BE49-F238E27FC236}">
                  <a16:creationId xmlns:a16="http://schemas.microsoft.com/office/drawing/2014/main" id="{2B2BFA7B-2E28-4C79-B559-1D0B0309EE9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3DC938BF-274F-4644-8F23-CD7AE6676BA0}"/>
              </a:ext>
            </a:extLst>
          </p:cNvPr>
          <p:cNvGrpSpPr/>
          <p:nvPr/>
        </p:nvGrpSpPr>
        <p:grpSpPr>
          <a:xfrm>
            <a:off x="1446763" y="3305491"/>
            <a:ext cx="10061655" cy="2617601"/>
            <a:chOff x="1427713" y="2852132"/>
            <a:chExt cx="10061655" cy="2617601"/>
          </a:xfrm>
        </p:grpSpPr>
        <p:grpSp>
          <p:nvGrpSpPr>
            <p:cNvPr id="13" name="Group 5">
              <a:extLst>
                <a:ext uri="{FF2B5EF4-FFF2-40B4-BE49-F238E27FC236}">
                  <a16:creationId xmlns:a16="http://schemas.microsoft.com/office/drawing/2014/main" id="{ADB454B5-5F77-4C49-9103-B7C97A7995BA}"/>
                </a:ext>
              </a:extLst>
            </p:cNvPr>
            <p:cNvGrpSpPr/>
            <p:nvPr/>
          </p:nvGrpSpPr>
          <p:grpSpPr>
            <a:xfrm>
              <a:off x="1427713" y="2852132"/>
              <a:ext cx="9478349" cy="2617601"/>
              <a:chOff x="2895898" y="2601320"/>
              <a:chExt cx="9478349" cy="2617601"/>
            </a:xfrm>
          </p:grpSpPr>
          <p:sp>
            <p:nvSpPr>
              <p:cNvPr id="15" name="Block Arc 14">
                <a:extLst>
                  <a:ext uri="{FF2B5EF4-FFF2-40B4-BE49-F238E27FC236}">
                    <a16:creationId xmlns:a16="http://schemas.microsoft.com/office/drawing/2014/main" id="{FE8A1025-CBFC-402B-BE6B-AFFE5D4E969B}"/>
                  </a:ext>
                </a:extLst>
              </p:cNvPr>
              <p:cNvSpPr/>
              <p:nvPr/>
            </p:nvSpPr>
            <p:spPr>
              <a:xfrm>
                <a:off x="10539544" y="3374995"/>
                <a:ext cx="1834703" cy="1834703"/>
              </a:xfrm>
              <a:prstGeom prst="blockArc">
                <a:avLst>
                  <a:gd name="adj1" fmla="val 12399071"/>
                  <a:gd name="adj2" fmla="val 16243311"/>
                  <a:gd name="adj3" fmla="val 6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Block Arc 15">
                <a:extLst>
                  <a:ext uri="{FF2B5EF4-FFF2-40B4-BE49-F238E27FC236}">
                    <a16:creationId xmlns:a16="http://schemas.microsoft.com/office/drawing/2014/main" id="{5B9948DF-5A0A-4747-B694-A56DACB3FF4D}"/>
                  </a:ext>
                </a:extLst>
              </p:cNvPr>
              <p:cNvSpPr/>
              <p:nvPr/>
            </p:nvSpPr>
            <p:spPr>
              <a:xfrm rot="10800000">
                <a:off x="2895898" y="2601320"/>
                <a:ext cx="1834703" cy="1834703"/>
              </a:xfrm>
              <a:prstGeom prst="blockArc">
                <a:avLst>
                  <a:gd name="adj1" fmla="val 12399071"/>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Block Arc 16">
                <a:extLst>
                  <a:ext uri="{FF2B5EF4-FFF2-40B4-BE49-F238E27FC236}">
                    <a16:creationId xmlns:a16="http://schemas.microsoft.com/office/drawing/2014/main" id="{E67BDBDC-F19E-406B-B8E2-0E2179EB9E4D}"/>
                  </a:ext>
                </a:extLst>
              </p:cNvPr>
              <p:cNvSpPr/>
              <p:nvPr/>
            </p:nvSpPr>
            <p:spPr>
              <a:xfrm>
                <a:off x="7477560" y="3384218"/>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Block Arc 17">
                <a:extLst>
                  <a:ext uri="{FF2B5EF4-FFF2-40B4-BE49-F238E27FC236}">
                    <a16:creationId xmlns:a16="http://schemas.microsoft.com/office/drawing/2014/main" id="{330036F1-9DAC-4969-B3EF-83EF2CF63EB1}"/>
                  </a:ext>
                </a:extLst>
              </p:cNvPr>
              <p:cNvSpPr/>
              <p:nvPr/>
            </p:nvSpPr>
            <p:spPr>
              <a:xfrm>
                <a:off x="4416280" y="3384218"/>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Block Arc 18">
                <a:extLst>
                  <a:ext uri="{FF2B5EF4-FFF2-40B4-BE49-F238E27FC236}">
                    <a16:creationId xmlns:a16="http://schemas.microsoft.com/office/drawing/2014/main" id="{E40E8946-5E4B-4C26-84C5-466244B4392C}"/>
                  </a:ext>
                </a:extLst>
              </p:cNvPr>
              <p:cNvSpPr/>
              <p:nvPr/>
            </p:nvSpPr>
            <p:spPr>
              <a:xfrm rot="10800000">
                <a:off x="5946920" y="2601320"/>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Block Arc 160">
                <a:extLst>
                  <a:ext uri="{FF2B5EF4-FFF2-40B4-BE49-F238E27FC236}">
                    <a16:creationId xmlns:a16="http://schemas.microsoft.com/office/drawing/2014/main" id="{66238CEF-C54D-4BBA-BA3E-140CFFCE07D7}"/>
                  </a:ext>
                </a:extLst>
              </p:cNvPr>
              <p:cNvSpPr/>
              <p:nvPr/>
            </p:nvSpPr>
            <p:spPr>
              <a:xfrm rot="10800000">
                <a:off x="9008904" y="260132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4" name="Rectangle 13">
              <a:extLst>
                <a:ext uri="{FF2B5EF4-FFF2-40B4-BE49-F238E27FC236}">
                  <a16:creationId xmlns:a16="http://schemas.microsoft.com/office/drawing/2014/main" id="{C1BD60E6-79DF-41AA-859E-722ADC1D512C}"/>
                </a:ext>
              </a:extLst>
            </p:cNvPr>
            <p:cNvSpPr/>
            <p:nvPr/>
          </p:nvSpPr>
          <p:spPr>
            <a:xfrm>
              <a:off x="9988709" y="3625806"/>
              <a:ext cx="1500659" cy="1180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Box 20">
            <a:extLst>
              <a:ext uri="{FF2B5EF4-FFF2-40B4-BE49-F238E27FC236}">
                <a16:creationId xmlns:a16="http://schemas.microsoft.com/office/drawing/2014/main" id="{A03AA2BC-49B1-466E-A167-64AEAF6946A3}"/>
              </a:ext>
            </a:extLst>
          </p:cNvPr>
          <p:cNvSpPr txBox="1"/>
          <p:nvPr/>
        </p:nvSpPr>
        <p:spPr>
          <a:xfrm>
            <a:off x="1724297" y="3500243"/>
            <a:ext cx="2017080" cy="723275"/>
          </a:xfrm>
          <a:prstGeom prst="rect">
            <a:avLst/>
          </a:prstGeom>
          <a:noFill/>
        </p:spPr>
        <p:txBody>
          <a:bodyPr wrap="square" rtlCol="0">
            <a:spAutoFit/>
          </a:bodyPr>
          <a:lstStyle/>
          <a:p>
            <a:pPr marL="274320" lvl="0" indent="-274320">
              <a:spcBef>
                <a:spcPts val="600"/>
              </a:spcBef>
              <a:buClr>
                <a:schemeClr val="tx2"/>
              </a:buClr>
              <a:buSzPct val="73000"/>
              <a:buFont typeface="Wingdings 2"/>
              <a:buChar char=""/>
              <a:defRPr/>
            </a:pPr>
            <a:r>
              <a:rPr lang="en-US" b="1" dirty="0">
                <a:solidFill>
                  <a:schemeClr val="bg1"/>
                </a:solidFill>
              </a:rPr>
              <a:t>Introduction</a:t>
            </a:r>
            <a:endParaRPr lang="en-US" sz="1400" b="1" dirty="0">
              <a:solidFill>
                <a:schemeClr val="bg1"/>
              </a:solidFill>
            </a:endParaRPr>
          </a:p>
          <a:p>
            <a:pPr marL="274320" lvl="0" indent="-274320">
              <a:spcBef>
                <a:spcPts val="600"/>
              </a:spcBef>
              <a:buClr>
                <a:schemeClr val="tx2"/>
              </a:buClr>
              <a:buSzPct val="73000"/>
              <a:buFont typeface="Wingdings 2"/>
              <a:buChar char=""/>
              <a:defRPr/>
            </a:pPr>
            <a:r>
              <a:rPr lang="en-US" b="1" dirty="0">
                <a:solidFill>
                  <a:schemeClr val="bg1"/>
                </a:solidFill>
              </a:rPr>
              <a:t>Motivation</a:t>
            </a:r>
          </a:p>
        </p:txBody>
      </p:sp>
      <p:sp>
        <p:nvSpPr>
          <p:cNvPr id="22" name="TextBox 21">
            <a:extLst>
              <a:ext uri="{FF2B5EF4-FFF2-40B4-BE49-F238E27FC236}">
                <a16:creationId xmlns:a16="http://schemas.microsoft.com/office/drawing/2014/main" id="{B7D88F9D-CB73-474B-89D7-AD94E11DE3D0}"/>
              </a:ext>
            </a:extLst>
          </p:cNvPr>
          <p:cNvSpPr txBox="1"/>
          <p:nvPr/>
        </p:nvSpPr>
        <p:spPr>
          <a:xfrm>
            <a:off x="2790215" y="5080847"/>
            <a:ext cx="2225917" cy="723275"/>
          </a:xfrm>
          <a:prstGeom prst="rect">
            <a:avLst/>
          </a:prstGeom>
          <a:noFill/>
        </p:spPr>
        <p:txBody>
          <a:bodyPr wrap="square" rtlCol="0">
            <a:spAutoFit/>
          </a:bodyPr>
          <a:lstStyle/>
          <a:p>
            <a:pPr marL="274320" lvl="0" indent="-274320">
              <a:spcBef>
                <a:spcPts val="600"/>
              </a:spcBef>
              <a:buClr>
                <a:schemeClr val="tx2"/>
              </a:buClr>
              <a:buSzPct val="73000"/>
              <a:buFont typeface="Wingdings 2"/>
              <a:buChar char=""/>
              <a:defRPr/>
            </a:pPr>
            <a:r>
              <a:rPr lang="en-US" b="1" dirty="0">
                <a:solidFill>
                  <a:schemeClr val="bg1"/>
                </a:solidFill>
              </a:rPr>
              <a:t>Objectives</a:t>
            </a:r>
          </a:p>
          <a:p>
            <a:pPr marL="274320" lvl="0" indent="-274320">
              <a:spcBef>
                <a:spcPts val="600"/>
              </a:spcBef>
              <a:buClr>
                <a:schemeClr val="tx2"/>
              </a:buClr>
              <a:buSzPct val="73000"/>
              <a:buFont typeface="Wingdings 2"/>
              <a:buChar char=""/>
              <a:defRPr/>
            </a:pPr>
            <a:r>
              <a:rPr lang="en-GB" b="1" dirty="0">
                <a:solidFill>
                  <a:schemeClr val="bg1"/>
                </a:solidFill>
              </a:rPr>
              <a:t>UML Diagrams</a:t>
            </a:r>
            <a:endParaRPr lang="en-US" b="1" dirty="0">
              <a:solidFill>
                <a:schemeClr val="bg1"/>
              </a:solidFill>
            </a:endParaRPr>
          </a:p>
        </p:txBody>
      </p:sp>
      <p:sp>
        <p:nvSpPr>
          <p:cNvPr id="24" name="TextBox 23">
            <a:extLst>
              <a:ext uri="{FF2B5EF4-FFF2-40B4-BE49-F238E27FC236}">
                <a16:creationId xmlns:a16="http://schemas.microsoft.com/office/drawing/2014/main" id="{4DA463E9-971E-4FD9-8048-9902F6E52023}"/>
              </a:ext>
            </a:extLst>
          </p:cNvPr>
          <p:cNvSpPr txBox="1"/>
          <p:nvPr/>
        </p:nvSpPr>
        <p:spPr>
          <a:xfrm>
            <a:off x="4542812" y="3202901"/>
            <a:ext cx="2001680" cy="1431161"/>
          </a:xfrm>
          <a:prstGeom prst="rect">
            <a:avLst/>
          </a:prstGeom>
          <a:noFill/>
        </p:spPr>
        <p:txBody>
          <a:bodyPr wrap="square" rtlCol="0">
            <a:spAutoFit/>
          </a:bodyPr>
          <a:lstStyle/>
          <a:p>
            <a:pPr marL="274320" lvl="0" indent="-274320">
              <a:spcBef>
                <a:spcPts val="600"/>
              </a:spcBef>
              <a:buClr>
                <a:schemeClr val="tx2"/>
              </a:buClr>
              <a:buSzPct val="73000"/>
              <a:buFont typeface="Wingdings 2"/>
              <a:buChar char=""/>
              <a:defRPr/>
            </a:pPr>
            <a:endParaRPr lang="en-US" b="1" dirty="0">
              <a:solidFill>
                <a:schemeClr val="bg1"/>
              </a:solidFill>
            </a:endParaRPr>
          </a:p>
          <a:p>
            <a:pPr marL="274320" indent="-274320">
              <a:spcBef>
                <a:spcPts val="600"/>
              </a:spcBef>
              <a:buClr>
                <a:schemeClr val="tx2"/>
              </a:buClr>
              <a:buSzPct val="73000"/>
              <a:buFont typeface="Wingdings 2"/>
              <a:buChar char=""/>
              <a:defRPr/>
            </a:pPr>
            <a:r>
              <a:rPr lang="en-US" b="1" dirty="0">
                <a:solidFill>
                  <a:schemeClr val="bg1"/>
                </a:solidFill>
              </a:rPr>
              <a:t>Screenshots</a:t>
            </a:r>
          </a:p>
          <a:p>
            <a:pPr marL="274320" lvl="0" indent="-274320">
              <a:spcBef>
                <a:spcPts val="600"/>
              </a:spcBef>
              <a:buClr>
                <a:schemeClr val="tx2"/>
              </a:buClr>
              <a:buSzPct val="73000"/>
              <a:buFont typeface="Wingdings 2"/>
              <a:buChar char=""/>
              <a:defRPr/>
            </a:pPr>
            <a:r>
              <a:rPr lang="en-US" b="1" dirty="0">
                <a:solidFill>
                  <a:schemeClr val="bg1"/>
                </a:solidFill>
              </a:rPr>
              <a:t>Specification</a:t>
            </a:r>
          </a:p>
          <a:p>
            <a:pPr marL="274320" lvl="0" indent="-274320">
              <a:spcBef>
                <a:spcPts val="600"/>
              </a:spcBef>
              <a:buClr>
                <a:schemeClr val="tx2"/>
              </a:buClr>
              <a:buSzPct val="73000"/>
              <a:buFont typeface="Wingdings 2"/>
              <a:buChar char=""/>
              <a:defRPr/>
            </a:pPr>
            <a:endParaRPr lang="en-US" b="1" dirty="0">
              <a:solidFill>
                <a:schemeClr val="bg1"/>
              </a:solidFill>
            </a:endParaRPr>
          </a:p>
        </p:txBody>
      </p:sp>
      <p:sp>
        <p:nvSpPr>
          <p:cNvPr id="25" name="TextBox 24">
            <a:extLst>
              <a:ext uri="{FF2B5EF4-FFF2-40B4-BE49-F238E27FC236}">
                <a16:creationId xmlns:a16="http://schemas.microsoft.com/office/drawing/2014/main" id="{FD5A2D58-DFEA-4468-8AB6-33217CB1C083}"/>
              </a:ext>
            </a:extLst>
          </p:cNvPr>
          <p:cNvSpPr txBox="1"/>
          <p:nvPr/>
        </p:nvSpPr>
        <p:spPr>
          <a:xfrm>
            <a:off x="7302138" y="3359654"/>
            <a:ext cx="2508068" cy="723275"/>
          </a:xfrm>
          <a:prstGeom prst="rect">
            <a:avLst/>
          </a:prstGeom>
          <a:noFill/>
        </p:spPr>
        <p:txBody>
          <a:bodyPr wrap="square" rtlCol="0">
            <a:spAutoFit/>
          </a:bodyPr>
          <a:lstStyle/>
          <a:p>
            <a:pPr marL="274320" lvl="0" indent="-274320">
              <a:spcBef>
                <a:spcPts val="600"/>
              </a:spcBef>
              <a:buClr>
                <a:schemeClr val="tx2"/>
              </a:buClr>
              <a:buSzPct val="73000"/>
              <a:buFont typeface="Wingdings 2"/>
              <a:buChar char=""/>
              <a:defRPr/>
            </a:pPr>
            <a:endParaRPr lang="en-US" b="1" dirty="0">
              <a:solidFill>
                <a:schemeClr val="bg1"/>
              </a:solidFill>
            </a:endParaRPr>
          </a:p>
          <a:p>
            <a:pPr marL="274320" lvl="0" indent="-274320">
              <a:spcBef>
                <a:spcPts val="600"/>
              </a:spcBef>
              <a:buClr>
                <a:schemeClr val="tx2"/>
              </a:buClr>
              <a:buSzPct val="73000"/>
              <a:buFont typeface="Wingdings 2"/>
              <a:buChar char=""/>
              <a:defRPr/>
            </a:pPr>
            <a:r>
              <a:rPr lang="en-US" b="1" dirty="0">
                <a:solidFill>
                  <a:schemeClr val="bg1"/>
                </a:solidFill>
              </a:rPr>
              <a:t>Conclusion</a:t>
            </a:r>
          </a:p>
        </p:txBody>
      </p:sp>
      <p:sp>
        <p:nvSpPr>
          <p:cNvPr id="28" name="TextBox 27">
            <a:extLst>
              <a:ext uri="{FF2B5EF4-FFF2-40B4-BE49-F238E27FC236}">
                <a16:creationId xmlns:a16="http://schemas.microsoft.com/office/drawing/2014/main" id="{4DA463E9-971E-4FD9-8048-9902F6E52023}"/>
              </a:ext>
            </a:extLst>
          </p:cNvPr>
          <p:cNvSpPr txBox="1"/>
          <p:nvPr/>
        </p:nvSpPr>
        <p:spPr>
          <a:xfrm>
            <a:off x="5988435" y="4530958"/>
            <a:ext cx="2201976" cy="1785104"/>
          </a:xfrm>
          <a:prstGeom prst="rect">
            <a:avLst/>
          </a:prstGeom>
          <a:noFill/>
        </p:spPr>
        <p:txBody>
          <a:bodyPr wrap="square" rtlCol="0">
            <a:spAutoFit/>
          </a:bodyPr>
          <a:lstStyle/>
          <a:p>
            <a:pPr marL="274320" lvl="0" indent="-274320">
              <a:spcBef>
                <a:spcPts val="600"/>
              </a:spcBef>
              <a:buClr>
                <a:schemeClr val="tx2"/>
              </a:buClr>
              <a:buSzPct val="73000"/>
              <a:buFont typeface="Wingdings 2"/>
              <a:buChar char=""/>
              <a:defRPr/>
            </a:pPr>
            <a:endParaRPr lang="en-US" b="1" dirty="0">
              <a:solidFill>
                <a:schemeClr val="bg1"/>
              </a:solidFill>
            </a:endParaRPr>
          </a:p>
          <a:p>
            <a:pPr marL="274320" indent="-274320">
              <a:spcBef>
                <a:spcPts val="600"/>
              </a:spcBef>
              <a:buClr>
                <a:schemeClr val="tx2"/>
              </a:buClr>
              <a:buSzPct val="73000"/>
              <a:buFont typeface="Wingdings 2"/>
              <a:buChar char=""/>
              <a:defRPr/>
            </a:pPr>
            <a:endParaRPr lang="en-US" b="1" dirty="0">
              <a:solidFill>
                <a:schemeClr val="bg1"/>
              </a:solidFill>
            </a:endParaRPr>
          </a:p>
          <a:p>
            <a:pPr marL="274320" indent="-274320">
              <a:spcBef>
                <a:spcPts val="600"/>
              </a:spcBef>
              <a:buClr>
                <a:schemeClr val="tx2"/>
              </a:buClr>
              <a:buSzPct val="73000"/>
              <a:buFont typeface="Wingdings 2"/>
              <a:buChar char=""/>
              <a:defRPr/>
            </a:pPr>
            <a:endParaRPr lang="en-US" b="1" dirty="0">
              <a:solidFill>
                <a:schemeClr val="bg1"/>
              </a:solidFill>
            </a:endParaRPr>
          </a:p>
          <a:p>
            <a:pPr marL="274320" indent="-274320">
              <a:spcBef>
                <a:spcPts val="600"/>
              </a:spcBef>
              <a:buClr>
                <a:schemeClr val="tx2"/>
              </a:buClr>
              <a:buSzPct val="73000"/>
              <a:buFont typeface="Wingdings 2"/>
              <a:buChar char=""/>
              <a:defRPr/>
            </a:pPr>
            <a:r>
              <a:rPr lang="en-US" b="1" dirty="0">
                <a:solidFill>
                  <a:schemeClr val="bg1"/>
                </a:solidFill>
              </a:rPr>
              <a:t>Advantages</a:t>
            </a:r>
          </a:p>
          <a:p>
            <a:pPr marL="274320" lvl="0" indent="-274320">
              <a:spcBef>
                <a:spcPts val="600"/>
              </a:spcBef>
              <a:buClr>
                <a:schemeClr val="tx2"/>
              </a:buClr>
              <a:buSzPct val="73000"/>
              <a:buFont typeface="Wingdings 2"/>
              <a:buChar char=""/>
              <a:defRPr/>
            </a:pPr>
            <a:endParaRPr lang="en-US" b="1" dirty="0">
              <a:solidFill>
                <a:schemeClr val="bg1"/>
              </a:solidFill>
            </a:endParaRPr>
          </a:p>
        </p:txBody>
      </p:sp>
      <p:sp>
        <p:nvSpPr>
          <p:cNvPr id="29" name="TextBox 28">
            <a:extLst>
              <a:ext uri="{FF2B5EF4-FFF2-40B4-BE49-F238E27FC236}">
                <a16:creationId xmlns:a16="http://schemas.microsoft.com/office/drawing/2014/main" id="{4DA463E9-971E-4FD9-8048-9902F6E52023}"/>
              </a:ext>
            </a:extLst>
          </p:cNvPr>
          <p:cNvSpPr txBox="1"/>
          <p:nvPr/>
        </p:nvSpPr>
        <p:spPr>
          <a:xfrm>
            <a:off x="9367360" y="3964902"/>
            <a:ext cx="2201976" cy="2062103"/>
          </a:xfrm>
          <a:prstGeom prst="rect">
            <a:avLst/>
          </a:prstGeom>
          <a:noFill/>
        </p:spPr>
        <p:txBody>
          <a:bodyPr wrap="square" rtlCol="0">
            <a:spAutoFit/>
          </a:bodyPr>
          <a:lstStyle/>
          <a:p>
            <a:pPr marL="274320" lvl="0" indent="-274320">
              <a:spcBef>
                <a:spcPts val="600"/>
              </a:spcBef>
              <a:buClr>
                <a:schemeClr val="tx2"/>
              </a:buClr>
              <a:buSzPct val="73000"/>
              <a:buFont typeface="Wingdings 2"/>
              <a:buChar char=""/>
              <a:defRPr/>
            </a:pPr>
            <a:endParaRPr lang="en-US" b="1" dirty="0">
              <a:solidFill>
                <a:schemeClr val="bg1"/>
              </a:solidFill>
            </a:endParaRPr>
          </a:p>
          <a:p>
            <a:pPr marL="274320" lvl="0" indent="-274320">
              <a:spcBef>
                <a:spcPts val="600"/>
              </a:spcBef>
              <a:buClr>
                <a:schemeClr val="tx2"/>
              </a:buClr>
              <a:buSzPct val="73000"/>
              <a:buFont typeface="Wingdings 2"/>
              <a:buChar char=""/>
              <a:defRPr/>
            </a:pPr>
            <a:r>
              <a:rPr lang="en-US" b="1" dirty="0">
                <a:solidFill>
                  <a:schemeClr val="bg1"/>
                </a:solidFill>
              </a:rPr>
              <a:t>Future Enhancement</a:t>
            </a:r>
          </a:p>
          <a:p>
            <a:pPr marL="274320" indent="-274320">
              <a:spcBef>
                <a:spcPts val="600"/>
              </a:spcBef>
              <a:buClr>
                <a:schemeClr val="tx2"/>
              </a:buClr>
              <a:buSzPct val="73000"/>
              <a:buFont typeface="Wingdings 2"/>
              <a:buChar char=""/>
              <a:defRPr/>
            </a:pPr>
            <a:r>
              <a:rPr lang="en-US" b="1" dirty="0">
                <a:solidFill>
                  <a:schemeClr val="bg1"/>
                </a:solidFill>
              </a:rPr>
              <a:t>References</a:t>
            </a:r>
          </a:p>
          <a:p>
            <a:pPr marL="274320" indent="-274320">
              <a:spcBef>
                <a:spcPts val="600"/>
              </a:spcBef>
              <a:buClr>
                <a:schemeClr val="tx2"/>
              </a:buClr>
              <a:buSzPct val="73000"/>
              <a:buFont typeface="Wingdings 2"/>
              <a:buChar char=""/>
              <a:defRPr/>
            </a:pPr>
            <a:endParaRPr lang="en-US" b="1" dirty="0">
              <a:solidFill>
                <a:schemeClr val="bg1"/>
              </a:solidFill>
            </a:endParaRPr>
          </a:p>
          <a:p>
            <a:pPr marL="274320" lvl="0" indent="-274320">
              <a:spcBef>
                <a:spcPts val="600"/>
              </a:spcBef>
              <a:buClr>
                <a:schemeClr val="tx2"/>
              </a:buClr>
              <a:buSzPct val="73000"/>
              <a:buFont typeface="Wingdings 2"/>
              <a:buChar char=""/>
              <a:defRPr/>
            </a:pPr>
            <a:endParaRPr lang="en-US" b="1" dirty="0">
              <a:solidFill>
                <a:schemeClr val="bg1"/>
              </a:solidFill>
            </a:endParaRPr>
          </a:p>
        </p:txBody>
      </p:sp>
      <p:sp>
        <p:nvSpPr>
          <p:cNvPr id="30" name="Rectangle 29"/>
          <p:cNvSpPr/>
          <p:nvPr/>
        </p:nvSpPr>
        <p:spPr>
          <a:xfrm>
            <a:off x="5983597" y="4929442"/>
            <a:ext cx="1949252" cy="1077218"/>
          </a:xfrm>
          <a:prstGeom prst="rect">
            <a:avLst/>
          </a:prstGeom>
        </p:spPr>
        <p:txBody>
          <a:bodyPr wrap="none">
            <a:spAutoFit/>
          </a:bodyPr>
          <a:lstStyle/>
          <a:p>
            <a:pPr marL="274320" lvl="0" indent="-274320">
              <a:spcBef>
                <a:spcPts val="600"/>
              </a:spcBef>
              <a:buClr>
                <a:schemeClr val="tx2"/>
              </a:buClr>
              <a:buSzPct val="73000"/>
              <a:buFont typeface="Wingdings 2"/>
              <a:buChar char=""/>
              <a:defRPr/>
            </a:pPr>
            <a:r>
              <a:rPr lang="en-GB" b="1" dirty="0">
                <a:solidFill>
                  <a:schemeClr val="bg1"/>
                </a:solidFill>
              </a:rPr>
              <a:t>S/W and H/W </a:t>
            </a:r>
          </a:p>
          <a:p>
            <a:pPr marL="274320" lvl="0" indent="-274320">
              <a:spcBef>
                <a:spcPts val="600"/>
              </a:spcBef>
              <a:buClr>
                <a:schemeClr val="tx2"/>
              </a:buClr>
              <a:buSzPct val="73000"/>
              <a:defRPr/>
            </a:pPr>
            <a:r>
              <a:rPr lang="en-GB" b="1" dirty="0">
                <a:solidFill>
                  <a:schemeClr val="bg1"/>
                </a:solidFill>
              </a:rPr>
              <a:t>     Requirement</a:t>
            </a:r>
          </a:p>
          <a:p>
            <a:pPr marL="274320" lvl="0" indent="-274320">
              <a:spcBef>
                <a:spcPts val="600"/>
              </a:spcBef>
              <a:buClr>
                <a:schemeClr val="tx2"/>
              </a:buClr>
              <a:buSzPct val="73000"/>
              <a:defRPr/>
            </a:pPr>
            <a:endParaRPr lang="en-GB"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C5FAF-DDA0-A65B-A896-C4EA64AE2561}"/>
              </a:ext>
            </a:extLst>
          </p:cNvPr>
          <p:cNvSpPr txBox="1"/>
          <p:nvPr/>
        </p:nvSpPr>
        <p:spPr>
          <a:xfrm>
            <a:off x="293913" y="628653"/>
            <a:ext cx="6871657" cy="460895"/>
          </a:xfrm>
          <a:prstGeom prst="rect">
            <a:avLst/>
          </a:prstGeom>
          <a:noFill/>
        </p:spPr>
        <p:txBody>
          <a:bodyPr wrap="square">
            <a:spAutoFit/>
          </a:bodyPr>
          <a:lstStyle/>
          <a:p>
            <a:pPr marL="457200"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3</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.As Admin wants to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view,Update,Delete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Product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4E22808-1497-975E-10DA-60862EF92E60}"/>
              </a:ext>
            </a:extLst>
          </p:cNvPr>
          <p:cNvPicPr>
            <a:picLocks noChangeAspect="1"/>
          </p:cNvPicPr>
          <p:nvPr/>
        </p:nvPicPr>
        <p:blipFill>
          <a:blip r:embed="rId2"/>
          <a:stretch>
            <a:fillRect/>
          </a:stretch>
        </p:blipFill>
        <p:spPr>
          <a:xfrm>
            <a:off x="1047403" y="1714528"/>
            <a:ext cx="7636972" cy="4586519"/>
          </a:xfrm>
          <a:prstGeom prst="rect">
            <a:avLst/>
          </a:prstGeom>
        </p:spPr>
      </p:pic>
    </p:spTree>
    <p:extLst>
      <p:ext uri="{BB962C8B-B14F-4D97-AF65-F5344CB8AC3E}">
        <p14:creationId xmlns:p14="http://schemas.microsoft.com/office/powerpoint/2010/main" val="889551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0A036B-AE82-FCAB-0389-34FB3CDB5459}"/>
              </a:ext>
            </a:extLst>
          </p:cNvPr>
          <p:cNvSpPr txBox="1"/>
          <p:nvPr/>
        </p:nvSpPr>
        <p:spPr>
          <a:xfrm>
            <a:off x="1012372" y="628653"/>
            <a:ext cx="6106884" cy="399405"/>
          </a:xfrm>
          <a:prstGeom prst="rect">
            <a:avLst/>
          </a:prstGeom>
          <a:noFill/>
        </p:spPr>
        <p:txBody>
          <a:bodyPr wrap="square">
            <a:spAutoFit/>
          </a:bodyPr>
          <a:lstStyle/>
          <a:p>
            <a:pPr marL="457200" algn="just">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4.As admin wants to add product</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73C7363-3B83-A6B4-3E04-2A8D2371F3B0}"/>
              </a:ext>
            </a:extLst>
          </p:cNvPr>
          <p:cNvPicPr>
            <a:picLocks noChangeAspect="1"/>
          </p:cNvPicPr>
          <p:nvPr/>
        </p:nvPicPr>
        <p:blipFill>
          <a:blip r:embed="rId2"/>
          <a:stretch>
            <a:fillRect/>
          </a:stretch>
        </p:blipFill>
        <p:spPr>
          <a:xfrm>
            <a:off x="714895" y="1712422"/>
            <a:ext cx="7952855" cy="4455622"/>
          </a:xfrm>
          <a:prstGeom prst="rect">
            <a:avLst/>
          </a:prstGeom>
        </p:spPr>
      </p:pic>
    </p:spTree>
    <p:extLst>
      <p:ext uri="{BB962C8B-B14F-4D97-AF65-F5344CB8AC3E}">
        <p14:creationId xmlns:p14="http://schemas.microsoft.com/office/powerpoint/2010/main" val="2353704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FD3D0-E9ED-697C-D1D9-0B69C8B62E91}"/>
              </a:ext>
            </a:extLst>
          </p:cNvPr>
          <p:cNvSpPr txBox="1"/>
          <p:nvPr/>
        </p:nvSpPr>
        <p:spPr>
          <a:xfrm>
            <a:off x="743990" y="615143"/>
            <a:ext cx="6106884" cy="407035"/>
          </a:xfrm>
          <a:prstGeom prst="rect">
            <a:avLst/>
          </a:prstGeom>
          <a:noFill/>
        </p:spPr>
        <p:txBody>
          <a:bodyPr wrap="square">
            <a:spAutoFit/>
          </a:bodyPr>
          <a:lstStyle/>
          <a:p>
            <a:pPr marL="457200" algn="just">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5</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.As admin wants to view Order</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B51A8E9-76A7-07C8-82C8-2DC210995862}"/>
              </a:ext>
            </a:extLst>
          </p:cNvPr>
          <p:cNvPicPr>
            <a:picLocks noChangeAspect="1"/>
          </p:cNvPicPr>
          <p:nvPr/>
        </p:nvPicPr>
        <p:blipFill>
          <a:blip r:embed="rId2"/>
          <a:stretch>
            <a:fillRect/>
          </a:stretch>
        </p:blipFill>
        <p:spPr>
          <a:xfrm>
            <a:off x="1130531" y="1413164"/>
            <a:ext cx="7537219" cy="4829693"/>
          </a:xfrm>
          <a:prstGeom prst="rect">
            <a:avLst/>
          </a:prstGeom>
        </p:spPr>
      </p:pic>
    </p:spTree>
    <p:extLst>
      <p:ext uri="{BB962C8B-B14F-4D97-AF65-F5344CB8AC3E}">
        <p14:creationId xmlns:p14="http://schemas.microsoft.com/office/powerpoint/2010/main" val="146637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A7F7C-84B5-CE1C-9CB9-B36DA9DB6679}"/>
              </a:ext>
            </a:extLst>
          </p:cNvPr>
          <p:cNvSpPr txBox="1"/>
          <p:nvPr/>
        </p:nvSpPr>
        <p:spPr>
          <a:xfrm>
            <a:off x="642258" y="778719"/>
            <a:ext cx="6106884" cy="707886"/>
          </a:xfrm>
          <a:prstGeom prst="rect">
            <a:avLst/>
          </a:prstGeom>
          <a:noFill/>
        </p:spPr>
        <p:txBody>
          <a:bodyPr wrap="square">
            <a:sp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6.As admin wants to See all Users and Update, Delete Users.</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5DCB40-6983-3651-2A80-C668901F407A}"/>
              </a:ext>
            </a:extLst>
          </p:cNvPr>
          <p:cNvPicPr>
            <a:picLocks noChangeAspect="1"/>
          </p:cNvPicPr>
          <p:nvPr/>
        </p:nvPicPr>
        <p:blipFill>
          <a:blip r:embed="rId2"/>
          <a:stretch>
            <a:fillRect/>
          </a:stretch>
        </p:blipFill>
        <p:spPr>
          <a:xfrm>
            <a:off x="1047404" y="2142489"/>
            <a:ext cx="7448896" cy="3742921"/>
          </a:xfrm>
          <a:prstGeom prst="rect">
            <a:avLst/>
          </a:prstGeom>
        </p:spPr>
      </p:pic>
    </p:spTree>
    <p:extLst>
      <p:ext uri="{BB962C8B-B14F-4D97-AF65-F5344CB8AC3E}">
        <p14:creationId xmlns:p14="http://schemas.microsoft.com/office/powerpoint/2010/main" val="3674926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28D246-8F87-BF30-2412-2AB8A38A2FD8}"/>
              </a:ext>
            </a:extLst>
          </p:cNvPr>
          <p:cNvSpPr txBox="1"/>
          <p:nvPr/>
        </p:nvSpPr>
        <p:spPr>
          <a:xfrm>
            <a:off x="898071" y="578443"/>
            <a:ext cx="8603375" cy="399405"/>
          </a:xfrm>
          <a:prstGeom prst="rect">
            <a:avLst/>
          </a:prstGeom>
          <a:noFill/>
        </p:spPr>
        <p:txBody>
          <a:bodyPr wrap="square">
            <a:spAutoFit/>
          </a:bodyPr>
          <a:lstStyle/>
          <a:p>
            <a:pPr marL="457200" algn="just">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7</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.All live Products are Seen by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Admin,Normal</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User and Guest User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AAD5179-8A81-3C8B-C9F5-52F99AFE56B2}"/>
              </a:ext>
            </a:extLst>
          </p:cNvPr>
          <p:cNvPicPr>
            <a:picLocks noChangeAspect="1"/>
          </p:cNvPicPr>
          <p:nvPr/>
        </p:nvPicPr>
        <p:blipFill>
          <a:blip r:embed="rId2"/>
          <a:stretch>
            <a:fillRect/>
          </a:stretch>
        </p:blipFill>
        <p:spPr>
          <a:xfrm>
            <a:off x="2186247" y="1571105"/>
            <a:ext cx="7040880" cy="4305993"/>
          </a:xfrm>
          <a:prstGeom prst="rect">
            <a:avLst/>
          </a:prstGeom>
        </p:spPr>
      </p:pic>
    </p:spTree>
    <p:extLst>
      <p:ext uri="{BB962C8B-B14F-4D97-AF65-F5344CB8AC3E}">
        <p14:creationId xmlns:p14="http://schemas.microsoft.com/office/powerpoint/2010/main" val="654310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B56112-8F10-03FC-146F-0005222725CF}"/>
              </a:ext>
            </a:extLst>
          </p:cNvPr>
          <p:cNvSpPr txBox="1"/>
          <p:nvPr/>
        </p:nvSpPr>
        <p:spPr>
          <a:xfrm>
            <a:off x="800100" y="391758"/>
            <a:ext cx="8302336" cy="1166666"/>
          </a:xfrm>
          <a:prstGeom prst="rect">
            <a:avLst/>
          </a:prstGeom>
          <a:noFill/>
        </p:spPr>
        <p:txBody>
          <a:bodyPr wrap="square">
            <a:spAutoFit/>
          </a:bodyPr>
          <a:lstStyle/>
          <a:p>
            <a:pPr marL="457200" algn="just">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2.Customer</a:t>
            </a: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As Customer we are logged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in,Customer</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can see following Website pages: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1.Customer can see his profile and can update it</a:t>
            </a: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A9521F8-B4A9-29F9-BCBE-6C517B0C1D34}"/>
              </a:ext>
            </a:extLst>
          </p:cNvPr>
          <p:cNvPicPr>
            <a:picLocks noChangeAspect="1"/>
          </p:cNvPicPr>
          <p:nvPr/>
        </p:nvPicPr>
        <p:blipFill>
          <a:blip r:embed="rId2"/>
          <a:stretch>
            <a:fillRect/>
          </a:stretch>
        </p:blipFill>
        <p:spPr>
          <a:xfrm>
            <a:off x="1587732" y="1998980"/>
            <a:ext cx="6850466" cy="4285442"/>
          </a:xfrm>
          <a:prstGeom prst="rect">
            <a:avLst/>
          </a:prstGeom>
        </p:spPr>
      </p:pic>
    </p:spTree>
    <p:extLst>
      <p:ext uri="{BB962C8B-B14F-4D97-AF65-F5344CB8AC3E}">
        <p14:creationId xmlns:p14="http://schemas.microsoft.com/office/powerpoint/2010/main" val="243282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8C7FBB-040C-4223-A152-0668671F30BC}"/>
              </a:ext>
            </a:extLst>
          </p:cNvPr>
          <p:cNvSpPr txBox="1"/>
          <p:nvPr/>
        </p:nvSpPr>
        <p:spPr>
          <a:xfrm>
            <a:off x="685800" y="465367"/>
            <a:ext cx="6106884" cy="375552"/>
          </a:xfrm>
          <a:prstGeom prst="rect">
            <a:avLst/>
          </a:prstGeom>
          <a:noFill/>
        </p:spPr>
        <p:txBody>
          <a:bodyPr wrap="square">
            <a:spAutoFit/>
          </a:bodyPr>
          <a:lstStyle/>
          <a:p>
            <a:pPr marL="457200"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2.Customer can see all Categories</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96B0754-6AF4-444E-E5B3-82481DEB068B}"/>
              </a:ext>
            </a:extLst>
          </p:cNvPr>
          <p:cNvPicPr>
            <a:picLocks noChangeAspect="1"/>
          </p:cNvPicPr>
          <p:nvPr/>
        </p:nvPicPr>
        <p:blipFill>
          <a:blip r:embed="rId2"/>
          <a:stretch>
            <a:fillRect/>
          </a:stretch>
        </p:blipFill>
        <p:spPr>
          <a:xfrm>
            <a:off x="1413164" y="1745297"/>
            <a:ext cx="7140286" cy="4738630"/>
          </a:xfrm>
          <a:prstGeom prst="rect">
            <a:avLst/>
          </a:prstGeom>
        </p:spPr>
      </p:pic>
    </p:spTree>
    <p:extLst>
      <p:ext uri="{BB962C8B-B14F-4D97-AF65-F5344CB8AC3E}">
        <p14:creationId xmlns:p14="http://schemas.microsoft.com/office/powerpoint/2010/main" val="2073536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059D3-4D8F-9000-0D5E-51E3DC1B5676}"/>
              </a:ext>
            </a:extLst>
          </p:cNvPr>
          <p:cNvSpPr txBox="1"/>
          <p:nvPr/>
        </p:nvSpPr>
        <p:spPr>
          <a:xfrm>
            <a:off x="996043" y="955224"/>
            <a:ext cx="6106884" cy="375552"/>
          </a:xfrm>
          <a:prstGeom prst="rect">
            <a:avLst/>
          </a:prstGeom>
          <a:noFill/>
        </p:spPr>
        <p:txBody>
          <a:bodyPr wrap="square">
            <a:spAutoFit/>
          </a:bodyPr>
          <a:lstStyle/>
          <a:p>
            <a:pPr marL="457200"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3. Customer can view all Products.</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5142672-3035-9228-60FA-D9E205D1045A}"/>
              </a:ext>
            </a:extLst>
          </p:cNvPr>
          <p:cNvPicPr>
            <a:picLocks noChangeAspect="1"/>
          </p:cNvPicPr>
          <p:nvPr/>
        </p:nvPicPr>
        <p:blipFill>
          <a:blip r:embed="rId2"/>
          <a:stretch>
            <a:fillRect/>
          </a:stretch>
        </p:blipFill>
        <p:spPr>
          <a:xfrm>
            <a:off x="1064029" y="2114549"/>
            <a:ext cx="7489421" cy="4045181"/>
          </a:xfrm>
          <a:prstGeom prst="rect">
            <a:avLst/>
          </a:prstGeom>
        </p:spPr>
      </p:pic>
    </p:spTree>
    <p:extLst>
      <p:ext uri="{BB962C8B-B14F-4D97-AF65-F5344CB8AC3E}">
        <p14:creationId xmlns:p14="http://schemas.microsoft.com/office/powerpoint/2010/main" val="4271010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5CB64B-917C-DAA4-CA32-0C57B6B17B00}"/>
              </a:ext>
            </a:extLst>
          </p:cNvPr>
          <p:cNvSpPr txBox="1"/>
          <p:nvPr/>
        </p:nvSpPr>
        <p:spPr>
          <a:xfrm>
            <a:off x="841664" y="469512"/>
            <a:ext cx="7529252"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Customer can add Product to cart by clicking on “Start adding in cart”</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89F917-7503-94B8-7F0D-13E3F5357193}"/>
              </a:ext>
            </a:extLst>
          </p:cNvPr>
          <p:cNvPicPr>
            <a:picLocks noChangeAspect="1"/>
          </p:cNvPicPr>
          <p:nvPr/>
        </p:nvPicPr>
        <p:blipFill>
          <a:blip r:embed="rId2"/>
          <a:stretch>
            <a:fillRect/>
          </a:stretch>
        </p:blipFill>
        <p:spPr>
          <a:xfrm>
            <a:off x="1429789" y="2201227"/>
            <a:ext cx="7123661" cy="3218671"/>
          </a:xfrm>
          <a:prstGeom prst="rect">
            <a:avLst/>
          </a:prstGeom>
        </p:spPr>
      </p:pic>
    </p:spTree>
    <p:extLst>
      <p:ext uri="{BB962C8B-B14F-4D97-AF65-F5344CB8AC3E}">
        <p14:creationId xmlns:p14="http://schemas.microsoft.com/office/powerpoint/2010/main" val="1961305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94E848-C5AA-4BA4-524B-FCF891BD1C6D}"/>
              </a:ext>
            </a:extLst>
          </p:cNvPr>
          <p:cNvSpPr txBox="1"/>
          <p:nvPr/>
        </p:nvSpPr>
        <p:spPr>
          <a:xfrm>
            <a:off x="849085" y="955224"/>
            <a:ext cx="6106884" cy="375552"/>
          </a:xfrm>
          <a:prstGeom prst="rect">
            <a:avLst/>
          </a:prstGeom>
          <a:noFill/>
        </p:spPr>
        <p:txBody>
          <a:bodyPr wrap="square">
            <a:spAutoFit/>
          </a:bodyPr>
          <a:lstStyle/>
          <a:p>
            <a:pPr marL="457200"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5.All Products seen by Customer.</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87BAFD4-7FDC-10AF-3748-2AB3B221B532}"/>
              </a:ext>
            </a:extLst>
          </p:cNvPr>
          <p:cNvPicPr>
            <a:picLocks noChangeAspect="1"/>
          </p:cNvPicPr>
          <p:nvPr/>
        </p:nvPicPr>
        <p:blipFill>
          <a:blip r:embed="rId2"/>
          <a:stretch>
            <a:fillRect/>
          </a:stretch>
        </p:blipFill>
        <p:spPr>
          <a:xfrm>
            <a:off x="1579418" y="1540220"/>
            <a:ext cx="6932468" cy="4070871"/>
          </a:xfrm>
          <a:prstGeom prst="rect">
            <a:avLst/>
          </a:prstGeom>
        </p:spPr>
      </p:pic>
    </p:spTree>
    <p:extLst>
      <p:ext uri="{BB962C8B-B14F-4D97-AF65-F5344CB8AC3E}">
        <p14:creationId xmlns:p14="http://schemas.microsoft.com/office/powerpoint/2010/main" val="400649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7B447-491E-00B5-46A4-6CA73B71AEF2}"/>
              </a:ext>
            </a:extLst>
          </p:cNvPr>
          <p:cNvSpPr txBox="1"/>
          <p:nvPr/>
        </p:nvSpPr>
        <p:spPr>
          <a:xfrm>
            <a:off x="498943" y="394299"/>
            <a:ext cx="9225502" cy="5882059"/>
          </a:xfrm>
          <a:prstGeom prst="rect">
            <a:avLst/>
          </a:prstGeom>
          <a:noFill/>
        </p:spPr>
        <p:txBody>
          <a:bodyPr wrap="square">
            <a:spAutoFit/>
          </a:bodyPr>
          <a:lstStyle/>
          <a:p>
            <a:pPr marL="457200" marR="588010" algn="just">
              <a:lnSpc>
                <a:spcPct val="115000"/>
              </a:lnSpc>
              <a:spcAft>
                <a:spcPts val="800"/>
              </a:spcAft>
            </a:pPr>
            <a:r>
              <a:rPr lang="en-IN" sz="4000" b="1"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457200" marR="588010" algn="just">
              <a:lnSpc>
                <a:spcPct val="115000"/>
              </a:lnSpc>
              <a:spcAft>
                <a:spcPts val="800"/>
              </a:spcAft>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742950" marR="588010" indent="-285750" algn="just">
              <a:lnSpc>
                <a:spcPct val="200000"/>
              </a:lnSpc>
              <a:spcAft>
                <a:spcPts val="800"/>
              </a:spcAft>
              <a:buFont typeface="Courier New" panose="02070309020205020404" pitchFamily="49" charset="0"/>
              <a:buChar char="o"/>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Online Electronic shopping is the process whereby consumers directly buy goods, services etc. from a seller interactively in real-time without an intermediary service over the internet. </a:t>
            </a:r>
          </a:p>
          <a:p>
            <a:pPr marL="742950" marR="588010" indent="-285750" algn="just">
              <a:lnSpc>
                <a:spcPct val="200000"/>
              </a:lnSpc>
              <a:spcAft>
                <a:spcPts val="800"/>
              </a:spcAft>
              <a:buFont typeface="Courier New" panose="02070309020205020404" pitchFamily="49" charset="0"/>
              <a:buChar char="o"/>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Online shopping is the process of buying goods and services from merchants who sell on the Internet. Since the emergence of the World Wide Web, merchants have sought to sell their products to people who surf the Internet.</a:t>
            </a:r>
          </a:p>
          <a:p>
            <a:pPr marL="742950" marR="588010" indent="-285750" algn="just">
              <a:lnSpc>
                <a:spcPct val="200000"/>
              </a:lnSpc>
              <a:spcAft>
                <a:spcPts val="800"/>
              </a:spcAft>
              <a:buFont typeface="Courier New" panose="02070309020205020404" pitchFamily="49" charset="0"/>
              <a:buChar char="o"/>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Shoppers can visit web stores from the comfort of their homes and shop as they sit in front of the computer. Consumers buy a variety of items from online stores.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9505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BE9A6F-D471-4E84-C389-F5AAAB5CA543}"/>
              </a:ext>
            </a:extLst>
          </p:cNvPr>
          <p:cNvSpPr txBox="1"/>
          <p:nvPr/>
        </p:nvSpPr>
        <p:spPr>
          <a:xfrm>
            <a:off x="119743" y="330609"/>
            <a:ext cx="6106884" cy="665118"/>
          </a:xfrm>
          <a:prstGeom prst="rect">
            <a:avLst/>
          </a:prstGeom>
          <a:noFill/>
        </p:spPr>
        <p:txBody>
          <a:bodyPr wrap="square">
            <a:spAutoFit/>
          </a:bodyPr>
          <a:lstStyle/>
          <a:p>
            <a:pPr marL="457200"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6.Customer can add Product to cart and also back to store</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26F8E52-1005-36EA-3CD0-E4920261F59B}"/>
              </a:ext>
            </a:extLst>
          </p:cNvPr>
          <p:cNvPicPr>
            <a:picLocks noChangeAspect="1"/>
          </p:cNvPicPr>
          <p:nvPr/>
        </p:nvPicPr>
        <p:blipFill>
          <a:blip r:embed="rId2"/>
          <a:stretch>
            <a:fillRect/>
          </a:stretch>
        </p:blipFill>
        <p:spPr>
          <a:xfrm>
            <a:off x="715735" y="1481327"/>
            <a:ext cx="4914900" cy="3913633"/>
          </a:xfrm>
          <a:prstGeom prst="rect">
            <a:avLst/>
          </a:prstGeom>
        </p:spPr>
      </p:pic>
      <p:pic>
        <p:nvPicPr>
          <p:cNvPr id="5" name="Picture 4">
            <a:extLst>
              <a:ext uri="{FF2B5EF4-FFF2-40B4-BE49-F238E27FC236}">
                <a16:creationId xmlns:a16="http://schemas.microsoft.com/office/drawing/2014/main" id="{224D698D-3E95-674C-E9E4-3670ECDB443C}"/>
              </a:ext>
            </a:extLst>
          </p:cNvPr>
          <p:cNvPicPr>
            <a:picLocks noChangeAspect="1"/>
          </p:cNvPicPr>
          <p:nvPr/>
        </p:nvPicPr>
        <p:blipFill>
          <a:blip r:embed="rId3"/>
          <a:stretch>
            <a:fillRect/>
          </a:stretch>
        </p:blipFill>
        <p:spPr>
          <a:xfrm>
            <a:off x="6096000" y="706161"/>
            <a:ext cx="5167993" cy="5262377"/>
          </a:xfrm>
          <a:prstGeom prst="rect">
            <a:avLst/>
          </a:prstGeom>
        </p:spPr>
      </p:pic>
    </p:spTree>
    <p:extLst>
      <p:ext uri="{BB962C8B-B14F-4D97-AF65-F5344CB8AC3E}">
        <p14:creationId xmlns:p14="http://schemas.microsoft.com/office/powerpoint/2010/main" val="623290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0F4A9-7F84-7B1F-392C-A35323A25474}"/>
              </a:ext>
            </a:extLst>
          </p:cNvPr>
          <p:cNvSpPr txBox="1"/>
          <p:nvPr/>
        </p:nvSpPr>
        <p:spPr>
          <a:xfrm>
            <a:off x="146957" y="416381"/>
            <a:ext cx="6106884" cy="375552"/>
          </a:xfrm>
          <a:prstGeom prst="rect">
            <a:avLst/>
          </a:prstGeom>
          <a:noFill/>
        </p:spPr>
        <p:txBody>
          <a:bodyPr wrap="square">
            <a:spAutoFit/>
          </a:bodyPr>
          <a:lstStyle/>
          <a:p>
            <a:pPr marL="457200"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7.Customer can see all her orders in one page</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72865D2-8255-679E-8FF0-A67DA7B3E0A3}"/>
              </a:ext>
            </a:extLst>
          </p:cNvPr>
          <p:cNvPicPr>
            <a:picLocks noChangeAspect="1"/>
          </p:cNvPicPr>
          <p:nvPr/>
        </p:nvPicPr>
        <p:blipFill>
          <a:blip r:embed="rId2"/>
          <a:stretch>
            <a:fillRect/>
          </a:stretch>
        </p:blipFill>
        <p:spPr>
          <a:xfrm>
            <a:off x="1172094" y="1351856"/>
            <a:ext cx="7521633" cy="4774623"/>
          </a:xfrm>
          <a:prstGeom prst="rect">
            <a:avLst/>
          </a:prstGeom>
        </p:spPr>
      </p:pic>
    </p:spTree>
    <p:extLst>
      <p:ext uri="{BB962C8B-B14F-4D97-AF65-F5344CB8AC3E}">
        <p14:creationId xmlns:p14="http://schemas.microsoft.com/office/powerpoint/2010/main" val="946593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1D7718-E246-8C59-B94C-CA81143D6A9D}"/>
              </a:ext>
            </a:extLst>
          </p:cNvPr>
          <p:cNvSpPr txBox="1"/>
          <p:nvPr/>
        </p:nvSpPr>
        <p:spPr>
          <a:xfrm>
            <a:off x="701238" y="330274"/>
            <a:ext cx="7362107"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8.Customer also see his order details by clicking on “Order Details”.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D48145-E94D-1B6E-D9DB-67432BB39EE4}"/>
              </a:ext>
            </a:extLst>
          </p:cNvPr>
          <p:cNvPicPr>
            <a:picLocks noChangeAspect="1"/>
          </p:cNvPicPr>
          <p:nvPr/>
        </p:nvPicPr>
        <p:blipFill>
          <a:blip r:embed="rId2"/>
          <a:stretch>
            <a:fillRect/>
          </a:stretch>
        </p:blipFill>
        <p:spPr>
          <a:xfrm>
            <a:off x="856211" y="958156"/>
            <a:ext cx="7423958" cy="5101821"/>
          </a:xfrm>
          <a:prstGeom prst="rect">
            <a:avLst/>
          </a:prstGeom>
        </p:spPr>
      </p:pic>
    </p:spTree>
    <p:extLst>
      <p:ext uri="{BB962C8B-B14F-4D97-AF65-F5344CB8AC3E}">
        <p14:creationId xmlns:p14="http://schemas.microsoft.com/office/powerpoint/2010/main" val="1401843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CC77BA-1823-3AF7-3F33-927BDA08CC6A}"/>
              </a:ext>
            </a:extLst>
          </p:cNvPr>
          <p:cNvSpPr>
            <a:spLocks noChangeArrowheads="1"/>
          </p:cNvSpPr>
          <p:nvPr/>
        </p:nvSpPr>
        <p:spPr bwMode="auto">
          <a:xfrm>
            <a:off x="1501939" y="26201"/>
            <a:ext cx="414953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Guest User: </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1.As a guest </a:t>
            </a:r>
            <a:r>
              <a:rPr kumimoji="0" lang="en-US" alt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users,we</a:t>
            </a: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can see all product</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10A3A47C-E7AF-AECE-6851-32D61726E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417" y="1030777"/>
            <a:ext cx="7963593" cy="39451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656FCC1-2242-EB32-01A7-EBF59902BF16}"/>
              </a:ext>
            </a:extLst>
          </p:cNvPr>
          <p:cNvSpPr>
            <a:spLocks noChangeArrowheads="1"/>
          </p:cNvSpPr>
          <p:nvPr/>
        </p:nvSpPr>
        <p:spPr bwMode="auto">
          <a:xfrm>
            <a:off x="1878129" y="5318865"/>
            <a:ext cx="74820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2.For adding product to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product,guest</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 should be registered</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982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3B7C4-6835-03F4-E461-733109E6DC3E}"/>
              </a:ext>
            </a:extLst>
          </p:cNvPr>
          <p:cNvSpPr txBox="1"/>
          <p:nvPr/>
        </p:nvSpPr>
        <p:spPr>
          <a:xfrm>
            <a:off x="435334" y="337441"/>
            <a:ext cx="9233452" cy="6032421"/>
          </a:xfrm>
          <a:prstGeom prst="rect">
            <a:avLst/>
          </a:prstGeom>
          <a:noFill/>
        </p:spPr>
        <p:txBody>
          <a:bodyPr wrap="square">
            <a:spAutoFit/>
          </a:bodyPr>
          <a:lstStyle/>
          <a:p>
            <a:r>
              <a:rPr lang="en-US" sz="4000" b="1" u="sng" dirty="0">
                <a:solidFill>
                  <a:srgbClr val="374151"/>
                </a:solidFill>
                <a:effectLst/>
                <a:latin typeface="Times New Roman" panose="02020603050405020304" pitchFamily="18" charset="0"/>
                <a:cs typeface="Times New Roman" panose="02020603050405020304" pitchFamily="18" charset="0"/>
              </a:rPr>
              <a:t>Conclusion:</a:t>
            </a:r>
          </a:p>
          <a:p>
            <a:endParaRPr lang="en-US" sz="4000" b="1" u="sng"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b="0" i="0" dirty="0">
                <a:solidFill>
                  <a:srgbClr val="374151"/>
                </a:solidFill>
                <a:effectLst/>
                <a:latin typeface="Times New Roman" panose="02020603050405020304" pitchFamily="18" charset="0"/>
                <a:cs typeface="Times New Roman" panose="02020603050405020304" pitchFamily="18" charset="0"/>
              </a:rPr>
              <a:t>our online electronic store project represents a convergence of technology, design, and user-centricity, redefining the way people engage with electronic products in the digital landscape</a:t>
            </a:r>
          </a:p>
          <a:p>
            <a:pPr marL="285750" indent="-285750" algn="just">
              <a:buFont typeface="Courier New" panose="02070309020205020404" pitchFamily="49" charset="0"/>
              <a:buChar char="o"/>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b="0" i="0" dirty="0">
                <a:solidFill>
                  <a:srgbClr val="374151"/>
                </a:solidFill>
                <a:effectLst/>
                <a:latin typeface="Times New Roman" panose="02020603050405020304" pitchFamily="18" charset="0"/>
                <a:cs typeface="Times New Roman" panose="02020603050405020304" pitchFamily="18" charset="0"/>
              </a:rPr>
              <a:t>Through planning, tireless development, and a commitment to excellence, we have brought to life a platform that transcends physical boundaries, offering customers an immersive and seamless shopping experience from the comfort of their screens.</a:t>
            </a:r>
          </a:p>
          <a:p>
            <a:pPr marL="285750" indent="-285750" algn="just">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The system has been developed with much care and free of errors and at the same time it is efficient and less time consuming. The purpose of this project was to develop a web application for purchasing items from a shop</a:t>
            </a:r>
            <a:endParaRPr lang="en-US" b="0" i="0" dirty="0">
              <a:effectLst/>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This project helped us in gaining valuable information and practical knowledge on several topics like designing web pages using React.js, usage of responsive templates and management of database using MySQL. The entire system is secured. Also, the  project helped us understanding about the development phases of a project and software development life cycle. We learned how to test different features of a project.</a:t>
            </a:r>
          </a:p>
          <a:p>
            <a:endParaRPr lang="en-IN" dirty="0"/>
          </a:p>
        </p:txBody>
      </p:sp>
    </p:spTree>
    <p:extLst>
      <p:ext uri="{BB962C8B-B14F-4D97-AF65-F5344CB8AC3E}">
        <p14:creationId xmlns:p14="http://schemas.microsoft.com/office/powerpoint/2010/main" val="4271440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2B2FA-CDA5-992F-4B2C-1B1C15D6B3DC}"/>
              </a:ext>
            </a:extLst>
          </p:cNvPr>
          <p:cNvSpPr txBox="1"/>
          <p:nvPr/>
        </p:nvSpPr>
        <p:spPr>
          <a:xfrm>
            <a:off x="260404" y="0"/>
            <a:ext cx="9185745" cy="4647426"/>
          </a:xfrm>
          <a:prstGeom prst="rect">
            <a:avLst/>
          </a:prstGeom>
          <a:noFill/>
        </p:spPr>
        <p:txBody>
          <a:bodyPr wrap="square">
            <a:spAutoFit/>
          </a:bodyPr>
          <a:lstStyle/>
          <a:p>
            <a:r>
              <a:rPr lang="en-GB" altLang="ko-KR" sz="4000" b="1" u="sng" dirty="0">
                <a:solidFill>
                  <a:srgbClr val="002060"/>
                </a:solidFill>
                <a:latin typeface="Times New Roman" panose="02020603050405020304" pitchFamily="18" charset="0"/>
                <a:cs typeface="Times New Roman" panose="02020603050405020304" pitchFamily="18" charset="0"/>
              </a:rPr>
              <a:t>Future Enhancement:  </a:t>
            </a:r>
          </a:p>
          <a:p>
            <a:endParaRPr lang="en-US" sz="4000" b="1" i="0" u="sng" dirty="0">
              <a:effectLst/>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i="0" dirty="0">
                <a:effectLst/>
                <a:latin typeface="Times New Roman" panose="02020603050405020304" pitchFamily="18" charset="0"/>
                <a:cs typeface="Times New Roman" panose="02020603050405020304" pitchFamily="18" charset="0"/>
              </a:rPr>
              <a:t>Voice Search and Shopping</a:t>
            </a:r>
            <a:r>
              <a:rPr lang="en-US" b="0" i="0" dirty="0">
                <a:solidFill>
                  <a:srgbClr val="374151"/>
                </a:solidFill>
                <a:effectLst/>
                <a:latin typeface="Times New Roman" panose="02020603050405020304" pitchFamily="18" charset="0"/>
                <a:cs typeface="Times New Roman" panose="02020603050405020304" pitchFamily="18" charset="0"/>
              </a:rPr>
              <a:t>: Integrating voice search capabilities would make it effortless for users to search for products and complete purchases using voice commands, enhancing accessibility and convenience.</a:t>
            </a:r>
          </a:p>
          <a:p>
            <a:pPr marL="285750" indent="-285750">
              <a:buFont typeface="Courier New" panose="02070309020205020404" pitchFamily="49" charset="0"/>
              <a:buChar char="o"/>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b="1" i="0" dirty="0">
                <a:solidFill>
                  <a:srgbClr val="374151"/>
                </a:solidFill>
                <a:effectLst/>
                <a:latin typeface="Times New Roman" panose="02020603050405020304" pitchFamily="18" charset="0"/>
                <a:cs typeface="Times New Roman" panose="02020603050405020304" pitchFamily="18" charset="0"/>
              </a:rPr>
              <a:t>Enhanced Mobile App</a:t>
            </a:r>
            <a:r>
              <a:rPr lang="en-US" b="0" i="0" dirty="0">
                <a:solidFill>
                  <a:srgbClr val="374151"/>
                </a:solidFill>
                <a:effectLst/>
                <a:latin typeface="Times New Roman" panose="02020603050405020304" pitchFamily="18" charset="0"/>
                <a:cs typeface="Times New Roman" panose="02020603050405020304" pitchFamily="18" charset="0"/>
              </a:rPr>
              <a:t>: Developing a feature-rich mobile app for our store would cater to the increasing number of mobile shoppers, offering a seamless and optimized experience across devices.</a:t>
            </a:r>
          </a:p>
          <a:p>
            <a:pPr marL="285750" indent="-285750" algn="l">
              <a:buFont typeface="Courier New" panose="02070309020205020404" pitchFamily="49" charset="0"/>
              <a:buChar char="o"/>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b="1" i="0" dirty="0">
                <a:solidFill>
                  <a:srgbClr val="374151"/>
                </a:solidFill>
                <a:effectLst/>
                <a:latin typeface="Times New Roman" panose="02020603050405020304" pitchFamily="18" charset="0"/>
                <a:cs typeface="Times New Roman" panose="02020603050405020304" pitchFamily="18" charset="0"/>
              </a:rPr>
              <a:t>Smart Product Filters</a:t>
            </a:r>
            <a:r>
              <a:rPr lang="en-US" b="0" i="0" dirty="0">
                <a:solidFill>
                  <a:srgbClr val="374151"/>
                </a:solidFill>
                <a:effectLst/>
                <a:latin typeface="Times New Roman" panose="02020603050405020304" pitchFamily="18" charset="0"/>
                <a:cs typeface="Times New Roman" panose="02020603050405020304" pitchFamily="18" charset="0"/>
              </a:rPr>
              <a:t>: Implementing advanced filters that allow users to refine product searches based on specific technical specifications, features, and price ranges.</a:t>
            </a:r>
          </a:p>
          <a:p>
            <a:pPr marL="285750" indent="-285750" algn="l">
              <a:buFont typeface="Courier New" panose="02070309020205020404" pitchFamily="49" charset="0"/>
              <a:buChar char="o"/>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0513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07BB0B-A696-6D6A-EA5E-43F4677B7453}"/>
              </a:ext>
            </a:extLst>
          </p:cNvPr>
          <p:cNvSpPr txBox="1"/>
          <p:nvPr/>
        </p:nvSpPr>
        <p:spPr>
          <a:xfrm>
            <a:off x="737484" y="304340"/>
            <a:ext cx="6102626" cy="984885"/>
          </a:xfrm>
          <a:prstGeom prst="rect">
            <a:avLst/>
          </a:prstGeom>
          <a:noFill/>
        </p:spPr>
        <p:txBody>
          <a:bodyPr wrap="square">
            <a:spAutoFit/>
          </a:bodyPr>
          <a:lstStyle/>
          <a:p>
            <a:r>
              <a:rPr lang="en-GB" altLang="ko-KR" sz="4000" b="1" u="sng" dirty="0">
                <a:latin typeface="Times New Roman" panose="02020603050405020304" pitchFamily="18" charset="0"/>
                <a:cs typeface="Times New Roman" panose="02020603050405020304" pitchFamily="18" charset="0"/>
              </a:rPr>
              <a:t>References :</a:t>
            </a:r>
          </a:p>
          <a:p>
            <a:endParaRPr lang="en-IN"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BF9A6E7-A0B5-9E1E-941B-7420BA61A783}"/>
              </a:ext>
            </a:extLst>
          </p:cNvPr>
          <p:cNvSpPr txBox="1"/>
          <p:nvPr/>
        </p:nvSpPr>
        <p:spPr>
          <a:xfrm>
            <a:off x="737484" y="1438050"/>
            <a:ext cx="9241403" cy="3884846"/>
          </a:xfrm>
          <a:prstGeom prst="rect">
            <a:avLst/>
          </a:prstGeom>
          <a:noFill/>
        </p:spPr>
        <p:txBody>
          <a:bodyPr wrap="square">
            <a:spAutoFit/>
          </a:bodyPr>
          <a:lstStyle/>
          <a:p>
            <a:pPr marL="285750" indent="-285750">
              <a:lnSpc>
                <a:spcPct val="20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https://www.slideshare.net/AmitKumarVerma61/online-electronic-shopping-project</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https://bootstrapmade.com/mentor-free-education-bootstrap-theme/</a:t>
            </a:r>
            <a:endParaRPr lang="en-IN" dirty="0">
              <a:latin typeface="Times New Roman" panose="02020603050405020304" pitchFamily="18" charset="0"/>
              <a:cs typeface="Times New Roman" panose="02020603050405020304" pitchFamily="18" charset="0"/>
            </a:endParaRPr>
          </a:p>
          <a:p>
            <a:pPr marL="342900" lvl="0" indent="-342900" algn="just">
              <a:lnSpc>
                <a:spcPct val="200000"/>
              </a:lnSpc>
              <a:spcBef>
                <a:spcPts val="35"/>
              </a:spcBef>
              <a:spcAft>
                <a:spcPts val="0"/>
              </a:spcAft>
              <a:buFont typeface="Courier New" panose="02070309020205020404" pitchFamily="49" charset="0"/>
              <a:buChar char="o"/>
            </a:pPr>
            <a:r>
              <a:rPr lang="en-US" dirty="0">
                <a:latin typeface="Times New Roman" panose="02020603050405020304" pitchFamily="18" charset="0"/>
                <a:ea typeface="Times New Roman"/>
                <a:cs typeface="Times New Roman" panose="02020603050405020304" pitchFamily="18" charset="0"/>
                <a:hlinkClick r:id="rId4">
                  <a:extLst>
                    <a:ext uri="{A12FA001-AC4F-418D-AE19-62706E023703}">
                      <ahyp:hlinkClr xmlns:ahyp="http://schemas.microsoft.com/office/drawing/2018/hyperlinkcolor" val="tx"/>
                    </a:ext>
                  </a:extLst>
                </a:hlinkClick>
              </a:rPr>
              <a:t>https://www.w3schools.com/</a:t>
            </a:r>
            <a:endParaRPr lang="en-US" dirty="0">
              <a:latin typeface="Times New Roman" panose="02020603050405020304" pitchFamily="18" charset="0"/>
              <a:ea typeface="Times New Roman"/>
              <a:cs typeface="Times New Roman" panose="02020603050405020304" pitchFamily="18" charset="0"/>
            </a:endParaRPr>
          </a:p>
          <a:p>
            <a:pPr marL="342900" lvl="0" indent="-342900" algn="just">
              <a:lnSpc>
                <a:spcPct val="200000"/>
              </a:lnSpc>
              <a:spcBef>
                <a:spcPts val="35"/>
              </a:spcBef>
              <a:spcAft>
                <a:spcPts val="0"/>
              </a:spcAft>
              <a:buFont typeface="Courier New" panose="02070309020205020404" pitchFamily="49" charset="0"/>
              <a:buChar char="o"/>
            </a:pPr>
            <a:r>
              <a:rPr lang="en-US" dirty="0">
                <a:latin typeface="Times New Roman" panose="02020603050405020304" pitchFamily="18" charset="0"/>
                <a:ea typeface="Times New Roman"/>
                <a:cs typeface="Times New Roman" panose="02020603050405020304" pitchFamily="18" charset="0"/>
                <a:hlinkClick r:id="rId5">
                  <a:extLst>
                    <a:ext uri="{A12FA001-AC4F-418D-AE19-62706E023703}">
                      <ahyp:hlinkClr xmlns:ahyp="http://schemas.microsoft.com/office/drawing/2018/hyperlinkcolor" val="tx"/>
                    </a:ext>
                  </a:extLst>
                </a:hlinkClick>
              </a:rPr>
              <a:t>https://javaee.github.io/javaee-spec/javadocs/</a:t>
            </a:r>
            <a:endParaRPr lang="en-US" dirty="0">
              <a:latin typeface="Times New Roman" panose="02020603050405020304" pitchFamily="18" charset="0"/>
              <a:ea typeface="Times New Roman"/>
              <a:cs typeface="Times New Roman" panose="02020603050405020304" pitchFamily="18" charset="0"/>
            </a:endParaRPr>
          </a:p>
          <a:p>
            <a:pPr lvl="0" algn="just">
              <a:lnSpc>
                <a:spcPct val="200000"/>
              </a:lnSpc>
              <a:spcBef>
                <a:spcPts val="35"/>
              </a:spcBef>
              <a:spcAft>
                <a:spcPts val="0"/>
              </a:spcAft>
            </a:pPr>
            <a:endParaRPr lang="en-US" dirty="0">
              <a:latin typeface="Times New Roman" panose="02020603050405020304" pitchFamily="18" charset="0"/>
              <a:ea typeface="Times New Roman"/>
              <a:cs typeface="Times New Roman" panose="02020603050405020304" pitchFamily="18" charset="0"/>
            </a:endParaRPr>
          </a:p>
          <a:p>
            <a:pPr marL="342900" lvl="0" indent="-342900" algn="just">
              <a:lnSpc>
                <a:spcPct val="200000"/>
              </a:lnSpc>
              <a:spcBef>
                <a:spcPts val="35"/>
              </a:spcBef>
              <a:spcAft>
                <a:spcPts val="0"/>
              </a:spcAft>
              <a:buFont typeface="Courier New" panose="02070309020205020404" pitchFamily="49" charset="0"/>
              <a:buChar char="o"/>
            </a:pPr>
            <a:endParaRPr lang="en-US" dirty="0">
              <a:latin typeface="Times New Roman" panose="02020603050405020304" pitchFamily="18" charset="0"/>
              <a:ea typeface="Times New Roman"/>
              <a:cs typeface="Times New Roman" panose="02020603050405020304" pitchFamily="18" charset="0"/>
            </a:endParaRPr>
          </a:p>
          <a:p>
            <a:pPr>
              <a:lnSpc>
                <a:spcPct val="200000"/>
              </a:lnSpc>
            </a:pPr>
            <a:endParaRPr lang="en-IN" dirty="0"/>
          </a:p>
        </p:txBody>
      </p:sp>
    </p:spTree>
    <p:extLst>
      <p:ext uri="{BB962C8B-B14F-4D97-AF65-F5344CB8AC3E}">
        <p14:creationId xmlns:p14="http://schemas.microsoft.com/office/powerpoint/2010/main" val="2066140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5BA3FA5-FA57-4313-9DF4-64E137512FCB}"/>
              </a:ext>
            </a:extLst>
          </p:cNvPr>
          <p:cNvGrpSpPr/>
          <p:nvPr/>
        </p:nvGrpSpPr>
        <p:grpSpPr>
          <a:xfrm>
            <a:off x="-2999583" y="1537823"/>
            <a:ext cx="15612207" cy="4695233"/>
            <a:chOff x="-3420207" y="1308871"/>
            <a:chExt cx="15612207" cy="4695233"/>
          </a:xfrm>
        </p:grpSpPr>
        <p:sp>
          <p:nvSpPr>
            <p:cNvPr id="2" name="TextBox 1">
              <a:extLst>
                <a:ext uri="{FF2B5EF4-FFF2-40B4-BE49-F238E27FC236}">
                  <a16:creationId xmlns:a16="http://schemas.microsoft.com/office/drawing/2014/main" id="{29E2714A-BE29-4E83-A155-D5802C472B0A}"/>
                </a:ext>
              </a:extLst>
            </p:cNvPr>
            <p:cNvSpPr txBox="1"/>
            <p:nvPr/>
          </p:nvSpPr>
          <p:spPr>
            <a:xfrm>
              <a:off x="-3420207" y="1308871"/>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5624448"/>
              <a:ext cx="12191852" cy="379656"/>
            </a:xfrm>
            <a:prstGeom prst="rect">
              <a:avLst/>
            </a:prstGeom>
            <a:noFill/>
          </p:spPr>
          <p:txBody>
            <a:bodyPr wrap="square" rtlCol="0" anchor="ctr">
              <a:spAutoFit/>
            </a:bodyPr>
            <a:lstStyle/>
            <a:p>
              <a:pPr algn="ct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124115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4B048-BF21-2553-7BF9-77A660EEDBD1}"/>
              </a:ext>
            </a:extLst>
          </p:cNvPr>
          <p:cNvSpPr txBox="1"/>
          <p:nvPr/>
        </p:nvSpPr>
        <p:spPr>
          <a:xfrm>
            <a:off x="896508" y="689788"/>
            <a:ext cx="8327004" cy="5478423"/>
          </a:xfrm>
          <a:prstGeom prst="rect">
            <a:avLst/>
          </a:prstGeom>
          <a:noFill/>
        </p:spPr>
        <p:txBody>
          <a:bodyPr wrap="square">
            <a:spAutoFit/>
          </a:bodyPr>
          <a:lstStyle/>
          <a:p>
            <a:r>
              <a:rPr lang="en-US" sz="4000" b="1" i="0" u="sng" dirty="0">
                <a:effectLst/>
                <a:latin typeface="Times New Roman" panose="02020603050405020304" pitchFamily="18" charset="0"/>
                <a:cs typeface="Times New Roman" panose="02020603050405020304" pitchFamily="18" charset="0"/>
              </a:rPr>
              <a:t>Motivation:</a:t>
            </a:r>
          </a:p>
          <a:p>
            <a:endParaRPr lang="en-US" i="0" dirty="0">
              <a:effectLst/>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i="0" dirty="0">
                <a:effectLst/>
                <a:latin typeface="Times New Roman" panose="02020603050405020304" pitchFamily="18" charset="0"/>
                <a:cs typeface="Times New Roman" panose="02020603050405020304" pitchFamily="18" charset="0"/>
              </a:rPr>
              <a:t>User-Centric Experience</a:t>
            </a:r>
            <a:r>
              <a:rPr lang="en-US" i="0" dirty="0">
                <a:solidFill>
                  <a:srgbClr val="374151"/>
                </a:solidFill>
                <a:effectLst/>
                <a:latin typeface="Times New Roman" panose="02020603050405020304" pitchFamily="18" charset="0"/>
                <a:cs typeface="Times New Roman" panose="02020603050405020304" pitchFamily="18" charset="0"/>
              </a:rPr>
              <a:t>: The primary motivation for designing an electronic store is to provide users with a seamless, intuitive, and enjoyable experience.</a:t>
            </a:r>
          </a:p>
          <a:p>
            <a:pPr marL="285750" indent="-285750">
              <a:buFont typeface="Courier New" panose="02070309020205020404" pitchFamily="49" charset="0"/>
              <a:buChar char="o"/>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i="0" dirty="0">
                <a:effectLst/>
                <a:latin typeface="Times New Roman" panose="02020603050405020304" pitchFamily="18" charset="0"/>
                <a:cs typeface="Times New Roman" panose="02020603050405020304" pitchFamily="18" charset="0"/>
              </a:rPr>
              <a:t>Visual Appeal</a:t>
            </a:r>
            <a:r>
              <a:rPr lang="en-US" i="0" dirty="0">
                <a:solidFill>
                  <a:srgbClr val="374151"/>
                </a:solidFill>
                <a:effectLst/>
                <a:latin typeface="Times New Roman" panose="02020603050405020304" pitchFamily="18" charset="0"/>
                <a:cs typeface="Times New Roman" panose="02020603050405020304" pitchFamily="18" charset="0"/>
              </a:rPr>
              <a:t>: Design plays a crucial role in attracting and retaining customers. A well-designed electronic store with visually appealing elements, consistent branding, and high-quality images</a:t>
            </a:r>
          </a:p>
          <a:p>
            <a:pPr marL="285750" indent="-285750">
              <a:buFont typeface="Courier New" panose="02070309020205020404" pitchFamily="49" charset="0"/>
              <a:buChar char="o"/>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i="0" dirty="0">
                <a:effectLst/>
                <a:latin typeface="Times New Roman" panose="02020603050405020304" pitchFamily="18" charset="0"/>
                <a:cs typeface="Times New Roman" panose="02020603050405020304" pitchFamily="18" charset="0"/>
              </a:rPr>
              <a:t>Trust and Credibility</a:t>
            </a:r>
            <a:r>
              <a:rPr lang="en-US" i="0" dirty="0">
                <a:solidFill>
                  <a:srgbClr val="374151"/>
                </a:solidFill>
                <a:effectLst/>
                <a:latin typeface="Times New Roman" panose="02020603050405020304" pitchFamily="18" charset="0"/>
                <a:cs typeface="Times New Roman" panose="02020603050405020304" pitchFamily="18" charset="0"/>
              </a:rPr>
              <a:t>: A professional and polished design instills trust in users. </a:t>
            </a:r>
          </a:p>
          <a:p>
            <a:pPr marL="285750" indent="-285750">
              <a:buFont typeface="Courier New" panose="02070309020205020404" pitchFamily="49" charset="0"/>
              <a:buChar char="o"/>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i="0" dirty="0">
                <a:effectLst/>
                <a:latin typeface="Times New Roman" panose="02020603050405020304" pitchFamily="18" charset="0"/>
                <a:cs typeface="Times New Roman" panose="02020603050405020304" pitchFamily="18" charset="0"/>
              </a:rPr>
              <a:t>Navigation and Search</a:t>
            </a:r>
            <a:r>
              <a:rPr lang="en-US" i="0" dirty="0">
                <a:solidFill>
                  <a:srgbClr val="374151"/>
                </a:solidFill>
                <a:effectLst/>
                <a:latin typeface="Times New Roman" panose="02020603050405020304" pitchFamily="18" charset="0"/>
                <a:cs typeface="Times New Roman" panose="02020603050405020304" pitchFamily="18" charset="0"/>
              </a:rPr>
              <a:t>: A well-designed navigation system and search functionality help users quickly find what they're looking for. </a:t>
            </a:r>
          </a:p>
          <a:p>
            <a:pPr marL="285750" indent="-285750">
              <a:buFont typeface="Courier New" panose="02070309020205020404" pitchFamily="49" charset="0"/>
              <a:buChar char="o"/>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i="0" dirty="0">
                <a:effectLst/>
                <a:latin typeface="Times New Roman" panose="02020603050405020304" pitchFamily="18" charset="0"/>
                <a:cs typeface="Times New Roman" panose="02020603050405020304" pitchFamily="18" charset="0"/>
              </a:rPr>
              <a:t>Scalability and Adaptability</a:t>
            </a:r>
            <a:r>
              <a:rPr lang="en-US" i="0" dirty="0">
                <a:solidFill>
                  <a:srgbClr val="374151"/>
                </a:solidFill>
                <a:effectLst/>
                <a:latin typeface="Times New Roman" panose="02020603050405020304" pitchFamily="18" charset="0"/>
                <a:cs typeface="Times New Roman" panose="02020603050405020304" pitchFamily="18" charset="0"/>
              </a:rPr>
              <a:t>: As your store grows and evolves, the design should be scalable and adaptable. This motivation involves designing a system that can accommodate an expanding product range, changing user needs, and future design trends.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96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3491AA-D8C5-6C1A-B650-4E05AFF53182}"/>
              </a:ext>
            </a:extLst>
          </p:cNvPr>
          <p:cNvSpPr txBox="1"/>
          <p:nvPr/>
        </p:nvSpPr>
        <p:spPr>
          <a:xfrm>
            <a:off x="459186" y="386446"/>
            <a:ext cx="9742337" cy="7048083"/>
          </a:xfrm>
          <a:prstGeom prst="rect">
            <a:avLst/>
          </a:prstGeom>
          <a:noFill/>
        </p:spPr>
        <p:txBody>
          <a:bodyPr wrap="square">
            <a:spAutoFit/>
          </a:bodyPr>
          <a:lstStyle/>
          <a:p>
            <a:r>
              <a:rPr lang="en-US" sz="4000" b="1" i="0" u="sng" dirty="0">
                <a:solidFill>
                  <a:srgbClr val="111111"/>
                </a:solidFill>
                <a:effectLst/>
                <a:latin typeface="Times New Roman" panose="02020603050405020304" pitchFamily="18" charset="0"/>
                <a:cs typeface="Times New Roman" panose="02020603050405020304" pitchFamily="18" charset="0"/>
              </a:rPr>
              <a:t>Objective :</a:t>
            </a:r>
          </a:p>
          <a:p>
            <a:endParaRPr lang="en-US" sz="4000" b="1" i="0" u="sng"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000" b="0" i="0" dirty="0">
                <a:solidFill>
                  <a:srgbClr val="111111"/>
                </a:solidFill>
                <a:effectLst/>
                <a:latin typeface="Times New Roman" panose="02020603050405020304" pitchFamily="18" charset="0"/>
                <a:cs typeface="Times New Roman" panose="02020603050405020304" pitchFamily="18" charset="0"/>
              </a:rPr>
              <a:t>The Electronic Hub Software Application is poised to revolutionize the way individuals and businesses manage and interact with their electronic devices.</a:t>
            </a:r>
          </a:p>
          <a:p>
            <a:pPr marL="342900" indent="-342900" algn="just">
              <a:buFont typeface="Courier New" panose="02070309020205020404" pitchFamily="49" charset="0"/>
              <a:buChar char="o"/>
            </a:pPr>
            <a:endParaRPr lang="en-US" sz="2000" dirty="0">
              <a:solidFill>
                <a:srgbClr val="111111"/>
              </a:solidFill>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000" b="0" i="0" dirty="0">
                <a:solidFill>
                  <a:srgbClr val="111111"/>
                </a:solidFill>
                <a:effectLst/>
                <a:latin typeface="Times New Roman" panose="02020603050405020304" pitchFamily="18" charset="0"/>
                <a:cs typeface="Times New Roman" panose="02020603050405020304" pitchFamily="18" charset="0"/>
              </a:rPr>
              <a:t>By providing seamless connectivity, advanced automation, and robust security features, this application will serve as the ultimate electronic device management solution in the modern digital era.</a:t>
            </a:r>
          </a:p>
          <a:p>
            <a:pPr marL="342900" indent="-342900" algn="just">
              <a:buFont typeface="Courier New" panose="02070309020205020404" pitchFamily="49" charset="0"/>
              <a:buChar char="o"/>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000" b="0" i="0" dirty="0">
                <a:solidFill>
                  <a:srgbClr val="111111"/>
                </a:solidFill>
                <a:effectLst/>
                <a:latin typeface="Times New Roman" panose="02020603050405020304" pitchFamily="18" charset="0"/>
                <a:cs typeface="Times New Roman" panose="02020603050405020304" pitchFamily="18" charset="0"/>
              </a:rPr>
              <a:t>An online electronic store is a software application that allows customers to purchase electronic products through a website or mobile application. </a:t>
            </a:r>
            <a:r>
              <a:rPr lang="en-US" sz="2000" b="0" i="0" dirty="0">
                <a:solidFill>
                  <a:schemeClr val="tx2"/>
                </a:solidFill>
                <a:effectLst/>
                <a:latin typeface="Times New Roman" panose="02020603050405020304" pitchFamily="18" charset="0"/>
                <a:cs typeface="Times New Roman" panose="02020603050405020304" pitchFamily="18" charset="0"/>
              </a:rPr>
              <a:t>The system typically includes features such as product catalogs, shopping carts, payment and order management .</a:t>
            </a:r>
          </a:p>
          <a:p>
            <a:pPr marL="342900" indent="-342900" algn="just">
              <a:buFont typeface="Courier New" panose="02070309020205020404" pitchFamily="49" charset="0"/>
              <a:buChar char="o"/>
            </a:pPr>
            <a:endParaRPr lang="en-US" sz="2000" dirty="0">
              <a:solidFill>
                <a:schemeClr val="tx2"/>
              </a:solidFill>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sz="2000" b="0" i="0" dirty="0">
                <a:solidFill>
                  <a:srgbClr val="111111"/>
                </a:solidFill>
                <a:effectLst/>
                <a:latin typeface="Times New Roman" panose="02020603050405020304" pitchFamily="18" charset="0"/>
                <a:cs typeface="Times New Roman" panose="02020603050405020304" pitchFamily="18" charset="0"/>
              </a:rPr>
              <a:t>The main advantage of an online electronic store is its convenience. Customers can easily browse and purchase products from anywhere at any time, without the need to physically visit a store. </a:t>
            </a:r>
            <a:r>
              <a:rPr lang="en-US" sz="2000" b="0" i="0" dirty="0">
                <a:effectLst/>
                <a:latin typeface="Times New Roman" panose="02020603050405020304" pitchFamily="18" charset="0"/>
                <a:cs typeface="Times New Roman" panose="02020603050405020304" pitchFamily="18" charset="0"/>
              </a:rPr>
              <a:t>This can save time and effort and can help to increase sales for electronic retailers .</a:t>
            </a:r>
          </a:p>
          <a:p>
            <a:endParaRPr lang="en-US" dirty="0">
              <a:latin typeface="-apple-system"/>
            </a:endParaRPr>
          </a:p>
          <a:p>
            <a:endParaRPr lang="en-US" b="0" i="0" dirty="0">
              <a:effectLst/>
              <a:latin typeface="-apple-system"/>
            </a:endParaRPr>
          </a:p>
          <a:p>
            <a:endParaRPr lang="en-US" dirty="0">
              <a:solidFill>
                <a:schemeClr val="tx2"/>
              </a:solidFill>
              <a:latin typeface="-apple-system"/>
            </a:endParaRPr>
          </a:p>
          <a:p>
            <a:endParaRPr lang="en-IN" dirty="0">
              <a:solidFill>
                <a:schemeClr val="tx2"/>
              </a:solidFill>
            </a:endParaRPr>
          </a:p>
        </p:txBody>
      </p:sp>
    </p:spTree>
    <p:extLst>
      <p:ext uri="{BB962C8B-B14F-4D97-AF65-F5344CB8AC3E}">
        <p14:creationId xmlns:p14="http://schemas.microsoft.com/office/powerpoint/2010/main" val="24157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409528-350C-CC37-6D97-2AD812E56B0B}"/>
              </a:ext>
            </a:extLst>
          </p:cNvPr>
          <p:cNvSpPr txBox="1"/>
          <p:nvPr/>
        </p:nvSpPr>
        <p:spPr>
          <a:xfrm>
            <a:off x="1818861" y="1640159"/>
            <a:ext cx="6102626" cy="2308324"/>
          </a:xfrm>
          <a:prstGeom prst="rect">
            <a:avLst/>
          </a:prstGeom>
          <a:noFill/>
        </p:spPr>
        <p:txBody>
          <a:bodyPr wrap="square">
            <a:spAutoFit/>
          </a:bodyPr>
          <a:lstStyle/>
          <a:p>
            <a:r>
              <a:rPr lang="en-US" sz="7200" b="1" dirty="0">
                <a:highlight>
                  <a:srgbClr val="FFFF00"/>
                </a:highlight>
                <a:latin typeface="Times New Roman" panose="02020603050405020304" pitchFamily="18" charset="0"/>
                <a:cs typeface="Times New Roman" panose="02020603050405020304" pitchFamily="18" charset="0"/>
              </a:rPr>
              <a:t>UML DIAGRAMS </a:t>
            </a:r>
            <a:r>
              <a:rPr lang="en-US" sz="7200" dirty="0">
                <a:highlight>
                  <a:srgbClr val="FFFF00"/>
                </a:highlight>
              </a:rPr>
              <a:t>:</a:t>
            </a:r>
            <a:endParaRPr lang="en-IN" sz="7200" dirty="0">
              <a:highlight>
                <a:srgbClr val="FFFF00"/>
              </a:highlight>
            </a:endParaRPr>
          </a:p>
        </p:txBody>
      </p:sp>
    </p:spTree>
    <p:extLst>
      <p:ext uri="{BB962C8B-B14F-4D97-AF65-F5344CB8AC3E}">
        <p14:creationId xmlns:p14="http://schemas.microsoft.com/office/powerpoint/2010/main" val="190681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CCAC8F-8824-8D93-FBD7-78D1267F4F87}"/>
              </a:ext>
            </a:extLst>
          </p:cNvPr>
          <p:cNvSpPr txBox="1"/>
          <p:nvPr/>
        </p:nvSpPr>
        <p:spPr>
          <a:xfrm>
            <a:off x="1025718" y="478356"/>
            <a:ext cx="4905954" cy="584775"/>
          </a:xfrm>
          <a:prstGeom prst="rect">
            <a:avLst/>
          </a:prstGeom>
          <a:noFill/>
        </p:spPr>
        <p:txBody>
          <a:bodyPr wrap="square" rtlCol="0">
            <a:spAutoFit/>
          </a:bodyPr>
          <a:lstStyle/>
          <a:p>
            <a:r>
              <a:rPr lang="en-US" sz="3200" b="1" u="sng" dirty="0"/>
              <a:t>Data Flow Diagram :</a:t>
            </a:r>
            <a:endParaRPr lang="en-IN" sz="3200" b="1" u="sng" dirty="0"/>
          </a:p>
        </p:txBody>
      </p:sp>
      <p:pic>
        <p:nvPicPr>
          <p:cNvPr id="4" name="Picture 3">
            <a:extLst>
              <a:ext uri="{FF2B5EF4-FFF2-40B4-BE49-F238E27FC236}">
                <a16:creationId xmlns:a16="http://schemas.microsoft.com/office/drawing/2014/main" id="{FE39CF69-3EBB-481C-A44E-F5D0D699C44F}"/>
              </a:ext>
            </a:extLst>
          </p:cNvPr>
          <p:cNvPicPr>
            <a:picLocks noChangeAspect="1"/>
          </p:cNvPicPr>
          <p:nvPr/>
        </p:nvPicPr>
        <p:blipFill>
          <a:blip r:embed="rId2"/>
          <a:stretch>
            <a:fillRect/>
          </a:stretch>
        </p:blipFill>
        <p:spPr>
          <a:xfrm>
            <a:off x="518275" y="1337097"/>
            <a:ext cx="8801863" cy="4915326"/>
          </a:xfrm>
          <a:prstGeom prst="rect">
            <a:avLst/>
          </a:prstGeom>
        </p:spPr>
      </p:pic>
    </p:spTree>
    <p:extLst>
      <p:ext uri="{BB962C8B-B14F-4D97-AF65-F5344CB8AC3E}">
        <p14:creationId xmlns:p14="http://schemas.microsoft.com/office/powerpoint/2010/main" val="60921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D0AE6-196D-84AA-32B2-3A0B004378ED}"/>
              </a:ext>
            </a:extLst>
          </p:cNvPr>
          <p:cNvPicPr>
            <a:picLocks noChangeAspect="1"/>
          </p:cNvPicPr>
          <p:nvPr/>
        </p:nvPicPr>
        <p:blipFill>
          <a:blip r:embed="rId2"/>
          <a:stretch>
            <a:fillRect/>
          </a:stretch>
        </p:blipFill>
        <p:spPr>
          <a:xfrm>
            <a:off x="461120" y="1372712"/>
            <a:ext cx="8916173" cy="4907705"/>
          </a:xfrm>
          <a:prstGeom prst="rect">
            <a:avLst/>
          </a:prstGeom>
        </p:spPr>
      </p:pic>
      <p:sp>
        <p:nvSpPr>
          <p:cNvPr id="4" name="TextBox 3">
            <a:extLst>
              <a:ext uri="{FF2B5EF4-FFF2-40B4-BE49-F238E27FC236}">
                <a16:creationId xmlns:a16="http://schemas.microsoft.com/office/drawing/2014/main" id="{9E5EBBCD-A20D-A872-0237-BDCB1DDDF46F}"/>
              </a:ext>
            </a:extLst>
          </p:cNvPr>
          <p:cNvSpPr txBox="1"/>
          <p:nvPr/>
        </p:nvSpPr>
        <p:spPr>
          <a:xfrm>
            <a:off x="596347" y="357809"/>
            <a:ext cx="3012363" cy="584775"/>
          </a:xfrm>
          <a:prstGeom prst="rect">
            <a:avLst/>
          </a:prstGeom>
          <a:noFill/>
        </p:spPr>
        <p:txBody>
          <a:bodyPr wrap="none" rtlCol="0">
            <a:spAutoFit/>
          </a:bodyPr>
          <a:lstStyle/>
          <a:p>
            <a:r>
              <a:rPr lang="en-US" sz="3200" b="1" u="sng" dirty="0">
                <a:latin typeface="Times New Roman" panose="02020603050405020304" pitchFamily="18" charset="0"/>
                <a:cs typeface="Times New Roman" panose="02020603050405020304" pitchFamily="18" charset="0"/>
              </a:rPr>
              <a:t>Class Diagram: </a:t>
            </a: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917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6C4CAB-B2F4-73C0-C7C5-0365F741BC08}"/>
              </a:ext>
            </a:extLst>
          </p:cNvPr>
          <p:cNvPicPr>
            <a:picLocks noChangeAspect="1"/>
          </p:cNvPicPr>
          <p:nvPr/>
        </p:nvPicPr>
        <p:blipFill>
          <a:blip r:embed="rId2"/>
          <a:stretch>
            <a:fillRect/>
          </a:stretch>
        </p:blipFill>
        <p:spPr>
          <a:xfrm>
            <a:off x="3721818" y="0"/>
            <a:ext cx="5098222" cy="6751905"/>
          </a:xfrm>
          <a:prstGeom prst="rect">
            <a:avLst/>
          </a:prstGeom>
        </p:spPr>
      </p:pic>
      <p:sp>
        <p:nvSpPr>
          <p:cNvPr id="4" name="TextBox 3">
            <a:extLst>
              <a:ext uri="{FF2B5EF4-FFF2-40B4-BE49-F238E27FC236}">
                <a16:creationId xmlns:a16="http://schemas.microsoft.com/office/drawing/2014/main" id="{CAF5D2A1-359A-8D84-0D08-1F24C7F9167D}"/>
              </a:ext>
            </a:extLst>
          </p:cNvPr>
          <p:cNvSpPr txBox="1"/>
          <p:nvPr/>
        </p:nvSpPr>
        <p:spPr>
          <a:xfrm>
            <a:off x="628153" y="2266122"/>
            <a:ext cx="2703444" cy="1754326"/>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Customer</a:t>
            </a:r>
          </a:p>
          <a:p>
            <a:r>
              <a:rPr lang="en-US" sz="3600" b="1" u="sng" dirty="0">
                <a:latin typeface="Times New Roman" panose="02020603050405020304" pitchFamily="18" charset="0"/>
                <a:cs typeface="Times New Roman" panose="02020603050405020304" pitchFamily="18" charset="0"/>
              </a:rPr>
              <a:t>Activity</a:t>
            </a:r>
          </a:p>
          <a:p>
            <a:r>
              <a:rPr lang="en-US" sz="3600" b="1" u="sng" dirty="0">
                <a:latin typeface="Times New Roman" panose="02020603050405020304" pitchFamily="18" charset="0"/>
                <a:cs typeface="Times New Roman" panose="02020603050405020304" pitchFamily="18" charset="0"/>
              </a:rPr>
              <a:t>Diagram:</a:t>
            </a:r>
            <a:endParaRPr lang="en-IN"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5596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148</TotalTime>
  <Words>1359</Words>
  <Application>Microsoft Office PowerPoint</Application>
  <PresentationFormat>Widescreen</PresentationFormat>
  <Paragraphs>149</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-apple-system</vt:lpstr>
      <vt:lpstr>Arial</vt:lpstr>
      <vt:lpstr>Calibri</vt:lpstr>
      <vt:lpstr>Courier New</vt:lpstr>
      <vt:lpstr>Times New Roman</vt:lpstr>
      <vt:lpstr>Trebuchet MS</vt:lpstr>
      <vt:lpstr>Wingdings 2</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dc:creator>
  <cp:lastModifiedBy>prachi</cp:lastModifiedBy>
  <cp:revision>4</cp:revision>
  <dcterms:created xsi:type="dcterms:W3CDTF">2023-08-29T02:55:02Z</dcterms:created>
  <dcterms:modified xsi:type="dcterms:W3CDTF">2023-08-29T14:38:27Z</dcterms:modified>
</cp:coreProperties>
</file>