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5" r:id="rId2"/>
    <p:sldId id="286" r:id="rId3"/>
    <p:sldId id="276" r:id="rId4"/>
    <p:sldId id="270" r:id="rId5"/>
    <p:sldId id="277" r:id="rId6"/>
    <p:sldId id="278" r:id="rId7"/>
    <p:sldId id="282" r:id="rId8"/>
    <p:sldId id="283" r:id="rId9"/>
    <p:sldId id="288" r:id="rId10"/>
    <p:sldId id="287" r:id="rId11"/>
    <p:sldId id="284" r:id="rId12"/>
    <p:sldId id="28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99" autoAdjust="0"/>
    <p:restoredTop sz="94660"/>
  </p:normalViewPr>
  <p:slideViewPr>
    <p:cSldViewPr>
      <p:cViewPr varScale="1">
        <p:scale>
          <a:sx n="55" d="100"/>
          <a:sy n="55" d="100"/>
        </p:scale>
        <p:origin x="1976" y="40"/>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D895D-D788-4B08-93B3-B78EFB535739}" type="datetimeFigureOut">
              <a:rPr lang="en-IN" smtClean="0"/>
              <a:t>05-05-2023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432714-8A85-4045-9756-8E58AB7B761B}" type="slidenum">
              <a:rPr lang="en-IN" smtClean="0"/>
              <a:t>‹#›</a:t>
            </a:fld>
            <a:endParaRPr lang="en-IN"/>
          </a:p>
        </p:txBody>
      </p:sp>
    </p:spTree>
    <p:extLst>
      <p:ext uri="{BB962C8B-B14F-4D97-AF65-F5344CB8AC3E}">
        <p14:creationId xmlns:p14="http://schemas.microsoft.com/office/powerpoint/2010/main" val="956134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2</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92472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11</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12</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72370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3</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4</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5</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6</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7</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8</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9</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62849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10</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2932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265508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3707677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05308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56" y="0"/>
            <a:ext cx="9147855" cy="548680"/>
          </a:xfrm>
        </p:spPr>
        <p:txBody>
          <a:bodyPr>
            <a:normAutofit/>
          </a:bodyPr>
          <a:lstStyle>
            <a:lvl1pPr algn="l">
              <a:defRPr sz="2800" b="1"/>
            </a:lvl1pPr>
          </a:lstStyle>
          <a:p>
            <a:r>
              <a:rPr lang="en-US"/>
              <a:t>Click to edit Master title style</a:t>
            </a:r>
            <a:endParaRPr lang="en-IN"/>
          </a:p>
        </p:txBody>
      </p:sp>
      <p:sp>
        <p:nvSpPr>
          <p:cNvPr id="3" name="Content Placeholder 2"/>
          <p:cNvSpPr>
            <a:spLocks noGrp="1"/>
          </p:cNvSpPr>
          <p:nvPr>
            <p:ph idx="1"/>
          </p:nvPr>
        </p:nvSpPr>
        <p:spPr>
          <a:xfrm>
            <a:off x="0" y="764704"/>
            <a:ext cx="9144000" cy="540060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12"/>
          </p:nvPr>
        </p:nvSpPr>
        <p:spPr>
          <a:xfrm>
            <a:off x="0" y="6492064"/>
            <a:ext cx="395064" cy="365125"/>
          </a:xfrm>
        </p:spPr>
        <p:txBody>
          <a:bodyPr/>
          <a:lstStyle>
            <a:lvl1pPr algn="ctr">
              <a:defRPr/>
            </a:lvl1pPr>
          </a:lstStyle>
          <a:p>
            <a:fld id="{08FC1071-F2DF-4CA9-AA63-FF97A16BD739}" type="slidenum">
              <a:rPr lang="en-IN" smtClean="0"/>
              <a:pPr/>
              <a:t>‹#›</a:t>
            </a:fld>
            <a:endParaRPr lang="en-IN"/>
          </a:p>
        </p:txBody>
      </p:sp>
    </p:spTree>
    <p:extLst>
      <p:ext uri="{BB962C8B-B14F-4D97-AF65-F5344CB8AC3E}">
        <p14:creationId xmlns:p14="http://schemas.microsoft.com/office/powerpoint/2010/main" val="132153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205539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09571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54691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5" name="Slide Number Placeholder 4"/>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61577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4204856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961854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3029271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676" y="8721"/>
            <a:ext cx="9163676" cy="490066"/>
          </a:xfrm>
          <a:prstGeom prst="rect">
            <a:avLst/>
          </a:prstGeom>
        </p:spPr>
        <p:txBody>
          <a:bodyPr vert="horz" lIns="91440" tIns="45720" rIns="91440" bIns="45720" rtlCol="0" anchor="ctr">
            <a:normAutofit/>
          </a:bodyPr>
          <a:lstStyle/>
          <a:p>
            <a:pPr lvl="0" algn="l"/>
            <a:r>
              <a:rPr lang="en-US"/>
              <a:t>Click to edit Master title style</a:t>
            </a:r>
            <a:endParaRPr lang="en-IN"/>
          </a:p>
        </p:txBody>
      </p:sp>
      <p:sp>
        <p:nvSpPr>
          <p:cNvPr id="3" name="Text Placeholder 2"/>
          <p:cNvSpPr>
            <a:spLocks noGrp="1"/>
          </p:cNvSpPr>
          <p:nvPr>
            <p:ph type="body" idx="1"/>
          </p:nvPr>
        </p:nvSpPr>
        <p:spPr>
          <a:xfrm>
            <a:off x="0" y="620688"/>
            <a:ext cx="9144000" cy="568863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p:cNvSpPr>
            <a:spLocks noGrp="1"/>
          </p:cNvSpPr>
          <p:nvPr>
            <p:ph type="sldNum" sz="quarter" idx="4"/>
          </p:nvPr>
        </p:nvSpPr>
        <p:spPr>
          <a:xfrm>
            <a:off x="0" y="6492875"/>
            <a:ext cx="4670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08FC1071-F2DF-4CA9-AA63-FF97A16BD739}" type="slidenum">
              <a:rPr lang="en-IN" smtClean="0"/>
              <a:pPr/>
              <a:t>‹#›</a:t>
            </a:fld>
            <a:endParaRPr lang="en-IN"/>
          </a:p>
        </p:txBody>
      </p:sp>
    </p:spTree>
    <p:extLst>
      <p:ext uri="{BB962C8B-B14F-4D97-AF65-F5344CB8AC3E}">
        <p14:creationId xmlns:p14="http://schemas.microsoft.com/office/powerpoint/2010/main" val="3888646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lang="en-IN" sz="2800" b="1" kern="120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1906.08172"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449"/>
            <a:ext cx="9144000" cy="1080120"/>
          </a:xfrm>
        </p:spPr>
        <p:txBody>
          <a:bodyPr>
            <a:normAutofit fontScale="90000"/>
          </a:bodyPr>
          <a:lstStyle/>
          <a:p>
            <a:pPr fontAlgn="base">
              <a:spcAft>
                <a:spcPct val="0"/>
              </a:spcAft>
            </a:pPr>
            <a:r>
              <a:rPr lang="en-US" sz="2700" b="1" dirty="0">
                <a:effectLst/>
                <a:latin typeface="Calibri" panose="020F0502020204030204" pitchFamily="34" charset="0"/>
                <a:ea typeface="Droid Sans Fallback"/>
                <a:cs typeface="Times New Roman" panose="02020603050405020304" pitchFamily="18" charset="0"/>
              </a:rPr>
              <a:t>Virtual</a:t>
            </a:r>
            <a:r>
              <a:rPr lang="en-US" sz="1800" b="1" dirty="0">
                <a:effectLst/>
                <a:latin typeface="Calibri" panose="020F0502020204030204" pitchFamily="34" charset="0"/>
                <a:ea typeface="Droid Sans Fallback"/>
                <a:cs typeface="Times New Roman" panose="02020603050405020304" pitchFamily="18" charset="0"/>
              </a:rPr>
              <a:t> </a:t>
            </a:r>
            <a:r>
              <a:rPr lang="en-US" sz="2700" b="1" dirty="0">
                <a:effectLst/>
                <a:latin typeface="Calibri" panose="020F0502020204030204" pitchFamily="34" charset="0"/>
                <a:ea typeface="Droid Sans Fallback"/>
                <a:cs typeface="Times New Roman" panose="02020603050405020304" pitchFamily="18" charset="0"/>
              </a:rPr>
              <a:t>Mouse</a:t>
            </a:r>
            <a:r>
              <a:rPr lang="en-US" sz="1800" b="1" dirty="0">
                <a:effectLst/>
                <a:latin typeface="Calibri" panose="020F0502020204030204" pitchFamily="34" charset="0"/>
                <a:ea typeface="Droid Sans Fallback"/>
                <a:cs typeface="Times New Roman" panose="02020603050405020304" pitchFamily="18" charset="0"/>
              </a:rPr>
              <a:t> </a:t>
            </a:r>
            <a:r>
              <a:rPr lang="en-US" sz="2700" b="1" dirty="0">
                <a:effectLst/>
                <a:latin typeface="Calibri" panose="020F0502020204030204" pitchFamily="34" charset="0"/>
                <a:ea typeface="Droid Sans Fallback"/>
                <a:cs typeface="Times New Roman" panose="02020603050405020304" pitchFamily="18" charset="0"/>
              </a:rPr>
              <a:t>(A.I)</a:t>
            </a:r>
            <a:br>
              <a:rPr lang="en-IN" sz="1800" dirty="0">
                <a:effectLst/>
                <a:latin typeface="Calibri" panose="020F0502020204030204" pitchFamily="34" charset="0"/>
                <a:ea typeface="Droid Sans Fallback"/>
              </a:rPr>
            </a:br>
            <a:br>
              <a:rPr lang="en-US" sz="2000" dirty="0">
                <a:ea typeface="Droid Sans Fallback"/>
                <a:cs typeface="Times New Roman" pitchFamily="18" charset="0"/>
              </a:rPr>
            </a:br>
            <a:r>
              <a:rPr lang="en-US" sz="2400" dirty="0">
                <a:ea typeface="Droid Sans Fallback"/>
                <a:cs typeface="Times New Roman" pitchFamily="18" charset="0"/>
              </a:rPr>
              <a:t>Project Presentation </a:t>
            </a:r>
            <a:br>
              <a:rPr lang="en-US" sz="2400" dirty="0">
                <a:ea typeface="Droid Sans Fallback"/>
                <a:cs typeface="Times New Roman" pitchFamily="18" charset="0"/>
              </a:rPr>
            </a:br>
            <a:r>
              <a:rPr lang="en-US" sz="2000" dirty="0">
                <a:latin typeface="Calibri" pitchFamily="34" charset="0"/>
                <a:ea typeface="Droid Sans Fallback"/>
                <a:cs typeface="Times New Roman" pitchFamily="18" charset="0"/>
              </a:rPr>
              <a:t>06/05/2023</a:t>
            </a:r>
            <a:endParaRPr lang="en-IN" sz="2000" dirty="0"/>
          </a:p>
        </p:txBody>
      </p:sp>
      <p:sp>
        <p:nvSpPr>
          <p:cNvPr id="5" name="Rectangle 4"/>
          <p:cNvSpPr/>
          <p:nvPr/>
        </p:nvSpPr>
        <p:spPr>
          <a:xfrm>
            <a:off x="2323783" y="1585264"/>
            <a:ext cx="4968552" cy="14401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 name="Rectangle 2"/>
          <p:cNvSpPr/>
          <p:nvPr/>
        </p:nvSpPr>
        <p:spPr>
          <a:xfrm>
            <a:off x="861224" y="6122424"/>
            <a:ext cx="7848872" cy="646331"/>
          </a:xfrm>
          <a:prstGeom prst="rect">
            <a:avLst/>
          </a:prstGeom>
        </p:spPr>
        <p:txBody>
          <a:bodyPr wrap="square">
            <a:spAutoFit/>
          </a:bodyPr>
          <a:lstStyle/>
          <a:p>
            <a:pPr lvl="0" algn="ctr" eaLnBrk="0" fontAlgn="base" hangingPunct="0">
              <a:spcBef>
                <a:spcPct val="0"/>
              </a:spcBef>
              <a:spcAft>
                <a:spcPct val="0"/>
              </a:spcAft>
            </a:pPr>
            <a:r>
              <a:rPr lang="en-US" b="1" dirty="0">
                <a:latin typeface="Calibri" pitchFamily="34" charset="0"/>
                <a:ea typeface="Droid Sans Fallback"/>
                <a:cs typeface="Calibri" pitchFamily="34" charset="0"/>
              </a:rPr>
              <a:t>FACULTY OF ENGINEERING &amp; COMPUTING SCIENCES</a:t>
            </a:r>
            <a:endParaRPr lang="en-US" sz="700" dirty="0">
              <a:latin typeface="Arial" pitchFamily="34" charset="0"/>
              <a:cs typeface="Arial" pitchFamily="34" charset="0"/>
            </a:endParaRPr>
          </a:p>
          <a:p>
            <a:pPr lvl="0" algn="ctr" eaLnBrk="0" fontAlgn="base" hangingPunct="0">
              <a:spcBef>
                <a:spcPct val="0"/>
              </a:spcBef>
              <a:spcAft>
                <a:spcPct val="0"/>
              </a:spcAft>
            </a:pPr>
            <a:r>
              <a:rPr lang="en-US" b="1" dirty="0">
                <a:latin typeface="Calibri" pitchFamily="34" charset="0"/>
                <a:ea typeface="Droid Sans Fallback"/>
                <a:cs typeface="Calibri" pitchFamily="34" charset="0"/>
              </a:rPr>
              <a:t>TEERTHANKER MAHAVEER UNIVERSITY, MORADABAD</a:t>
            </a:r>
            <a:endParaRPr lang="en-US" b="1" dirty="0">
              <a:latin typeface="Arial" pitchFamily="34" charset="0"/>
              <a:ea typeface="Droid Sans Fallback"/>
              <a:cs typeface="Calibri" pitchFamily="34" charset="0"/>
            </a:endParaRPr>
          </a:p>
        </p:txBody>
      </p:sp>
      <p:pic>
        <p:nvPicPr>
          <p:cNvPr id="7"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1301" y="4854798"/>
            <a:ext cx="1204101" cy="108577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081301" y="3181144"/>
            <a:ext cx="4572000" cy="1562094"/>
          </a:xfrm>
          <a:prstGeom prst="rect">
            <a:avLst/>
          </a:prstGeom>
        </p:spPr>
        <p:txBody>
          <a:bodyPr>
            <a:spAutoFit/>
          </a:bodyPr>
          <a:lstStyle/>
          <a:p>
            <a:pPr algn="r">
              <a:spcAft>
                <a:spcPts val="800"/>
              </a:spcAft>
            </a:pPr>
            <a:r>
              <a:rPr lang="en-US" sz="1800" b="1" dirty="0">
                <a:effectLst/>
                <a:latin typeface="Calibri" panose="020F0502020204030204" pitchFamily="34" charset="0"/>
                <a:ea typeface="Droid Sans Fallback"/>
                <a:cs typeface="Times New Roman" panose="02020603050405020304" pitchFamily="18" charset="0"/>
              </a:rPr>
              <a:t>Siddharth Singh (TCA1960007)</a:t>
            </a:r>
            <a:endParaRPr lang="en-IN" sz="1800" dirty="0">
              <a:effectLst/>
              <a:latin typeface="Calibri" panose="020F0502020204030204" pitchFamily="34" charset="0"/>
              <a:ea typeface="Droid Sans Fallback"/>
            </a:endParaRPr>
          </a:p>
          <a:p>
            <a:pPr algn="r">
              <a:spcAft>
                <a:spcPts val="800"/>
              </a:spcAft>
            </a:pPr>
            <a:r>
              <a:rPr lang="en-US" sz="1800" b="1" dirty="0" err="1">
                <a:effectLst/>
                <a:latin typeface="Calibri" panose="020F0502020204030204" pitchFamily="34" charset="0"/>
                <a:ea typeface="Droid Sans Fallback"/>
                <a:cs typeface="Times New Roman" panose="02020603050405020304" pitchFamily="18" charset="0"/>
              </a:rPr>
              <a:t>Nirdesh</a:t>
            </a:r>
            <a:r>
              <a:rPr lang="en-US" sz="1800" b="1" dirty="0">
                <a:effectLst/>
                <a:latin typeface="Calibri" panose="020F0502020204030204" pitchFamily="34" charset="0"/>
                <a:ea typeface="Droid Sans Fallback"/>
                <a:cs typeface="Times New Roman" panose="02020603050405020304" pitchFamily="18" charset="0"/>
              </a:rPr>
              <a:t> Kumar (TCA1960008)</a:t>
            </a:r>
            <a:endParaRPr lang="en-IN" sz="1800" dirty="0">
              <a:effectLst/>
              <a:latin typeface="Calibri" panose="020F0502020204030204" pitchFamily="34" charset="0"/>
              <a:ea typeface="Droid Sans Fallback"/>
            </a:endParaRPr>
          </a:p>
          <a:p>
            <a:pPr algn="r">
              <a:spcAft>
                <a:spcPts val="800"/>
              </a:spcAft>
            </a:pPr>
            <a:r>
              <a:rPr lang="en-US" sz="1800" b="1" dirty="0">
                <a:effectLst/>
                <a:latin typeface="Calibri" panose="020F0502020204030204" pitchFamily="34" charset="0"/>
                <a:ea typeface="Droid Sans Fallback"/>
                <a:cs typeface="Times New Roman" panose="02020603050405020304" pitchFamily="18" charset="0"/>
              </a:rPr>
              <a:t>         </a:t>
            </a:r>
            <a:r>
              <a:rPr lang="en-US" sz="1800" b="1" dirty="0" err="1">
                <a:effectLst/>
                <a:latin typeface="Calibri" panose="020F0502020204030204" pitchFamily="34" charset="0"/>
                <a:ea typeface="Droid Sans Fallback"/>
                <a:cs typeface="Times New Roman" panose="02020603050405020304" pitchFamily="18" charset="0"/>
              </a:rPr>
              <a:t>Mohd.Suhel</a:t>
            </a:r>
            <a:r>
              <a:rPr lang="en-US" sz="1800" b="1" dirty="0">
                <a:effectLst/>
                <a:latin typeface="Calibri" panose="020F0502020204030204" pitchFamily="34" charset="0"/>
                <a:ea typeface="Droid Sans Fallback"/>
                <a:cs typeface="Times New Roman" panose="02020603050405020304" pitchFamily="18" charset="0"/>
              </a:rPr>
              <a:t> (TCA1960004)</a:t>
            </a:r>
            <a:endParaRPr lang="en-IN" sz="1800" dirty="0">
              <a:effectLst/>
              <a:latin typeface="Calibri" panose="020F0502020204030204" pitchFamily="34" charset="0"/>
              <a:ea typeface="Droid Sans Fallback"/>
            </a:endParaRPr>
          </a:p>
          <a:p>
            <a:pPr algn="r">
              <a:spcAft>
                <a:spcPts val="800"/>
              </a:spcAft>
            </a:pPr>
            <a:r>
              <a:rPr lang="en-US" sz="1800" b="1" dirty="0">
                <a:effectLst/>
                <a:latin typeface="Calibri" panose="020F0502020204030204" pitchFamily="34" charset="0"/>
                <a:ea typeface="Droid Sans Fallback"/>
                <a:cs typeface="Times New Roman" panose="02020603050405020304" pitchFamily="18" charset="0"/>
              </a:rPr>
              <a:t>Shruti Sharma (TCA1960005)</a:t>
            </a:r>
            <a:endParaRPr lang="en-IN" sz="1800" dirty="0">
              <a:effectLst/>
              <a:latin typeface="Calibri" panose="020F0502020204030204" pitchFamily="34" charset="0"/>
              <a:ea typeface="Droid Sans Fallback"/>
            </a:endParaRPr>
          </a:p>
        </p:txBody>
      </p:sp>
      <p:sp>
        <p:nvSpPr>
          <p:cNvPr id="9" name="Rectangle 8"/>
          <p:cNvSpPr/>
          <p:nvPr/>
        </p:nvSpPr>
        <p:spPr>
          <a:xfrm>
            <a:off x="183733" y="3198719"/>
            <a:ext cx="3740195" cy="646331"/>
          </a:xfrm>
          <a:prstGeom prst="rect">
            <a:avLst/>
          </a:prstGeom>
        </p:spPr>
        <p:txBody>
          <a:bodyPr wrap="square">
            <a:spAutoFit/>
          </a:bodyPr>
          <a:lstStyle/>
          <a:p>
            <a:pPr lvl="0" algn="ctr" eaLnBrk="0" fontAlgn="base" hangingPunct="0">
              <a:spcBef>
                <a:spcPct val="0"/>
              </a:spcBef>
              <a:spcAft>
                <a:spcPct val="0"/>
              </a:spcAft>
            </a:pPr>
            <a:r>
              <a:rPr lang="en-US" b="1" dirty="0">
                <a:latin typeface="Calibri" pitchFamily="34" charset="0"/>
                <a:ea typeface="Droid Sans Fallback"/>
                <a:cs typeface="Times New Roman" pitchFamily="18" charset="0"/>
              </a:rPr>
              <a:t>Project Guide:</a:t>
            </a:r>
          </a:p>
          <a:p>
            <a:pPr lvl="0" algn="ctr" eaLnBrk="0" fontAlgn="base" hangingPunct="0">
              <a:spcBef>
                <a:spcPct val="0"/>
              </a:spcBef>
              <a:spcAft>
                <a:spcPct val="0"/>
              </a:spcAft>
            </a:pPr>
            <a:r>
              <a:rPr lang="en-US" sz="1800" b="1" kern="0" dirty="0">
                <a:effectLst/>
                <a:latin typeface="Calibri" panose="020F0502020204030204" pitchFamily="34" charset="0"/>
                <a:ea typeface="Droid Sans Fallback"/>
                <a:cs typeface="Times New Roman" panose="02020603050405020304" pitchFamily="18" charset="0"/>
              </a:rPr>
              <a:t>Mr. Sudhanshu Kumar </a:t>
            </a:r>
            <a:endParaRPr lang="en-US" dirty="0">
              <a:solidFill>
                <a:srgbClr val="0033CC"/>
              </a:solidFill>
              <a:latin typeface="Arial" pitchFamily="34" charset="0"/>
              <a:cs typeface="Arial" pitchFamily="34" charset="0"/>
            </a:endParaRPr>
          </a:p>
        </p:txBody>
      </p:sp>
      <p:sp>
        <p:nvSpPr>
          <p:cNvPr id="10" name="Rectangle 9"/>
          <p:cNvSpPr/>
          <p:nvPr/>
        </p:nvSpPr>
        <p:spPr>
          <a:xfrm>
            <a:off x="611560" y="1916832"/>
            <a:ext cx="8041741" cy="984885"/>
          </a:xfrm>
          <a:prstGeom prst="rect">
            <a:avLst/>
          </a:prstGeom>
        </p:spPr>
        <p:txBody>
          <a:bodyPr wrap="square">
            <a:spAutoFit/>
          </a:bodyPr>
          <a:lstStyle/>
          <a:p>
            <a:pPr lvl="0" algn="ctr" eaLnBrk="0" fontAlgn="base" hangingPunct="0">
              <a:spcBef>
                <a:spcPct val="0"/>
              </a:spcBef>
              <a:spcAft>
                <a:spcPct val="0"/>
              </a:spcAft>
            </a:pPr>
            <a:r>
              <a:rPr lang="en-US" sz="2000" b="1" dirty="0">
                <a:latin typeface="Calibri" pitchFamily="34" charset="0"/>
                <a:ea typeface="Droid Sans Fallback"/>
                <a:cs typeface="Times New Roman" pitchFamily="18" charset="0"/>
              </a:rPr>
              <a:t>Project(IAI-851)</a:t>
            </a:r>
            <a:endParaRPr lang="en-US" sz="2000" b="1" dirty="0">
              <a:latin typeface="Arial" pitchFamily="34" charset="0"/>
              <a:cs typeface="Arial" pitchFamily="34" charset="0"/>
            </a:endParaRPr>
          </a:p>
          <a:p>
            <a:pPr algn="ctr" eaLnBrk="0" fontAlgn="base" hangingPunct="0">
              <a:spcBef>
                <a:spcPct val="0"/>
              </a:spcBef>
              <a:spcAft>
                <a:spcPct val="0"/>
              </a:spcAft>
            </a:pPr>
            <a:r>
              <a:rPr lang="en-US" sz="1800" b="1" dirty="0">
                <a:effectLst/>
                <a:latin typeface="Calibri" panose="020F0502020204030204" pitchFamily="34" charset="0"/>
                <a:ea typeface="Droid Sans Fallback"/>
              </a:rPr>
              <a:t>BACHELOR OF TECHNOLOGY (CSE) A.I (</a:t>
            </a:r>
            <a:r>
              <a:rPr lang="en-US" sz="1800" b="1" dirty="0" err="1">
                <a:effectLst/>
                <a:latin typeface="Calibri" panose="020F0502020204030204" pitchFamily="34" charset="0"/>
                <a:ea typeface="Droid Sans Fallback"/>
              </a:rPr>
              <a:t>i</a:t>
            </a:r>
            <a:r>
              <a:rPr lang="en-US" sz="1800" b="1" dirty="0">
                <a:effectLst/>
                <a:latin typeface="Calibri" panose="020F0502020204030204" pitchFamily="34" charset="0"/>
                <a:ea typeface="Droid Sans Fallback"/>
              </a:rPr>
              <a:t>-Nurture)</a:t>
            </a:r>
            <a:endParaRPr lang="en-IN" sz="1800" dirty="0">
              <a:effectLst/>
              <a:latin typeface="Calibri" panose="020F0502020204030204" pitchFamily="34" charset="0"/>
              <a:ea typeface="Droid Sans Fallback"/>
            </a:endParaRPr>
          </a:p>
          <a:p>
            <a:pPr lvl="0" algn="ctr" eaLnBrk="0" fontAlgn="base" hangingPunct="0">
              <a:spcBef>
                <a:spcPct val="0"/>
              </a:spcBef>
              <a:spcAft>
                <a:spcPct val="0"/>
              </a:spcAft>
            </a:pPr>
            <a:endParaRPr lang="en-US" sz="20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644287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t>
            </a:r>
          </a:p>
        </p:txBody>
      </p:sp>
      <p:sp>
        <p:nvSpPr>
          <p:cNvPr id="5" name="Content Placeholder 4"/>
          <p:cNvSpPr>
            <a:spLocks noGrp="1"/>
          </p:cNvSpPr>
          <p:nvPr>
            <p:ph idx="1"/>
          </p:nvPr>
        </p:nvSpPr>
        <p:spPr>
          <a:xfrm>
            <a:off x="0" y="914400"/>
            <a:ext cx="9144000" cy="5250904"/>
          </a:xfrm>
        </p:spPr>
        <p:txBody>
          <a:bodyPr>
            <a:normAutofit lnSpcReduction="10000"/>
          </a:bodyPr>
          <a:lstStyle/>
          <a:p>
            <a:pPr algn="l"/>
            <a:r>
              <a:rPr lang="en-US" b="0" i="0" dirty="0">
                <a:solidFill>
                  <a:srgbClr val="222222"/>
                </a:solidFill>
                <a:effectLst/>
                <a:latin typeface="Arial" panose="020B0604020202020204" pitchFamily="34" charset="0"/>
              </a:rPr>
              <a:t>We are developing a system to control the mouse cursor using a real-time camera.</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This system is based on computer vision algorithms and can do all mouse tasks.</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However, it is difficult to get stable results because of the variety of lighting and skin colors of human races.</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This system could be useful in presentations and to reduce work space.</a:t>
            </a:r>
          </a:p>
          <a:p>
            <a:pPr algn="l"/>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Features such as enlarging and shrinking windows, closing window, etc. by using the palm and multiple fingers.</a:t>
            </a:r>
          </a:p>
          <a:p>
            <a:pPr marL="0" indent="0">
              <a:buNone/>
            </a:pP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10</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Conclusion of The Project</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10</a:t>
            </a:fld>
            <a:endParaRPr lang="en-IN" dirty="0">
              <a:solidFill>
                <a:schemeClr val="bg1"/>
              </a:solidFill>
            </a:endParaRPr>
          </a:p>
        </p:txBody>
      </p:sp>
    </p:spTree>
    <p:extLst>
      <p:ext uri="{BB962C8B-B14F-4D97-AF65-F5344CB8AC3E}">
        <p14:creationId xmlns:p14="http://schemas.microsoft.com/office/powerpoint/2010/main" val="3775889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pPr marL="342900" marR="0" lvl="0" indent="-342900" algn="just">
              <a:lnSpc>
                <a:spcPct val="115000"/>
              </a:lnSpc>
              <a:spcBef>
                <a:spcPts val="0"/>
              </a:spcBef>
              <a:spcAft>
                <a:spcPts val="0"/>
              </a:spcAft>
              <a:tabLst>
                <a:tab pos="457200" algn="l"/>
              </a:tabLst>
            </a:pPr>
            <a:r>
              <a:rPr lang="en-US" sz="1800" dirty="0">
                <a:solidFill>
                  <a:srgbClr val="000000"/>
                </a:solidFill>
                <a:effectLst/>
                <a:ea typeface="Times New Roman" panose="02020603050405020304" pitchFamily="18" charset="0"/>
              </a:rPr>
              <a:t>S. U. </a:t>
            </a:r>
            <a:r>
              <a:rPr lang="en-US" sz="1800" dirty="0" err="1">
                <a:solidFill>
                  <a:srgbClr val="000000"/>
                </a:solidFill>
                <a:effectLst/>
                <a:ea typeface="Times New Roman" panose="02020603050405020304" pitchFamily="18" charset="0"/>
              </a:rPr>
              <a:t>Dudhane</a:t>
            </a:r>
            <a:r>
              <a:rPr lang="en-US" sz="1800" dirty="0">
                <a:solidFill>
                  <a:srgbClr val="000000"/>
                </a:solidFill>
                <a:effectLst/>
                <a:ea typeface="Times New Roman" panose="02020603050405020304" pitchFamily="18" charset="0"/>
              </a:rPr>
              <a:t>, “Cursor control system using hand gesture recognition,” IJARCCE, vol. 2, no. 5, 2013.</a:t>
            </a:r>
            <a:endParaRPr lang="en-US" sz="1800" dirty="0">
              <a:effectLst/>
              <a:ea typeface="Times New Roman" panose="02020603050405020304" pitchFamily="18" charset="0"/>
            </a:endParaRPr>
          </a:p>
          <a:p>
            <a:pPr marL="342900" marR="0" lvl="0" indent="-342900" algn="just">
              <a:lnSpc>
                <a:spcPct val="115000"/>
              </a:lnSpc>
              <a:spcBef>
                <a:spcPts val="0"/>
              </a:spcBef>
              <a:spcAft>
                <a:spcPts val="0"/>
              </a:spcAft>
              <a:tabLst>
                <a:tab pos="457200" algn="l"/>
              </a:tabLst>
            </a:pPr>
            <a:r>
              <a:rPr lang="en-US" sz="1800" dirty="0">
                <a:solidFill>
                  <a:srgbClr val="000000"/>
                </a:solidFill>
                <a:effectLst/>
                <a:ea typeface="Times New Roman" panose="02020603050405020304" pitchFamily="18" charset="0"/>
              </a:rPr>
              <a:t>K. P. Vinay, “Cursor control using hand gestures,” International Journal of Critical Accounting, vol. 0975–8887, 2016</a:t>
            </a:r>
            <a:endParaRPr lang="en-US" sz="1800" dirty="0">
              <a:effectLst/>
              <a:ea typeface="Times New Roman" panose="02020603050405020304" pitchFamily="18" charset="0"/>
            </a:endParaRPr>
          </a:p>
          <a:p>
            <a:pPr marL="342900" marR="0" lvl="0" indent="-342900" algn="just">
              <a:lnSpc>
                <a:spcPct val="115000"/>
              </a:lnSpc>
              <a:spcBef>
                <a:spcPts val="0"/>
              </a:spcBef>
              <a:spcAft>
                <a:spcPts val="0"/>
              </a:spcAft>
              <a:tabLst>
                <a:tab pos="457200" algn="l"/>
              </a:tabLst>
            </a:pPr>
            <a:r>
              <a:rPr lang="en-US" sz="1800" dirty="0">
                <a:solidFill>
                  <a:srgbClr val="000000"/>
                </a:solidFill>
                <a:effectLst/>
                <a:ea typeface="Times New Roman" panose="02020603050405020304" pitchFamily="18" charset="0"/>
              </a:rPr>
              <a:t>L. Thomas, “Virtual mouse using hand gesture,” International Research Journal of Engineering and Technology (IRJET, vol. 5, no. 4, 2018.</a:t>
            </a:r>
            <a:endParaRPr lang="en-US" sz="1800" dirty="0">
              <a:effectLst/>
              <a:ea typeface="Times New Roman" panose="02020603050405020304" pitchFamily="18" charset="0"/>
            </a:endParaRPr>
          </a:p>
          <a:p>
            <a:pPr marL="342900" marR="0" lvl="0" indent="-342900" algn="just">
              <a:lnSpc>
                <a:spcPct val="115000"/>
              </a:lnSpc>
              <a:spcBef>
                <a:spcPts val="0"/>
              </a:spcBef>
              <a:spcAft>
                <a:spcPts val="0"/>
              </a:spcAft>
              <a:tabLst>
                <a:tab pos="457200" algn="l"/>
              </a:tabLst>
            </a:pPr>
            <a:r>
              <a:rPr lang="en-US" sz="1800" dirty="0">
                <a:solidFill>
                  <a:srgbClr val="000000"/>
                </a:solidFill>
                <a:effectLst/>
                <a:ea typeface="Times New Roman" panose="02020603050405020304" pitchFamily="18" charset="0"/>
              </a:rPr>
              <a:t>P. Nandhini, J. Jaya, and J. George, “Computer vision system for food quality evaluation—a review,” in Proceedings of the 2013 International Conference on Current Trends in Engineering and Technology (ICCTET), pp. 85–87, Coimbatore, India, July 2013.</a:t>
            </a:r>
            <a:endParaRPr lang="en-US" sz="1800" dirty="0">
              <a:effectLst/>
              <a:ea typeface="Times New Roman" panose="02020603050405020304" pitchFamily="18" charset="0"/>
            </a:endParaRPr>
          </a:p>
          <a:p>
            <a:pPr marL="342900" marR="0" lvl="0" indent="-342900" algn="just">
              <a:lnSpc>
                <a:spcPct val="115000"/>
              </a:lnSpc>
              <a:spcBef>
                <a:spcPts val="0"/>
              </a:spcBef>
              <a:spcAft>
                <a:spcPts val="0"/>
              </a:spcAft>
              <a:tabLst>
                <a:tab pos="457200" algn="l"/>
              </a:tabLst>
            </a:pPr>
            <a:r>
              <a:rPr lang="en-US" sz="1800" dirty="0">
                <a:solidFill>
                  <a:srgbClr val="000000"/>
                </a:solidFill>
                <a:effectLst/>
                <a:ea typeface="Times New Roman" panose="02020603050405020304" pitchFamily="18" charset="0"/>
              </a:rPr>
              <a:t>J. Jaya and K. </a:t>
            </a:r>
            <a:r>
              <a:rPr lang="en-US" sz="1800" dirty="0" err="1">
                <a:solidFill>
                  <a:srgbClr val="000000"/>
                </a:solidFill>
                <a:effectLst/>
                <a:ea typeface="Times New Roman" panose="02020603050405020304" pitchFamily="18" charset="0"/>
              </a:rPr>
              <a:t>Thanushkodi</a:t>
            </a:r>
            <a:r>
              <a:rPr lang="en-US" sz="1800" dirty="0">
                <a:solidFill>
                  <a:srgbClr val="000000"/>
                </a:solidFill>
                <a:effectLst/>
                <a:ea typeface="Times New Roman" panose="02020603050405020304" pitchFamily="18" charset="0"/>
              </a:rPr>
              <a:t>, “Implementation of classification system for medical images,” European Journal of Scientific Research, vol. 53, no. 4, pp. 561–569, 2011.</a:t>
            </a:r>
            <a:endParaRPr lang="en-US" sz="1800" dirty="0">
              <a:effectLst/>
              <a:ea typeface="Times New Roman" panose="02020603050405020304" pitchFamily="18" charset="0"/>
            </a:endParaRPr>
          </a:p>
          <a:p>
            <a:pPr marL="342900" marR="0" lvl="0" indent="-342900" algn="just">
              <a:lnSpc>
                <a:spcPct val="115000"/>
              </a:lnSpc>
              <a:spcBef>
                <a:spcPts val="0"/>
              </a:spcBef>
              <a:spcAft>
                <a:spcPts val="0"/>
              </a:spcAft>
              <a:tabLst>
                <a:tab pos="457200" algn="l"/>
              </a:tabLst>
            </a:pPr>
            <a:r>
              <a:rPr lang="en-US" sz="1800" dirty="0">
                <a:solidFill>
                  <a:srgbClr val="000000"/>
                </a:solidFill>
                <a:effectLst/>
                <a:ea typeface="Times New Roman" panose="02020603050405020304" pitchFamily="18" charset="0"/>
              </a:rPr>
              <a:t>J. T. Camillo </a:t>
            </a:r>
            <a:r>
              <a:rPr lang="en-US" sz="1800" dirty="0" err="1">
                <a:solidFill>
                  <a:srgbClr val="000000"/>
                </a:solidFill>
                <a:effectLst/>
                <a:ea typeface="Times New Roman" panose="02020603050405020304" pitchFamily="18" charset="0"/>
              </a:rPr>
              <a:t>Lugaresi</a:t>
            </a:r>
            <a:r>
              <a:rPr lang="en-US" sz="1800" dirty="0">
                <a:solidFill>
                  <a:srgbClr val="000000"/>
                </a:solidFill>
                <a:effectLst/>
                <a:ea typeface="Times New Roman" panose="02020603050405020304" pitchFamily="18" charset="0"/>
              </a:rPr>
              <a:t>, “</a:t>
            </a:r>
            <a:r>
              <a:rPr lang="en-US" sz="1800" dirty="0" err="1">
                <a:solidFill>
                  <a:srgbClr val="000000"/>
                </a:solidFill>
                <a:effectLst/>
                <a:ea typeface="Times New Roman" panose="02020603050405020304" pitchFamily="18" charset="0"/>
              </a:rPr>
              <a:t>MediaPipe</a:t>
            </a:r>
            <a:r>
              <a:rPr lang="en-US" sz="1800" dirty="0">
                <a:solidFill>
                  <a:srgbClr val="000000"/>
                </a:solidFill>
                <a:effectLst/>
                <a:ea typeface="Times New Roman" panose="02020603050405020304" pitchFamily="18" charset="0"/>
              </a:rPr>
              <a:t>: A Framework for Building Perception Pipelines,” 2019, </a:t>
            </a:r>
            <a:r>
              <a:rPr lang="en-US" sz="1800" dirty="0">
                <a:effectLst/>
                <a:ea typeface="Times New Roman" panose="02020603050405020304" pitchFamily="18" charset="0"/>
                <a:hlinkClick r:id="rId3">
                  <a:extLst>
                    <a:ext uri="{A12FA001-AC4F-418D-AE19-62706E023703}">
                      <ahyp:hlinkClr xmlns:ahyp="http://schemas.microsoft.com/office/drawing/2018/hyperlinkcolor" val="tx"/>
                    </a:ext>
                  </a:extLst>
                </a:hlinkClick>
              </a:rPr>
              <a:t>https://arxiv.org/abs/1906.08172</a:t>
            </a:r>
            <a:r>
              <a:rPr lang="en-US" sz="1800" dirty="0">
                <a:effectLst/>
                <a:ea typeface="Times New Roman" panose="02020603050405020304" pitchFamily="18" charset="0"/>
              </a:rPr>
              <a:t>.</a:t>
            </a:r>
            <a:endParaRPr lang="en-US" sz="1800" dirty="0">
              <a:ea typeface="Times New Roman" panose="02020603050405020304" pitchFamily="18" charset="0"/>
            </a:endParaRPr>
          </a:p>
          <a:p>
            <a:pPr marL="342900" marR="0" lvl="0" indent="-342900" algn="just">
              <a:lnSpc>
                <a:spcPct val="115000"/>
              </a:lnSpc>
              <a:spcBef>
                <a:spcPts val="0"/>
              </a:spcBef>
              <a:spcAft>
                <a:spcPts val="0"/>
              </a:spcAft>
              <a:tabLst>
                <a:tab pos="457200" algn="l"/>
              </a:tabLst>
            </a:pPr>
            <a:r>
              <a:rPr lang="en-US" sz="1800" dirty="0">
                <a:solidFill>
                  <a:srgbClr val="000000"/>
                </a:solidFill>
                <a:effectLst/>
                <a:ea typeface="Times New Roman" panose="02020603050405020304" pitchFamily="18" charset="0"/>
              </a:rPr>
              <a:t>J. Jaya and K. </a:t>
            </a:r>
            <a:r>
              <a:rPr lang="en-US" sz="1800" dirty="0" err="1">
                <a:solidFill>
                  <a:srgbClr val="000000"/>
                </a:solidFill>
                <a:effectLst/>
                <a:ea typeface="Times New Roman" panose="02020603050405020304" pitchFamily="18" charset="0"/>
              </a:rPr>
              <a:t>Thanushkodi</a:t>
            </a:r>
            <a:r>
              <a:rPr lang="en-US" sz="1800" dirty="0">
                <a:solidFill>
                  <a:srgbClr val="000000"/>
                </a:solidFill>
                <a:effectLst/>
                <a:ea typeface="Times New Roman" panose="02020603050405020304" pitchFamily="18" charset="0"/>
              </a:rPr>
              <a:t>, “Implementation of classification system for medical images,” European Journal of Scientific Research, vol. 53, no. 4, pp. 561–569, 2011.</a:t>
            </a:r>
            <a:endParaRPr lang="en-US" sz="1800" dirty="0">
              <a:effectLst/>
              <a:ea typeface="Times New Roman" panose="02020603050405020304" pitchFamily="18" charset="0"/>
            </a:endParaRPr>
          </a:p>
          <a:p>
            <a:pPr marL="114300" marR="0" indent="0" algn="just">
              <a:lnSpc>
                <a:spcPct val="115000"/>
              </a:lnSpc>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11</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References :- </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11</a:t>
            </a:fld>
            <a:endParaRPr lang="en-IN" dirty="0">
              <a:solidFill>
                <a:schemeClr val="bg1"/>
              </a:solidFill>
            </a:endParaRPr>
          </a:p>
        </p:txBody>
      </p:sp>
    </p:spTree>
    <p:extLst>
      <p:ext uri="{BB962C8B-B14F-4D97-AF65-F5344CB8AC3E}">
        <p14:creationId xmlns:p14="http://schemas.microsoft.com/office/powerpoint/2010/main" val="2585641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pPr marL="0" indent="0">
              <a:buNone/>
            </a:pPr>
            <a:r>
              <a:rPr lang="en-US" dirty="0"/>
              <a:t> </a:t>
            </a: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12</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12</a:t>
            </a:fld>
            <a:endParaRPr lang="en-IN" dirty="0">
              <a:solidFill>
                <a:schemeClr val="bg1"/>
              </a:solidFill>
            </a:endParaRPr>
          </a:p>
        </p:txBody>
      </p:sp>
      <p:sp>
        <p:nvSpPr>
          <p:cNvPr id="4" name="Rectangle 3">
            <a:extLst>
              <a:ext uri="{FF2B5EF4-FFF2-40B4-BE49-F238E27FC236}">
                <a16:creationId xmlns:a16="http://schemas.microsoft.com/office/drawing/2014/main" id="{A4CB6E41-C550-F6DD-8297-70D558C767D6}"/>
              </a:ext>
            </a:extLst>
          </p:cNvPr>
          <p:cNvSpPr/>
          <p:nvPr/>
        </p:nvSpPr>
        <p:spPr>
          <a:xfrm>
            <a:off x="2997531" y="3017520"/>
            <a:ext cx="3148939"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accent1"/>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4040099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2</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dirty="0"/>
              <a:t>Team Details</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2</a:t>
            </a:fld>
            <a:endParaRPr lang="en-IN" dirty="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531280967"/>
              </p:ext>
            </p:extLst>
          </p:nvPr>
        </p:nvGraphicFramePr>
        <p:xfrm>
          <a:off x="386882" y="1372628"/>
          <a:ext cx="8361582" cy="1667580"/>
        </p:xfrm>
        <a:graphic>
          <a:graphicData uri="http://schemas.openxmlformats.org/drawingml/2006/table">
            <a:tbl>
              <a:tblPr firstRow="1" firstCol="1" bandRow="1">
                <a:tableStyleId>{E8B1032C-EA38-4F05-BA0D-38AFFFC7BED3}</a:tableStyleId>
              </a:tblPr>
              <a:tblGrid>
                <a:gridCol w="5877119">
                  <a:extLst>
                    <a:ext uri="{9D8B030D-6E8A-4147-A177-3AD203B41FA5}">
                      <a16:colId xmlns:a16="http://schemas.microsoft.com/office/drawing/2014/main" val="3341467042"/>
                    </a:ext>
                  </a:extLst>
                </a:gridCol>
                <a:gridCol w="2484463">
                  <a:extLst>
                    <a:ext uri="{9D8B030D-6E8A-4147-A177-3AD203B41FA5}">
                      <a16:colId xmlns:a16="http://schemas.microsoft.com/office/drawing/2014/main" val="4186870229"/>
                    </a:ext>
                  </a:extLst>
                </a:gridCol>
              </a:tblGrid>
              <a:tr h="512982">
                <a:tc>
                  <a:txBody>
                    <a:bodyPr/>
                    <a:lstStyle/>
                    <a:p>
                      <a:pPr algn="ctr">
                        <a:lnSpc>
                          <a:spcPct val="106000"/>
                        </a:lnSpc>
                        <a:spcAft>
                          <a:spcPts val="0"/>
                        </a:spcAft>
                      </a:pPr>
                      <a:r>
                        <a:rPr lang="en-US" sz="2000" dirty="0">
                          <a:effectLst/>
                        </a:rPr>
                        <a:t>Student Name</a:t>
                      </a:r>
                      <a:endParaRPr lang="en-IN" sz="1800" dirty="0">
                        <a:effectLst/>
                        <a:latin typeface="Calibri" panose="020F0502020204030204" pitchFamily="34" charset="0"/>
                        <a:ea typeface="Droid Sans Fallback"/>
                      </a:endParaRPr>
                    </a:p>
                  </a:txBody>
                  <a:tcPr marL="68580" marR="68580" marT="0" marB="0"/>
                </a:tc>
                <a:tc>
                  <a:txBody>
                    <a:bodyPr/>
                    <a:lstStyle/>
                    <a:p>
                      <a:pPr algn="ctr">
                        <a:lnSpc>
                          <a:spcPct val="106000"/>
                        </a:lnSpc>
                        <a:spcAft>
                          <a:spcPts val="0"/>
                        </a:spcAft>
                      </a:pPr>
                      <a:r>
                        <a:rPr lang="en-US" sz="2000" dirty="0">
                          <a:effectLst/>
                        </a:rPr>
                        <a:t>Role</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1876531479"/>
                  </a:ext>
                </a:extLst>
              </a:tr>
              <a:tr h="319254">
                <a:tc>
                  <a:txBody>
                    <a:bodyPr/>
                    <a:lstStyle/>
                    <a:p>
                      <a:pPr>
                        <a:lnSpc>
                          <a:spcPct val="106000"/>
                        </a:lnSpc>
                        <a:spcAft>
                          <a:spcPts val="800"/>
                        </a:spcAft>
                      </a:pPr>
                      <a:r>
                        <a:rPr lang="en-US" sz="1800" dirty="0">
                          <a:effectLst/>
                        </a:rPr>
                        <a:t> Siddharth Singh</a:t>
                      </a:r>
                      <a:endParaRPr lang="en-IN" sz="1800" dirty="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r>
                        <a:rPr lang="en-US" sz="1800" dirty="0">
                          <a:effectLst/>
                          <a:latin typeface="Calibri" panose="020F0502020204030204" pitchFamily="34" charset="0"/>
                          <a:ea typeface="Droid Sans Fallback"/>
                        </a:rPr>
                        <a:t>Implementation</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3895163912"/>
                  </a:ext>
                </a:extLst>
              </a:tr>
              <a:tr h="250955">
                <a:tc>
                  <a:txBody>
                    <a:bodyPr/>
                    <a:lstStyle/>
                    <a:p>
                      <a:pPr>
                        <a:lnSpc>
                          <a:spcPct val="106000"/>
                        </a:lnSpc>
                        <a:spcAft>
                          <a:spcPts val="800"/>
                        </a:spcAft>
                      </a:pPr>
                      <a:r>
                        <a:rPr lang="en-US" sz="1800" dirty="0">
                          <a:effectLst/>
                        </a:rPr>
                        <a:t> </a:t>
                      </a:r>
                      <a:r>
                        <a:rPr lang="en-US" sz="1800" dirty="0" err="1">
                          <a:effectLst/>
                        </a:rPr>
                        <a:t>Nirdesh</a:t>
                      </a:r>
                      <a:r>
                        <a:rPr lang="en-US" sz="1800" dirty="0">
                          <a:effectLst/>
                        </a:rPr>
                        <a:t> Kumar</a:t>
                      </a:r>
                      <a:endParaRPr lang="en-IN" sz="1800" dirty="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r>
                        <a:rPr lang="en-US" sz="1800" dirty="0">
                          <a:effectLst/>
                        </a:rPr>
                        <a:t>Idea, Testing</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4000564458"/>
                  </a:ext>
                </a:extLst>
              </a:tr>
              <a:tr h="250955">
                <a:tc>
                  <a:txBody>
                    <a:bodyPr/>
                    <a:lstStyle/>
                    <a:p>
                      <a:pPr>
                        <a:lnSpc>
                          <a:spcPct val="106000"/>
                        </a:lnSpc>
                        <a:spcAft>
                          <a:spcPts val="800"/>
                        </a:spcAft>
                      </a:pPr>
                      <a:r>
                        <a:rPr lang="en-US" sz="1800" dirty="0">
                          <a:effectLst/>
                        </a:rPr>
                        <a:t> Mohd </a:t>
                      </a:r>
                      <a:r>
                        <a:rPr lang="en-US" sz="1800" dirty="0" err="1">
                          <a:effectLst/>
                        </a:rPr>
                        <a:t>Suhel</a:t>
                      </a:r>
                      <a:endParaRPr lang="en-IN" sz="1800" dirty="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r>
                        <a:rPr lang="en-US" sz="1800" dirty="0">
                          <a:effectLst/>
                        </a:rPr>
                        <a:t>Documentation</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389848289"/>
                  </a:ext>
                </a:extLst>
              </a:tr>
              <a:tr h="250955">
                <a:tc>
                  <a:txBody>
                    <a:bodyPr/>
                    <a:lstStyle/>
                    <a:p>
                      <a:pPr>
                        <a:lnSpc>
                          <a:spcPct val="106000"/>
                        </a:lnSpc>
                        <a:spcAft>
                          <a:spcPts val="800"/>
                        </a:spcAft>
                      </a:pPr>
                      <a:r>
                        <a:rPr lang="en-US" sz="1800" dirty="0">
                          <a:effectLst/>
                          <a:latin typeface="Calibri" panose="020F0502020204030204" pitchFamily="34" charset="0"/>
                          <a:ea typeface="Droid Sans Fallback"/>
                        </a:rPr>
                        <a:t>Shruti Sharma</a:t>
                      </a:r>
                      <a:endParaRPr lang="en-IN" sz="1800" dirty="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r>
                        <a:rPr lang="en-US" sz="1800" dirty="0">
                          <a:effectLst/>
                          <a:latin typeface="Calibri" panose="020F0502020204030204" pitchFamily="34" charset="0"/>
                          <a:ea typeface="Droid Sans Fallback"/>
                        </a:rPr>
                        <a:t>Error Handling</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2099402028"/>
                  </a:ext>
                </a:extLst>
              </a:tr>
            </a:tbl>
          </a:graphicData>
        </a:graphic>
      </p:graphicFrame>
    </p:spTree>
    <p:extLst>
      <p:ext uri="{BB962C8B-B14F-4D97-AF65-F5344CB8AC3E}">
        <p14:creationId xmlns:p14="http://schemas.microsoft.com/office/powerpoint/2010/main" val="113471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pPr algn="l"/>
            <a:r>
              <a:rPr lang="en-US" b="0" i="0" dirty="0">
                <a:solidFill>
                  <a:srgbClr val="222222"/>
                </a:solidFill>
                <a:effectLst/>
                <a:latin typeface="Arial" panose="020B0604020202020204" pitchFamily="34" charset="0"/>
              </a:rPr>
              <a:t>As computer technology continues to develop, people have smaller and smaller electronic devices.</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Increasingly we are recognizing the importance of human computing interaction (HCI), and </a:t>
            </a:r>
            <a:r>
              <a:rPr lang="en-US" b="0" i="0" dirty="0" err="1">
                <a:solidFill>
                  <a:srgbClr val="222222"/>
                </a:solidFill>
                <a:effectLst/>
                <a:latin typeface="Arial" panose="020B0604020202020204" pitchFamily="34" charset="0"/>
              </a:rPr>
              <a:t>inparticular</a:t>
            </a:r>
            <a:r>
              <a:rPr lang="en-US" b="0" i="0" dirty="0">
                <a:solidFill>
                  <a:srgbClr val="222222"/>
                </a:solidFill>
                <a:effectLst/>
                <a:latin typeface="Arial" panose="020B0604020202020204" pitchFamily="34" charset="0"/>
              </a:rPr>
              <a:t> vision-based gesture and object recognition.</a:t>
            </a:r>
          </a:p>
          <a:p>
            <a:pPr marL="0" indent="0" algn="l">
              <a:buNone/>
            </a:pP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In our project, we propose a novel approach that uses a video device to control the mouse system(Mouse tasks).</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We employ several image processing algorithms to implement this.</a:t>
            </a:r>
          </a:p>
          <a:p>
            <a:pPr marL="0" indent="0">
              <a:buNone/>
            </a:pP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3</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dirty="0"/>
              <a:t>Project Brief</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3</a:t>
            </a:fld>
            <a:endParaRPr lang="en-IN" dirty="0">
              <a:solidFill>
                <a:schemeClr val="bg1"/>
              </a:solidFill>
            </a:endParaRPr>
          </a:p>
        </p:txBody>
      </p:sp>
    </p:spTree>
    <p:extLst>
      <p:ext uri="{BB962C8B-B14F-4D97-AF65-F5344CB8AC3E}">
        <p14:creationId xmlns:p14="http://schemas.microsoft.com/office/powerpoint/2010/main" val="1809597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4</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Methodologies</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4</a:t>
            </a:fld>
            <a:endParaRPr lang="en-IN" dirty="0">
              <a:solidFill>
                <a:schemeClr val="bg1"/>
              </a:solidFill>
            </a:endParaRPr>
          </a:p>
        </p:txBody>
      </p:sp>
      <p:pic>
        <p:nvPicPr>
          <p:cNvPr id="10" name="Content Placeholder 5">
            <a:extLst>
              <a:ext uri="{FF2B5EF4-FFF2-40B4-BE49-F238E27FC236}">
                <a16:creationId xmlns:a16="http://schemas.microsoft.com/office/drawing/2014/main" id="{61FACB03-92B5-61BB-0474-05810FC78FBA}"/>
              </a:ext>
            </a:extLst>
          </p:cNvPr>
          <p:cNvPicPr>
            <a:picLocks noGrp="1" noChangeAspect="1"/>
          </p:cNvPicPr>
          <p:nvPr>
            <p:ph idx="1"/>
          </p:nvPr>
        </p:nvPicPr>
        <p:blipFill>
          <a:blip r:embed="rId4"/>
          <a:stretch>
            <a:fillRect/>
          </a:stretch>
        </p:blipFill>
        <p:spPr>
          <a:xfrm>
            <a:off x="2699792" y="975724"/>
            <a:ext cx="3472920" cy="5189580"/>
          </a:xfrm>
        </p:spPr>
      </p:pic>
    </p:spTree>
    <p:extLst>
      <p:ext uri="{BB962C8B-B14F-4D97-AF65-F5344CB8AC3E}">
        <p14:creationId xmlns:p14="http://schemas.microsoft.com/office/powerpoint/2010/main" val="2843790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5</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1" dirty="0">
                <a:solidFill>
                  <a:schemeClr val="bg1"/>
                </a:solidFill>
                <a:latin typeface="Calibri" pitchFamily="34" charset="0"/>
                <a:ea typeface="ＭＳ Ｐゴシック" pitchFamily="-28" charset="-128"/>
              </a:rPr>
              <a:t>Context Diagram </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5</a:t>
            </a:fld>
            <a:endParaRPr lang="en-IN" dirty="0">
              <a:solidFill>
                <a:schemeClr val="bg1"/>
              </a:solidFill>
            </a:endParaRPr>
          </a:p>
        </p:txBody>
      </p:sp>
      <p:pic>
        <p:nvPicPr>
          <p:cNvPr id="6" name="Content Placeholder 3">
            <a:extLst>
              <a:ext uri="{FF2B5EF4-FFF2-40B4-BE49-F238E27FC236}">
                <a16:creationId xmlns:a16="http://schemas.microsoft.com/office/drawing/2014/main" id="{A1C56A27-3C13-565B-E7B9-1D0A5C54AC71}"/>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2339753" y="914401"/>
            <a:ext cx="4608512" cy="5250904"/>
          </a:xfrm>
          <a:prstGeom prst="rect">
            <a:avLst/>
          </a:prstGeom>
        </p:spPr>
      </p:pic>
    </p:spTree>
    <p:extLst>
      <p:ext uri="{BB962C8B-B14F-4D97-AF65-F5344CB8AC3E}">
        <p14:creationId xmlns:p14="http://schemas.microsoft.com/office/powerpoint/2010/main" val="3429915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1308A96D-3F02-4C22-6F19-C253E67A04F2}"/>
              </a:ext>
            </a:extLst>
          </p:cNvPr>
          <p:cNvPicPr>
            <a:picLocks noGrp="1" noChangeAspect="1"/>
          </p:cNvPicPr>
          <p:nvPr>
            <p:ph idx="1"/>
          </p:nvPr>
        </p:nvPicPr>
        <p:blipFill>
          <a:blip r:embed="rId3"/>
          <a:stretch>
            <a:fillRect/>
          </a:stretch>
        </p:blipFill>
        <p:spPr>
          <a:xfrm>
            <a:off x="611560" y="1112625"/>
            <a:ext cx="7776864" cy="4908663"/>
          </a:xfrm>
        </p:spPr>
      </p:pic>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6</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1" dirty="0">
                <a:solidFill>
                  <a:schemeClr val="bg1"/>
                </a:solidFill>
                <a:latin typeface="Calibri" pitchFamily="34" charset="0"/>
                <a:ea typeface="ＭＳ Ｐゴシック" pitchFamily="-28" charset="-128"/>
              </a:rPr>
              <a:t>Entity Relationship Diagram (ERD)</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6</a:t>
            </a:fld>
            <a:endParaRPr lang="en-IN" dirty="0">
              <a:solidFill>
                <a:schemeClr val="bg1"/>
              </a:solidFill>
            </a:endParaRPr>
          </a:p>
        </p:txBody>
      </p:sp>
    </p:spTree>
    <p:extLst>
      <p:ext uri="{BB962C8B-B14F-4D97-AF65-F5344CB8AC3E}">
        <p14:creationId xmlns:p14="http://schemas.microsoft.com/office/powerpoint/2010/main" val="3429915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7</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Use Case Diagram</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7</a:t>
            </a:fld>
            <a:endParaRPr lang="en-IN" dirty="0">
              <a:solidFill>
                <a:schemeClr val="bg1"/>
              </a:solidFill>
            </a:endParaRPr>
          </a:p>
        </p:txBody>
      </p:sp>
      <p:pic>
        <p:nvPicPr>
          <p:cNvPr id="4" name="Content Placeholder 3">
            <a:extLst>
              <a:ext uri="{FF2B5EF4-FFF2-40B4-BE49-F238E27FC236}">
                <a16:creationId xmlns:a16="http://schemas.microsoft.com/office/drawing/2014/main" id="{FFE1AA03-C70A-E681-26B7-51672EBA0706}"/>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683568" y="1102043"/>
            <a:ext cx="6591708" cy="4898832"/>
          </a:xfrm>
          <a:prstGeom prst="rect">
            <a:avLst/>
          </a:prstGeom>
        </p:spPr>
      </p:pic>
    </p:spTree>
    <p:extLst>
      <p:ext uri="{BB962C8B-B14F-4D97-AF65-F5344CB8AC3E}">
        <p14:creationId xmlns:p14="http://schemas.microsoft.com/office/powerpoint/2010/main" val="2737135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t>
            </a:r>
          </a:p>
        </p:txBody>
      </p:sp>
      <p:sp>
        <p:nvSpPr>
          <p:cNvPr id="5" name="Content Placeholder 4"/>
          <p:cNvSpPr>
            <a:spLocks noGrp="1"/>
          </p:cNvSpPr>
          <p:nvPr>
            <p:ph idx="1"/>
          </p:nvPr>
        </p:nvSpPr>
        <p:spPr>
          <a:xfrm>
            <a:off x="0" y="914400"/>
            <a:ext cx="9144000" cy="5250904"/>
          </a:xfrm>
        </p:spPr>
        <p:txBody>
          <a:bodyPr>
            <a:normAutofit fontScale="92500" lnSpcReduction="10000"/>
          </a:bodyPr>
          <a:lstStyle/>
          <a:p>
            <a:pPr marL="0" indent="0" algn="l">
              <a:buNone/>
            </a:pP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The main advantage of using hand gestures is to interact with computer as a non-contact human computer input modality.</a:t>
            </a:r>
          </a:p>
          <a:p>
            <a:pPr marL="0" indent="0" algn="l">
              <a:buNone/>
            </a:pP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Reduce hardware cost by eliminating use of mouse.</a:t>
            </a:r>
          </a:p>
          <a:p>
            <a:pPr marL="0" indent="0" algn="l">
              <a:buNone/>
            </a:pP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Convenient for users not comfortable with touchpad.</a:t>
            </a:r>
          </a:p>
          <a:p>
            <a:pPr marL="0" indent="0" algn="l">
              <a:buNone/>
            </a:pP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The framework may be useful for controlling different types of games and other applications dependent on the controlled through user defined gestures.</a:t>
            </a:r>
          </a:p>
          <a:p>
            <a:pPr marL="0" indent="0">
              <a:buNone/>
            </a:pP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8</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Advantage of The Project</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8</a:t>
            </a:fld>
            <a:endParaRPr lang="en-IN" dirty="0">
              <a:solidFill>
                <a:schemeClr val="bg1"/>
              </a:solidFill>
            </a:endParaRPr>
          </a:p>
        </p:txBody>
      </p:sp>
    </p:spTree>
    <p:extLst>
      <p:ext uri="{BB962C8B-B14F-4D97-AF65-F5344CB8AC3E}">
        <p14:creationId xmlns:p14="http://schemas.microsoft.com/office/powerpoint/2010/main" val="2585641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t>
            </a:r>
          </a:p>
        </p:txBody>
      </p:sp>
      <p:sp>
        <p:nvSpPr>
          <p:cNvPr id="5" name="Content Placeholder 4"/>
          <p:cNvSpPr>
            <a:spLocks noGrp="1"/>
          </p:cNvSpPr>
          <p:nvPr>
            <p:ph idx="1"/>
          </p:nvPr>
        </p:nvSpPr>
        <p:spPr>
          <a:xfrm>
            <a:off x="0" y="914400"/>
            <a:ext cx="9144000" cy="5250904"/>
          </a:xfrm>
        </p:spPr>
        <p:txBody>
          <a:bodyPr>
            <a:normAutofit/>
          </a:bodyPr>
          <a:lstStyle/>
          <a:p>
            <a:pPr algn="l"/>
            <a:r>
              <a:rPr lang="en-US" b="0" i="0" dirty="0">
                <a:solidFill>
                  <a:srgbClr val="222222"/>
                </a:solidFill>
                <a:effectLst/>
                <a:latin typeface="Arial" panose="020B0604020202020204" pitchFamily="34" charset="0"/>
              </a:rPr>
              <a:t>The present application though seems to be feasible and more user friendly.</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An attempt to make the input modes less constraints dependent for the users hand gestures has been preferred.</a:t>
            </a:r>
          </a:p>
          <a:p>
            <a:pPr marL="0" indent="0" algn="l">
              <a:buNone/>
            </a:pP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Another important aspect for the related development could be design of an independent gesture vocabulary framework.</a:t>
            </a:r>
          </a:p>
          <a:p>
            <a:pPr marL="0" indent="0" algn="l">
              <a:buNone/>
            </a:pP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The </a:t>
            </a:r>
            <a:r>
              <a:rPr lang="en-US" b="0" i="0" dirty="0" err="1">
                <a:solidFill>
                  <a:srgbClr val="222222"/>
                </a:solidFill>
                <a:effectLst/>
                <a:latin typeface="Arial" panose="020B0604020202020204" pitchFamily="34" charset="0"/>
              </a:rPr>
              <a:t>colour</a:t>
            </a:r>
            <a:r>
              <a:rPr lang="en-US" b="0" i="0" dirty="0">
                <a:solidFill>
                  <a:srgbClr val="222222"/>
                </a:solidFill>
                <a:effectLst/>
                <a:latin typeface="Arial" panose="020B0604020202020204" pitchFamily="34" charset="0"/>
              </a:rPr>
              <a:t> detection algorithm can cause detection problem if another </a:t>
            </a:r>
            <a:r>
              <a:rPr lang="en-US" b="0" i="0" dirty="0" err="1">
                <a:solidFill>
                  <a:srgbClr val="222222"/>
                </a:solidFill>
                <a:effectLst/>
                <a:latin typeface="Arial" panose="020B0604020202020204" pitchFamily="34" charset="0"/>
              </a:rPr>
              <a:t>coloured</a:t>
            </a:r>
            <a:r>
              <a:rPr lang="en-US" b="0" i="0" dirty="0">
                <a:solidFill>
                  <a:srgbClr val="222222"/>
                </a:solidFill>
                <a:effectLst/>
                <a:latin typeface="Arial" panose="020B0604020202020204" pitchFamily="34" charset="0"/>
              </a:rPr>
              <a:t> rubber in working domain of webcam.</a:t>
            </a:r>
          </a:p>
          <a:p>
            <a:pPr marL="0" indent="0" algn="l">
              <a:buNone/>
            </a:pPr>
            <a:endParaRPr lang="en-US" b="0" i="0" dirty="0">
              <a:solidFill>
                <a:srgbClr val="222222"/>
              </a:solidFill>
              <a:effectLst/>
              <a:latin typeface="Arial" panose="020B0604020202020204" pitchFamily="34" charset="0"/>
            </a:endParaRPr>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9</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Limitation of The Project</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9</a:t>
            </a:fld>
            <a:endParaRPr lang="en-IN" dirty="0">
              <a:solidFill>
                <a:schemeClr val="bg1"/>
              </a:solidFill>
            </a:endParaRPr>
          </a:p>
        </p:txBody>
      </p:sp>
    </p:spTree>
    <p:extLst>
      <p:ext uri="{BB962C8B-B14F-4D97-AF65-F5344CB8AC3E}">
        <p14:creationId xmlns:p14="http://schemas.microsoft.com/office/powerpoint/2010/main" val="4130460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2757</TotalTime>
  <Words>688</Words>
  <Application>Microsoft Office PowerPoint</Application>
  <PresentationFormat>On-screen Show (4:3)</PresentationFormat>
  <Paragraphs>101</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Virtual Mouse (A.I)  Project Presentation  06/05/2023</vt:lpstr>
      <vt:lpstr>PowerPoint Presentation</vt:lpstr>
      <vt:lpstr>PowerPoint Presentation</vt:lpstr>
      <vt:lpstr>PowerPoint Presentation</vt:lpstr>
      <vt:lpstr>PowerPoint Presentation</vt:lpstr>
      <vt:lpstr>PowerPoint Presentation</vt:lpstr>
      <vt:lpstr>PowerPoint Presentation</vt:lpstr>
      <vt:lpstr>\</vt:lpstr>
      <vt:lpstr>\</vt:lpstr>
      <vt:lpst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Jain</dc:creator>
  <cp:lastModifiedBy>Siddharth Singh</cp:lastModifiedBy>
  <cp:revision>107</cp:revision>
  <dcterms:created xsi:type="dcterms:W3CDTF">2016-07-30T14:16:51Z</dcterms:created>
  <dcterms:modified xsi:type="dcterms:W3CDTF">2023-05-05T14:46:45Z</dcterms:modified>
</cp:coreProperties>
</file>