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7A71C4-F0E2-4A7B-A3B4-F7836AF2CE5D}"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8F8D8-A286-43A9-B306-028ECDFAD70A}" type="slidenum">
              <a:rPr lang="en-IN" smtClean="0"/>
              <a:t>‹#›</a:t>
            </a:fld>
            <a:endParaRPr lang="en-IN"/>
          </a:p>
        </p:txBody>
      </p:sp>
    </p:spTree>
    <p:extLst>
      <p:ext uri="{BB962C8B-B14F-4D97-AF65-F5344CB8AC3E}">
        <p14:creationId xmlns:p14="http://schemas.microsoft.com/office/powerpoint/2010/main" val="4191216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A71C4-F0E2-4A7B-A3B4-F7836AF2CE5D}"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8F8D8-A286-43A9-B306-028ECDFAD70A}" type="slidenum">
              <a:rPr lang="en-IN" smtClean="0"/>
              <a:t>‹#›</a:t>
            </a:fld>
            <a:endParaRPr lang="en-IN"/>
          </a:p>
        </p:txBody>
      </p:sp>
    </p:spTree>
    <p:extLst>
      <p:ext uri="{BB962C8B-B14F-4D97-AF65-F5344CB8AC3E}">
        <p14:creationId xmlns:p14="http://schemas.microsoft.com/office/powerpoint/2010/main" val="2628387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A71C4-F0E2-4A7B-A3B4-F7836AF2CE5D}"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8F8D8-A286-43A9-B306-028ECDFAD70A}" type="slidenum">
              <a:rPr lang="en-IN" smtClean="0"/>
              <a:t>‹#›</a:t>
            </a:fld>
            <a:endParaRPr lang="en-IN"/>
          </a:p>
        </p:txBody>
      </p:sp>
    </p:spTree>
    <p:extLst>
      <p:ext uri="{BB962C8B-B14F-4D97-AF65-F5344CB8AC3E}">
        <p14:creationId xmlns:p14="http://schemas.microsoft.com/office/powerpoint/2010/main" val="530792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A71C4-F0E2-4A7B-A3B4-F7836AF2CE5D}"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8F8D8-A286-43A9-B306-028ECDFAD70A}"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4969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7A71C4-F0E2-4A7B-A3B4-F7836AF2CE5D}"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8F8D8-A286-43A9-B306-028ECDFAD70A}" type="slidenum">
              <a:rPr lang="en-IN" smtClean="0"/>
              <a:t>‹#›</a:t>
            </a:fld>
            <a:endParaRPr lang="en-IN"/>
          </a:p>
        </p:txBody>
      </p:sp>
    </p:spTree>
    <p:extLst>
      <p:ext uri="{BB962C8B-B14F-4D97-AF65-F5344CB8AC3E}">
        <p14:creationId xmlns:p14="http://schemas.microsoft.com/office/powerpoint/2010/main" val="37301040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7A71C4-F0E2-4A7B-A3B4-F7836AF2CE5D}" type="datetimeFigureOut">
              <a:rPr lang="en-IN" smtClean="0"/>
              <a:t>06-08-2025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8F8D8-A286-43A9-B306-028ECDFAD70A}" type="slidenum">
              <a:rPr lang="en-IN" smtClean="0"/>
              <a:t>‹#›</a:t>
            </a:fld>
            <a:endParaRPr lang="en-IN"/>
          </a:p>
        </p:txBody>
      </p:sp>
    </p:spTree>
    <p:extLst>
      <p:ext uri="{BB962C8B-B14F-4D97-AF65-F5344CB8AC3E}">
        <p14:creationId xmlns:p14="http://schemas.microsoft.com/office/powerpoint/2010/main" val="684182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7A71C4-F0E2-4A7B-A3B4-F7836AF2CE5D}" type="datetimeFigureOut">
              <a:rPr lang="en-IN" smtClean="0"/>
              <a:t>06-08-2025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8F8D8-A286-43A9-B306-028ECDFAD70A}" type="slidenum">
              <a:rPr lang="en-IN" smtClean="0"/>
              <a:t>‹#›</a:t>
            </a:fld>
            <a:endParaRPr lang="en-IN"/>
          </a:p>
        </p:txBody>
      </p:sp>
    </p:spTree>
    <p:extLst>
      <p:ext uri="{BB962C8B-B14F-4D97-AF65-F5344CB8AC3E}">
        <p14:creationId xmlns:p14="http://schemas.microsoft.com/office/powerpoint/2010/main" val="3795041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A71C4-F0E2-4A7B-A3B4-F7836AF2CE5D}"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8F8D8-A286-43A9-B306-028ECDFAD70A}" type="slidenum">
              <a:rPr lang="en-IN" smtClean="0"/>
              <a:t>‹#›</a:t>
            </a:fld>
            <a:endParaRPr lang="en-IN"/>
          </a:p>
        </p:txBody>
      </p:sp>
    </p:spTree>
    <p:extLst>
      <p:ext uri="{BB962C8B-B14F-4D97-AF65-F5344CB8AC3E}">
        <p14:creationId xmlns:p14="http://schemas.microsoft.com/office/powerpoint/2010/main" val="1787946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A71C4-F0E2-4A7B-A3B4-F7836AF2CE5D}"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8F8D8-A286-43A9-B306-028ECDFAD70A}" type="slidenum">
              <a:rPr lang="en-IN" smtClean="0"/>
              <a:t>‹#›</a:t>
            </a:fld>
            <a:endParaRPr lang="en-IN"/>
          </a:p>
        </p:txBody>
      </p:sp>
    </p:spTree>
    <p:extLst>
      <p:ext uri="{BB962C8B-B14F-4D97-AF65-F5344CB8AC3E}">
        <p14:creationId xmlns:p14="http://schemas.microsoft.com/office/powerpoint/2010/main" val="397125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7A71C4-F0E2-4A7B-A3B4-F7836AF2CE5D}"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8F8D8-A286-43A9-B306-028ECDFAD70A}" type="slidenum">
              <a:rPr lang="en-IN" smtClean="0"/>
              <a:t>‹#›</a:t>
            </a:fld>
            <a:endParaRPr lang="en-IN"/>
          </a:p>
        </p:txBody>
      </p:sp>
    </p:spTree>
    <p:extLst>
      <p:ext uri="{BB962C8B-B14F-4D97-AF65-F5344CB8AC3E}">
        <p14:creationId xmlns:p14="http://schemas.microsoft.com/office/powerpoint/2010/main" val="4065177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7A71C4-F0E2-4A7B-A3B4-F7836AF2CE5D}"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8F8D8-A286-43A9-B306-028ECDFAD70A}" type="slidenum">
              <a:rPr lang="en-IN" smtClean="0"/>
              <a:t>‹#›</a:t>
            </a:fld>
            <a:endParaRPr lang="en-IN"/>
          </a:p>
        </p:txBody>
      </p:sp>
    </p:spTree>
    <p:extLst>
      <p:ext uri="{BB962C8B-B14F-4D97-AF65-F5344CB8AC3E}">
        <p14:creationId xmlns:p14="http://schemas.microsoft.com/office/powerpoint/2010/main" val="1428506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7A71C4-F0E2-4A7B-A3B4-F7836AF2CE5D}"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8F8D8-A286-43A9-B306-028ECDFAD70A}" type="slidenum">
              <a:rPr lang="en-IN" smtClean="0"/>
              <a:t>‹#›</a:t>
            </a:fld>
            <a:endParaRPr lang="en-IN"/>
          </a:p>
        </p:txBody>
      </p:sp>
    </p:spTree>
    <p:extLst>
      <p:ext uri="{BB962C8B-B14F-4D97-AF65-F5344CB8AC3E}">
        <p14:creationId xmlns:p14="http://schemas.microsoft.com/office/powerpoint/2010/main" val="3845853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7A71C4-F0E2-4A7B-A3B4-F7836AF2CE5D}" type="datetimeFigureOut">
              <a:rPr lang="en-IN" smtClean="0"/>
              <a:t>06-08-2025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D8F8D8-A286-43A9-B306-028ECDFAD70A}" type="slidenum">
              <a:rPr lang="en-IN" smtClean="0"/>
              <a:t>‹#›</a:t>
            </a:fld>
            <a:endParaRPr lang="en-IN"/>
          </a:p>
        </p:txBody>
      </p:sp>
    </p:spTree>
    <p:extLst>
      <p:ext uri="{BB962C8B-B14F-4D97-AF65-F5344CB8AC3E}">
        <p14:creationId xmlns:p14="http://schemas.microsoft.com/office/powerpoint/2010/main" val="1051323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7A71C4-F0E2-4A7B-A3B4-F7836AF2CE5D}" type="datetimeFigureOut">
              <a:rPr lang="en-IN" smtClean="0"/>
              <a:t>06-08-2025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8F8D8-A286-43A9-B306-028ECDFAD70A}" type="slidenum">
              <a:rPr lang="en-IN" smtClean="0"/>
              <a:t>‹#›</a:t>
            </a:fld>
            <a:endParaRPr lang="en-IN"/>
          </a:p>
        </p:txBody>
      </p:sp>
    </p:spTree>
    <p:extLst>
      <p:ext uri="{BB962C8B-B14F-4D97-AF65-F5344CB8AC3E}">
        <p14:creationId xmlns:p14="http://schemas.microsoft.com/office/powerpoint/2010/main" val="3259899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7A71C4-F0E2-4A7B-A3B4-F7836AF2CE5D}" type="datetimeFigureOut">
              <a:rPr lang="en-IN" smtClean="0"/>
              <a:t>06-08-2025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D8F8D8-A286-43A9-B306-028ECDFAD70A}" type="slidenum">
              <a:rPr lang="en-IN" smtClean="0"/>
              <a:t>‹#›</a:t>
            </a:fld>
            <a:endParaRPr lang="en-IN"/>
          </a:p>
        </p:txBody>
      </p:sp>
    </p:spTree>
    <p:extLst>
      <p:ext uri="{BB962C8B-B14F-4D97-AF65-F5344CB8AC3E}">
        <p14:creationId xmlns:p14="http://schemas.microsoft.com/office/powerpoint/2010/main" val="53467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7A71C4-F0E2-4A7B-A3B4-F7836AF2CE5D}"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8F8D8-A286-43A9-B306-028ECDFAD70A}" type="slidenum">
              <a:rPr lang="en-IN" smtClean="0"/>
              <a:t>‹#›</a:t>
            </a:fld>
            <a:endParaRPr lang="en-IN"/>
          </a:p>
        </p:txBody>
      </p:sp>
    </p:spTree>
    <p:extLst>
      <p:ext uri="{BB962C8B-B14F-4D97-AF65-F5344CB8AC3E}">
        <p14:creationId xmlns:p14="http://schemas.microsoft.com/office/powerpoint/2010/main" val="207288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7A71C4-F0E2-4A7B-A3B4-F7836AF2CE5D}"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8F8D8-A286-43A9-B306-028ECDFAD70A}" type="slidenum">
              <a:rPr lang="en-IN" smtClean="0"/>
              <a:t>‹#›</a:t>
            </a:fld>
            <a:endParaRPr lang="en-IN"/>
          </a:p>
        </p:txBody>
      </p:sp>
    </p:spTree>
    <p:extLst>
      <p:ext uri="{BB962C8B-B14F-4D97-AF65-F5344CB8AC3E}">
        <p14:creationId xmlns:p14="http://schemas.microsoft.com/office/powerpoint/2010/main" val="1057524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77A71C4-F0E2-4A7B-A3B4-F7836AF2CE5D}" type="datetimeFigureOut">
              <a:rPr lang="en-IN" smtClean="0"/>
              <a:t>06-08-2025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8D8F8D8-A286-43A9-B306-028ECDFAD70A}" type="slidenum">
              <a:rPr lang="en-IN" smtClean="0"/>
              <a:t>‹#›</a:t>
            </a:fld>
            <a:endParaRPr lang="en-IN"/>
          </a:p>
        </p:txBody>
      </p:sp>
    </p:spTree>
    <p:extLst>
      <p:ext uri="{BB962C8B-B14F-4D97-AF65-F5344CB8AC3E}">
        <p14:creationId xmlns:p14="http://schemas.microsoft.com/office/powerpoint/2010/main" val="1191680393"/>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nelgiriyewithana/global-weather-reposito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E5BF25-999E-BAFF-2D88-2A08671B4014}"/>
              </a:ext>
            </a:extLst>
          </p:cNvPr>
          <p:cNvSpPr txBox="1"/>
          <p:nvPr/>
        </p:nvSpPr>
        <p:spPr>
          <a:xfrm>
            <a:off x="2020824" y="2162413"/>
            <a:ext cx="8811768" cy="2800767"/>
          </a:xfrm>
          <a:prstGeom prst="rect">
            <a:avLst/>
          </a:prstGeom>
          <a:noFill/>
        </p:spPr>
        <p:txBody>
          <a:bodyPr wrap="square" rtlCol="0">
            <a:spAutoFit/>
          </a:bodyPr>
          <a:lstStyle/>
          <a:p>
            <a:pPr algn="ctr"/>
            <a:r>
              <a:rPr lang="en-IN" sz="3200" dirty="0"/>
              <a:t>PM Accelerator</a:t>
            </a:r>
          </a:p>
          <a:p>
            <a:pPr algn="ctr"/>
            <a:endParaRPr lang="en-IN" dirty="0"/>
          </a:p>
          <a:p>
            <a:pPr algn="ctr"/>
            <a:r>
              <a:rPr lang="en-US" dirty="0"/>
              <a:t>Our mission is to break down financial barriers and achieve educational fairness.</a:t>
            </a:r>
          </a:p>
          <a:p>
            <a:pPr algn="ctr"/>
            <a:r>
              <a:rPr lang="en-US" dirty="0"/>
              <a:t>With the goal of establishing 200 schools worldwide over the next 20 years, we aim to</a:t>
            </a:r>
          </a:p>
          <a:p>
            <a:pPr algn="ctr"/>
            <a:r>
              <a:rPr lang="en-US" dirty="0"/>
              <a:t>empower more kids for a better future in their life and career, simultaneously</a:t>
            </a:r>
          </a:p>
          <a:p>
            <a:pPr algn="ctr"/>
            <a:r>
              <a:rPr lang="en-US" dirty="0"/>
              <a:t>fostering a diverse landscape in the tech industry.</a:t>
            </a:r>
          </a:p>
          <a:p>
            <a:pPr algn="ctr"/>
            <a:r>
              <a:rPr lang="en-US" dirty="0"/>
              <a:t>Building the Future of Product Management through Data &amp; AI</a:t>
            </a:r>
          </a:p>
          <a:p>
            <a:pPr algn="ctr"/>
            <a:endParaRPr lang="en-US" b="1" dirty="0"/>
          </a:p>
          <a:p>
            <a:pPr algn="ctr"/>
            <a:endParaRPr lang="en-IN" dirty="0"/>
          </a:p>
        </p:txBody>
      </p:sp>
    </p:spTree>
    <p:extLst>
      <p:ext uri="{BB962C8B-B14F-4D97-AF65-F5344CB8AC3E}">
        <p14:creationId xmlns:p14="http://schemas.microsoft.com/office/powerpoint/2010/main" val="1959583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E4BD-54C4-A7DE-638D-5753B3EFC6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CF945D-8A93-AF49-558B-BA5B37195BC6}"/>
              </a:ext>
            </a:extLst>
          </p:cNvPr>
          <p:cNvSpPr>
            <a:spLocks noGrp="1"/>
          </p:cNvSpPr>
          <p:nvPr>
            <p:ph idx="1"/>
          </p:nvPr>
        </p:nvSpPr>
        <p:spPr/>
        <p:txBody>
          <a:bodyPr/>
          <a:lstStyle/>
          <a:p>
            <a:endParaRPr lang="en-IN"/>
          </a:p>
        </p:txBody>
      </p:sp>
      <p:pic>
        <p:nvPicPr>
          <p:cNvPr id="7170" name="Picture 2">
            <a:extLst>
              <a:ext uri="{FF2B5EF4-FFF2-40B4-BE49-F238E27FC236}">
                <a16:creationId xmlns:a16="http://schemas.microsoft.com/office/drawing/2014/main" id="{0974F51F-FB25-0054-5909-0351D0D04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619125"/>
            <a:ext cx="11325225"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893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631B2D-E38E-A1CC-0A83-32CC3CB90887}"/>
              </a:ext>
            </a:extLst>
          </p:cNvPr>
          <p:cNvSpPr txBox="1"/>
          <p:nvPr/>
        </p:nvSpPr>
        <p:spPr>
          <a:xfrm>
            <a:off x="441198" y="625132"/>
            <a:ext cx="11381994" cy="923330"/>
          </a:xfrm>
          <a:prstGeom prst="rect">
            <a:avLst/>
          </a:prstGeom>
          <a:noFill/>
        </p:spPr>
        <p:txBody>
          <a:bodyPr wrap="square">
            <a:spAutoFit/>
          </a:bodyPr>
          <a:lstStyle/>
          <a:p>
            <a:pPr>
              <a:buNone/>
            </a:pPr>
            <a:r>
              <a:rPr lang="en-US" b="1" dirty="0"/>
              <a:t>5. Advanced EDA: Anomaly Detection</a:t>
            </a:r>
          </a:p>
          <a:p>
            <a:pPr>
              <a:buFont typeface="Arial" panose="020B0604020202020204" pitchFamily="34" charset="0"/>
              <a:buChar char="•"/>
            </a:pPr>
            <a:r>
              <a:rPr lang="en-US" dirty="0"/>
              <a:t>Applied rolling statistics to identify temperature outliers.</a:t>
            </a:r>
          </a:p>
          <a:p>
            <a:pPr>
              <a:buFont typeface="Arial" panose="020B0604020202020204" pitchFamily="34" charset="0"/>
              <a:buChar char="•"/>
            </a:pPr>
            <a:r>
              <a:rPr lang="en-US" dirty="0"/>
              <a:t>Cities like Yerevan and Tirana showed occasional spikes/deviations in daily trends.</a:t>
            </a:r>
          </a:p>
        </p:txBody>
      </p:sp>
      <p:sp>
        <p:nvSpPr>
          <p:cNvPr id="6" name="Rectangle 1">
            <a:extLst>
              <a:ext uri="{FF2B5EF4-FFF2-40B4-BE49-F238E27FC236}">
                <a16:creationId xmlns:a16="http://schemas.microsoft.com/office/drawing/2014/main" id="{A111D197-B058-427C-BA1D-EAA95170660A}"/>
              </a:ext>
            </a:extLst>
          </p:cNvPr>
          <p:cNvSpPr>
            <a:spLocks noChangeArrowheads="1"/>
          </p:cNvSpPr>
          <p:nvPr/>
        </p:nvSpPr>
        <p:spPr bwMode="auto">
          <a:xfrm>
            <a:off x="441198" y="1837034"/>
            <a:ext cx="1156487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6. Unique Analyses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Climate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Visualized long-term changes in temperature for cities like New York, Delhi, Tokyo,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Identified upward trends indicating global warming in some regions.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Environmental Impact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Studied air quality variables like PM2.5, CO, NO2, and their correlation with temperature.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Found moderate correlation between higher temperature and elevated PM2.5 levels.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Feature Importance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Used Random Forest Regression for feature importance ranking.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humidity, air_quality_PM2.5, and </a:t>
            </a:r>
            <a:r>
              <a:rPr kumimoji="0" lang="en-US" altLang="en-US" b="0" i="0" u="none" strike="noStrike" cap="none" normalizeH="0" baseline="0" dirty="0" err="1">
                <a:ln>
                  <a:noFill/>
                </a:ln>
                <a:solidFill>
                  <a:schemeClr val="tx1"/>
                </a:solidFill>
                <a:effectLst/>
              </a:rPr>
              <a:t>pressure_mb</a:t>
            </a:r>
            <a:r>
              <a:rPr kumimoji="0" lang="en-US" altLang="en-US" b="0" i="0" u="none" strike="noStrike" cap="none" normalizeH="0" baseline="0" dirty="0">
                <a:ln>
                  <a:noFill/>
                </a:ln>
                <a:solidFill>
                  <a:schemeClr val="tx1"/>
                </a:solidFill>
                <a:effectLst/>
              </a:rPr>
              <a:t> emerged as strong predictors of temperature.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Spatial Analysis &amp; Geographical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Used </a:t>
            </a:r>
            <a:r>
              <a:rPr kumimoji="0" lang="en-US" altLang="en-US" b="0" i="0" u="none" strike="noStrike" cap="none" normalizeH="0" baseline="0" dirty="0" err="1">
                <a:ln>
                  <a:noFill/>
                </a:ln>
                <a:solidFill>
                  <a:schemeClr val="tx1"/>
                </a:solidFill>
                <a:effectLst/>
              </a:rPr>
              <a:t>Plotly</a:t>
            </a:r>
            <a:r>
              <a:rPr kumimoji="0" lang="en-US" altLang="en-US" b="0" i="0" u="none" strike="noStrike" cap="none" normalizeH="0" baseline="0" dirty="0">
                <a:ln>
                  <a:noFill/>
                </a:ln>
                <a:solidFill>
                  <a:schemeClr val="tx1"/>
                </a:solidFill>
                <a:effectLst/>
              </a:rPr>
              <a:t> to generate geo-scatter plots for temperature and air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Highlighted global temperature distribution and regional anomalies.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56353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AB1CF8EC-597F-F114-7BC2-13CD5E1E6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52" y="391732"/>
            <a:ext cx="6698797" cy="2845244"/>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8D8BE97C-92FB-628B-A871-0A904799B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7093" y="2002245"/>
            <a:ext cx="4792027" cy="4160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402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1F0DBBBC-7ECF-7470-0815-83EBA9A46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129" y="215137"/>
            <a:ext cx="7359936" cy="203548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17EBA51C-C1E1-691A-030B-94B03D483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284" y="2532888"/>
            <a:ext cx="6889432" cy="41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325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A20A44-3F6A-88F9-6013-968B51CC28A8}"/>
              </a:ext>
            </a:extLst>
          </p:cNvPr>
          <p:cNvPicPr>
            <a:picLocks noChangeAspect="1"/>
          </p:cNvPicPr>
          <p:nvPr/>
        </p:nvPicPr>
        <p:blipFill>
          <a:blip r:embed="rId2"/>
          <a:stretch>
            <a:fillRect/>
          </a:stretch>
        </p:blipFill>
        <p:spPr>
          <a:xfrm>
            <a:off x="0" y="1257020"/>
            <a:ext cx="12192000" cy="4343960"/>
          </a:xfrm>
          <a:prstGeom prst="rect">
            <a:avLst/>
          </a:prstGeom>
        </p:spPr>
      </p:pic>
    </p:spTree>
    <p:extLst>
      <p:ext uri="{BB962C8B-B14F-4D97-AF65-F5344CB8AC3E}">
        <p14:creationId xmlns:p14="http://schemas.microsoft.com/office/powerpoint/2010/main" val="112247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585AC939-61BD-59DC-8BCB-CEB39EB4C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963" y="284417"/>
            <a:ext cx="5223117" cy="2842831"/>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CE1C9760-965F-3111-ADC7-C6B31B924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922" y="284418"/>
            <a:ext cx="5223115" cy="2842830"/>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a:extLst>
              <a:ext uri="{FF2B5EF4-FFF2-40B4-BE49-F238E27FC236}">
                <a16:creationId xmlns:a16="http://schemas.microsoft.com/office/drawing/2014/main" id="{13255E98-3035-0066-BC5C-798E74019B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 y="3458419"/>
            <a:ext cx="5193836" cy="3115163"/>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AED31F46-C4CC-29CA-E54C-B0311F6F18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3649" y="3232758"/>
            <a:ext cx="5600127" cy="3340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513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B6B7BE-BB44-502A-4A19-53C081399648}"/>
              </a:ext>
            </a:extLst>
          </p:cNvPr>
          <p:cNvSpPr txBox="1"/>
          <p:nvPr/>
        </p:nvSpPr>
        <p:spPr>
          <a:xfrm>
            <a:off x="962406" y="847035"/>
            <a:ext cx="10467594" cy="1477328"/>
          </a:xfrm>
          <a:prstGeom prst="rect">
            <a:avLst/>
          </a:prstGeom>
          <a:noFill/>
        </p:spPr>
        <p:txBody>
          <a:bodyPr wrap="square">
            <a:spAutoFit/>
          </a:bodyPr>
          <a:lstStyle/>
          <a:p>
            <a:pPr>
              <a:buNone/>
            </a:pPr>
            <a:r>
              <a:rPr lang="en-US" b="1" dirty="0"/>
              <a:t>Conclusion &amp; Insights</a:t>
            </a:r>
          </a:p>
          <a:p>
            <a:pPr>
              <a:buFont typeface="Arial" panose="020B0604020202020204" pitchFamily="34" charset="0"/>
              <a:buChar char="•"/>
            </a:pPr>
            <a:r>
              <a:rPr lang="en-US" b="1" dirty="0"/>
              <a:t>ETS model</a:t>
            </a:r>
            <a:r>
              <a:rPr lang="en-US" dirty="0"/>
              <a:t> was the most accurate among individual models.</a:t>
            </a:r>
          </a:p>
          <a:p>
            <a:pPr>
              <a:buFont typeface="Arial" panose="020B0604020202020204" pitchFamily="34" charset="0"/>
              <a:buChar char="•"/>
            </a:pPr>
            <a:r>
              <a:rPr lang="en-US" b="1" dirty="0"/>
              <a:t>Yerevan</a:t>
            </a:r>
            <a:r>
              <a:rPr lang="en-US" dirty="0"/>
              <a:t> showed the highest error due to high variance in temperature.</a:t>
            </a:r>
          </a:p>
          <a:p>
            <a:pPr>
              <a:buFont typeface="Arial" panose="020B0604020202020204" pitchFamily="34" charset="0"/>
              <a:buChar char="•"/>
            </a:pPr>
            <a:r>
              <a:rPr lang="en-US" dirty="0"/>
              <a:t>Air quality and temperature patterns align with environmental observations globally.</a:t>
            </a:r>
          </a:p>
          <a:p>
            <a:pPr>
              <a:buFont typeface="Arial" panose="020B0604020202020204" pitchFamily="34" charset="0"/>
              <a:buChar char="•"/>
            </a:pPr>
            <a:r>
              <a:rPr lang="en-US" dirty="0"/>
              <a:t>Ensemble forecasting and spatial analysis add practical value for climate tech applications.</a:t>
            </a:r>
          </a:p>
        </p:txBody>
      </p:sp>
    </p:spTree>
    <p:extLst>
      <p:ext uri="{BB962C8B-B14F-4D97-AF65-F5344CB8AC3E}">
        <p14:creationId xmlns:p14="http://schemas.microsoft.com/office/powerpoint/2010/main" val="772082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F2B65F-1B5F-F801-3C3F-BD782BCA1BE2}"/>
              </a:ext>
            </a:extLst>
          </p:cNvPr>
          <p:cNvSpPr txBox="1"/>
          <p:nvPr/>
        </p:nvSpPr>
        <p:spPr>
          <a:xfrm>
            <a:off x="2205990" y="710577"/>
            <a:ext cx="7780020" cy="1077218"/>
          </a:xfrm>
          <a:prstGeom prst="rect">
            <a:avLst/>
          </a:prstGeom>
          <a:noFill/>
        </p:spPr>
        <p:txBody>
          <a:bodyPr wrap="square" rtlCol="0">
            <a:spAutoFit/>
          </a:bodyPr>
          <a:lstStyle/>
          <a:p>
            <a:r>
              <a:rPr lang="en-IN" sz="3200" dirty="0"/>
              <a:t>Weather Trend Forecasting Project Report</a:t>
            </a:r>
          </a:p>
          <a:p>
            <a:r>
              <a:rPr lang="en-IN" sz="3200" dirty="0"/>
              <a:t>					</a:t>
            </a:r>
          </a:p>
        </p:txBody>
      </p:sp>
      <p:sp>
        <p:nvSpPr>
          <p:cNvPr id="4" name="TextBox 3">
            <a:extLst>
              <a:ext uri="{FF2B5EF4-FFF2-40B4-BE49-F238E27FC236}">
                <a16:creationId xmlns:a16="http://schemas.microsoft.com/office/drawing/2014/main" id="{158527F9-C2F3-B997-F855-240AC0BC505A}"/>
              </a:ext>
            </a:extLst>
          </p:cNvPr>
          <p:cNvSpPr txBox="1"/>
          <p:nvPr/>
        </p:nvSpPr>
        <p:spPr>
          <a:xfrm>
            <a:off x="2305050" y="1787795"/>
            <a:ext cx="7680960" cy="2585323"/>
          </a:xfrm>
          <a:prstGeom prst="rect">
            <a:avLst/>
          </a:prstGeom>
          <a:noFill/>
        </p:spPr>
        <p:txBody>
          <a:bodyPr wrap="square" rtlCol="0">
            <a:spAutoFit/>
          </a:bodyPr>
          <a:lstStyle/>
          <a:p>
            <a:r>
              <a:rPr lang="en-US" b="1" dirty="0"/>
              <a:t>1. Project Overview</a:t>
            </a:r>
          </a:p>
          <a:p>
            <a:r>
              <a:rPr lang="en-US" dirty="0"/>
              <a:t>This project aims to analyze global weather data and forecast temperature trends using classical time series models. It involves both basic and advanced data science techniques such as EDA, anomaly detection, multi-model forecasting, and environmental impact analysis. The final goal is to derive insights and build models that could serve practical forecasting needs.</a:t>
            </a:r>
          </a:p>
          <a:p>
            <a:endParaRPr lang="en-US" dirty="0"/>
          </a:p>
          <a:p>
            <a:r>
              <a:rPr lang="en-US" dirty="0"/>
              <a:t>Dataset Source: </a:t>
            </a:r>
            <a:r>
              <a:rPr lang="en-US" dirty="0">
                <a:hlinkClick r:id="rId2"/>
              </a:rPr>
              <a:t>Global Weather Repository</a:t>
            </a:r>
            <a:endParaRPr lang="en-US" dirty="0"/>
          </a:p>
          <a:p>
            <a:endParaRPr lang="en-IN" dirty="0"/>
          </a:p>
        </p:txBody>
      </p:sp>
    </p:spTree>
    <p:extLst>
      <p:ext uri="{BB962C8B-B14F-4D97-AF65-F5344CB8AC3E}">
        <p14:creationId xmlns:p14="http://schemas.microsoft.com/office/powerpoint/2010/main" val="106951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E15B3885-C028-0C3B-291B-50FBD4C75975}"/>
              </a:ext>
            </a:extLst>
          </p:cNvPr>
          <p:cNvSpPr>
            <a:spLocks noChangeArrowheads="1"/>
          </p:cNvSpPr>
          <p:nvPr/>
        </p:nvSpPr>
        <p:spPr bwMode="auto">
          <a:xfrm>
            <a:off x="240038" y="519825"/>
            <a:ext cx="1123801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2. Data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Missing Values:</a:t>
            </a:r>
            <a:r>
              <a:rPr kumimoji="0" lang="en-US" altLang="en-US" b="0" i="0" u="none" strike="noStrike" cap="none" normalizeH="0" baseline="0" dirty="0">
                <a:ln>
                  <a:noFill/>
                </a:ln>
                <a:solidFill>
                  <a:schemeClr val="tx1"/>
                </a:solidFill>
                <a:effectLst/>
              </a:rPr>
              <a:t> Handled missing coordinates, temperature, and air quality data using .</a:t>
            </a:r>
            <a:r>
              <a:rPr kumimoji="0" lang="en-US" altLang="en-US" b="0" i="0" u="none" strike="noStrike" cap="none" normalizeH="0" baseline="0" dirty="0" err="1">
                <a:ln>
                  <a:noFill/>
                </a:ln>
                <a:solidFill>
                  <a:schemeClr val="tx1"/>
                </a:solidFill>
                <a:effectLst/>
              </a:rPr>
              <a:t>dropna</a:t>
            </a:r>
            <a:r>
              <a:rPr kumimoji="0" lang="en-US" altLang="en-US" b="0" i="0" u="none" strike="noStrike" cap="none" normalizeH="0" baseline="0" dirty="0">
                <a:ln>
                  <a:noFill/>
                </a:ln>
                <a:solidFill>
                  <a:schemeClr val="tx1"/>
                </a:solidFill>
                <a:effectLst/>
              </a:rPr>
              <a:t>() and imputation.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Outliers:</a:t>
            </a:r>
            <a:r>
              <a:rPr kumimoji="0" lang="en-US" altLang="en-US" b="0" i="0" u="none" strike="noStrike" cap="none" normalizeH="0" baseline="0" dirty="0">
                <a:ln>
                  <a:noFill/>
                </a:ln>
                <a:solidFill>
                  <a:schemeClr val="tx1"/>
                </a:solidFill>
                <a:effectLst/>
              </a:rPr>
              <a:t> Detected via rolling statistics and boxplots.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Datetime Parsing:</a:t>
            </a:r>
            <a:r>
              <a:rPr kumimoji="0" lang="en-US" altLang="en-US" b="0" i="0" u="none" strike="noStrike" cap="none" normalizeH="0" baseline="0" dirty="0">
                <a:ln>
                  <a:noFill/>
                </a:ln>
                <a:solidFill>
                  <a:schemeClr val="tx1"/>
                </a:solidFill>
                <a:effectLst/>
              </a:rPr>
              <a:t> Converted </a:t>
            </a:r>
            <a:r>
              <a:rPr kumimoji="0" lang="en-US" altLang="en-US" b="0" i="0" u="none" strike="noStrike" cap="none" normalizeH="0" baseline="0" dirty="0" err="1">
                <a:ln>
                  <a:noFill/>
                </a:ln>
                <a:solidFill>
                  <a:schemeClr val="tx1"/>
                </a:solidFill>
                <a:effectLst/>
              </a:rPr>
              <a:t>last_updated_epoch</a:t>
            </a:r>
            <a:r>
              <a:rPr kumimoji="0" lang="en-US" altLang="en-US" b="0" i="0" u="none" strike="noStrike" cap="none" normalizeH="0" baseline="0" dirty="0">
                <a:ln>
                  <a:noFill/>
                </a:ln>
                <a:solidFill>
                  <a:schemeClr val="tx1"/>
                </a:solidFill>
                <a:effectLst/>
              </a:rPr>
              <a:t> into datetime format for time series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Feature Engineering:</a:t>
            </a:r>
            <a:endParaRPr kumimoji="0" lang="en-US" altLang="en-US"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Created </a:t>
            </a:r>
            <a:r>
              <a:rPr kumimoji="0" lang="en-US" altLang="en-US" b="0" i="0" u="none" strike="noStrike" cap="none" normalizeH="0" baseline="0" dirty="0" err="1">
                <a:ln>
                  <a:noFill/>
                </a:ln>
                <a:solidFill>
                  <a:schemeClr val="tx1"/>
                </a:solidFill>
                <a:effectLst/>
              </a:rPr>
              <a:t>temp_diff</a:t>
            </a:r>
            <a:r>
              <a:rPr kumimoji="0" lang="en-US" altLang="en-US" b="0" i="0" u="none" strike="noStrike" cap="none" normalizeH="0" baseline="0" dirty="0">
                <a:ln>
                  <a:noFill/>
                </a:ln>
                <a:solidFill>
                  <a:schemeClr val="tx1"/>
                </a:solidFill>
                <a:effectLst/>
              </a:rPr>
              <a:t> = max - min temperature.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Rolling mean and standard deviation for anomaly detection.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15" name="TextBox 14">
            <a:extLst>
              <a:ext uri="{FF2B5EF4-FFF2-40B4-BE49-F238E27FC236}">
                <a16:creationId xmlns:a16="http://schemas.microsoft.com/office/drawing/2014/main" id="{D99F035D-3916-2138-0DE8-5CD77571D747}"/>
              </a:ext>
            </a:extLst>
          </p:cNvPr>
          <p:cNvSpPr txBox="1"/>
          <p:nvPr/>
        </p:nvSpPr>
        <p:spPr>
          <a:xfrm>
            <a:off x="413766" y="3449941"/>
            <a:ext cx="11628882" cy="1754326"/>
          </a:xfrm>
          <a:prstGeom prst="rect">
            <a:avLst/>
          </a:prstGeom>
          <a:noFill/>
        </p:spPr>
        <p:txBody>
          <a:bodyPr wrap="square">
            <a:spAutoFit/>
          </a:bodyPr>
          <a:lstStyle/>
          <a:p>
            <a:pPr>
              <a:buNone/>
            </a:pPr>
            <a:r>
              <a:rPr lang="en-US" b="1" dirty="0"/>
              <a:t>3. Basic EDA</a:t>
            </a:r>
          </a:p>
          <a:p>
            <a:pPr>
              <a:buFont typeface="Arial" panose="020B0604020202020204" pitchFamily="34" charset="0"/>
              <a:buChar char="•"/>
            </a:pPr>
            <a:r>
              <a:rPr lang="en-US" b="1" dirty="0"/>
              <a:t>Temperature &amp; Precipitation Trends:</a:t>
            </a:r>
            <a:endParaRPr lang="en-US" dirty="0"/>
          </a:p>
          <a:p>
            <a:pPr marL="742950" lvl="1" indent="-285750">
              <a:buFont typeface="Arial" panose="020B0604020202020204" pitchFamily="34" charset="0"/>
              <a:buChar char="•"/>
            </a:pPr>
            <a:r>
              <a:rPr lang="en-US" dirty="0"/>
              <a:t>Line plots per city.</a:t>
            </a:r>
          </a:p>
          <a:p>
            <a:pPr marL="742950" lvl="1" indent="-285750">
              <a:buFont typeface="Arial" panose="020B0604020202020204" pitchFamily="34" charset="0"/>
              <a:buChar char="•"/>
            </a:pPr>
            <a:r>
              <a:rPr lang="en-US" dirty="0"/>
              <a:t>Distribution plots to visualize overall trends.</a:t>
            </a:r>
          </a:p>
          <a:p>
            <a:pPr>
              <a:buFont typeface="Arial" panose="020B0604020202020204" pitchFamily="34" charset="0"/>
              <a:buChar char="•"/>
            </a:pPr>
            <a:r>
              <a:rPr lang="en-US" b="1" dirty="0"/>
              <a:t>Correlation Heatmap:</a:t>
            </a:r>
            <a:endParaRPr lang="en-US" dirty="0"/>
          </a:p>
          <a:p>
            <a:pPr marL="742950" lvl="1" indent="-285750">
              <a:buFont typeface="Arial" panose="020B0604020202020204" pitchFamily="34" charset="0"/>
              <a:buChar char="•"/>
            </a:pPr>
            <a:r>
              <a:rPr lang="en-US" dirty="0"/>
              <a:t>Found correlations between temperature, pressure, humidity, and air quality features.</a:t>
            </a:r>
          </a:p>
        </p:txBody>
      </p:sp>
    </p:spTree>
    <p:extLst>
      <p:ext uri="{BB962C8B-B14F-4D97-AF65-F5344CB8AC3E}">
        <p14:creationId xmlns:p14="http://schemas.microsoft.com/office/powerpoint/2010/main" val="3068612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BB31E8CF-7B55-7D04-6A4A-CF0A96C7A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11" y="220144"/>
            <a:ext cx="5537734" cy="29985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713EA36-E945-0E37-10CD-10396244B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666" y="359938"/>
            <a:ext cx="4615433" cy="247631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8F5E62C7-293D-F86D-714D-01A7CF2F61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028" y="3639314"/>
            <a:ext cx="5537734" cy="268540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6980B0C9-C336-D6D7-BD7B-C810608BB0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71539" y="3031404"/>
            <a:ext cx="4615433" cy="3466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982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AFB7A8D-F1B3-3065-F75F-4F4F87EC4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095375"/>
            <a:ext cx="11334750"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76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E8B384B-1467-AD7F-66F6-3E2F14BB65CE}"/>
              </a:ext>
            </a:extLst>
          </p:cNvPr>
          <p:cNvSpPr>
            <a:spLocks noChangeArrowheads="1"/>
          </p:cNvSpPr>
          <p:nvPr/>
        </p:nvSpPr>
        <p:spPr bwMode="auto">
          <a:xfrm>
            <a:off x="1563624" y="346329"/>
            <a:ext cx="7544053"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4. Forecasting Models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ARIMA (Tirana)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Preprocessing:</a:t>
            </a:r>
            <a:r>
              <a:rPr kumimoji="0" lang="en-US" altLang="en-US" b="0" i="0" u="none" strike="noStrike" cap="none" normalizeH="0" baseline="0" dirty="0">
                <a:ln>
                  <a:noFill/>
                </a:ln>
                <a:solidFill>
                  <a:schemeClr val="tx1"/>
                </a:solidFill>
                <a:effectLst/>
              </a:rPr>
              <a:t> Differencing applied after ADF test (non-stationary series).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Forecast:</a:t>
            </a:r>
            <a:r>
              <a:rPr kumimoji="0" lang="en-US" altLang="en-US" b="0" i="0" u="none" strike="noStrike" cap="none" normalizeH="0" baseline="0" dirty="0">
                <a:ln>
                  <a:noFill/>
                </a:ln>
                <a:solidFill>
                  <a:schemeClr val="tx1"/>
                </a:solidFill>
                <a:effectLst/>
              </a:rPr>
              <a:t> 30-day temperature forecast.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Evaluation:</a:t>
            </a:r>
            <a:endParaRPr kumimoji="0" lang="en-US" altLang="en-US"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MAE: 0.0487</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RMSE: 0.0555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ETS (Kabul)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Preprocessing:</a:t>
            </a:r>
            <a:r>
              <a:rPr kumimoji="0" lang="en-US" altLang="en-US" b="0" i="0" u="none" strike="noStrike" cap="none" normalizeH="0" baseline="0" dirty="0">
                <a:ln>
                  <a:noFill/>
                </a:ln>
                <a:solidFill>
                  <a:schemeClr val="tx1"/>
                </a:solidFill>
                <a:effectLst/>
              </a:rPr>
              <a:t> No differencing required.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Evaluation:</a:t>
            </a:r>
            <a:endParaRPr kumimoji="0" lang="en-US" altLang="en-US"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MAE: 0.0474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RMSE: 0.0503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Prophet (Yerevan)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Preprocessing:</a:t>
            </a:r>
            <a:r>
              <a:rPr kumimoji="0" lang="en-US" altLang="en-US" b="0" i="0" u="none" strike="noStrike" cap="none" normalizeH="0" baseline="0" dirty="0">
                <a:ln>
                  <a:noFill/>
                </a:ln>
                <a:solidFill>
                  <a:schemeClr val="tx1"/>
                </a:solidFill>
                <a:effectLst/>
              </a:rPr>
              <a:t> Converted epoch to ds, temperature to 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Evaluation:</a:t>
            </a:r>
            <a:endParaRPr kumimoji="0" lang="en-US" altLang="en-US"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MAE: 6.0674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RMSE: 6.7243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Ensemble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Combined predictions from ARIMA, ETS, and Prophet.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Used averaging for final forecast.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4243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1852C69-BF2A-1E30-1529-35E3B0781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4391" y="230709"/>
            <a:ext cx="6819427" cy="31041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5D720AD-475C-1507-3CC7-C6F1F5233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019" y="3523182"/>
            <a:ext cx="6819427" cy="320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77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9544653-AC12-FD3F-F36D-1256F196B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789" y="235434"/>
            <a:ext cx="6368985" cy="28990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5854C5E-C3A7-FEC3-890A-B0FF113E4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789" y="3429000"/>
            <a:ext cx="6626542" cy="311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32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201E971-288F-2B52-12FE-D7971A9F91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514350"/>
            <a:ext cx="9420225" cy="582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874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17</TotalTime>
  <Words>541</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Calisto MT</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shruti sridhar</dc:creator>
  <cp:lastModifiedBy>shruti sridhar</cp:lastModifiedBy>
  <cp:revision>1</cp:revision>
  <dcterms:created xsi:type="dcterms:W3CDTF">2025-08-06T14:15:49Z</dcterms:created>
  <dcterms:modified xsi:type="dcterms:W3CDTF">2025-08-06T14:33:17Z</dcterms:modified>
</cp:coreProperties>
</file>