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ading Now 71-78" panose="020B0604020202020204" charset="0"/>
      <p:regular r:id="rId25"/>
    </p:embeddedFont>
    <p:embeddedFont>
      <p:font typeface="Heading Now 71-78 Bold" panose="020B0604020202020204" charset="0"/>
      <p:regular r:id="rId26"/>
    </p:embeddedFont>
    <p:embeddedFont>
      <p:font typeface="Public Sans" panose="020B0604020202020204" charset="0"/>
      <p:regular r:id="rId27"/>
    </p:embeddedFont>
    <p:embeddedFont>
      <p:font typeface="Public Sans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41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46.png"/><Relationship Id="rId4" Type="http://schemas.openxmlformats.org/officeDocument/2006/relationships/image" Target="../media/image11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773733" y="543694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13257946" y="543694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0263" y="1918409"/>
            <a:ext cx="17286899" cy="1823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1"/>
              </a:lnSpc>
            </a:pPr>
            <a:r>
              <a:rPr lang="en-US" sz="6411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SALES PERFORMANCE ANALYSIS OF WALMART STORES</a:t>
            </a:r>
          </a:p>
        </p:txBody>
      </p:sp>
      <p:sp>
        <p:nvSpPr>
          <p:cNvPr id="5" name="Freeform 5"/>
          <p:cNvSpPr/>
          <p:nvPr/>
        </p:nvSpPr>
        <p:spPr>
          <a:xfrm>
            <a:off x="7311916" y="7078808"/>
            <a:ext cx="1898759" cy="2349312"/>
          </a:xfrm>
          <a:custGeom>
            <a:avLst/>
            <a:gdLst/>
            <a:ahLst/>
            <a:cxnLst/>
            <a:rect l="l" t="t" r="r" b="b"/>
            <a:pathLst>
              <a:path w="1898759" h="2349312">
                <a:moveTo>
                  <a:pt x="0" y="0"/>
                </a:moveTo>
                <a:lnTo>
                  <a:pt x="1898759" y="0"/>
                </a:lnTo>
                <a:lnTo>
                  <a:pt x="1898759" y="2349312"/>
                </a:lnTo>
                <a:lnTo>
                  <a:pt x="0" y="234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41876" t="-18685" r="-543914" b="-149456"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776354" y="7685311"/>
            <a:ext cx="1361746" cy="1684873"/>
          </a:xfrm>
          <a:custGeom>
            <a:avLst/>
            <a:gdLst/>
            <a:ahLst/>
            <a:cxnLst/>
            <a:rect l="l" t="t" r="r" b="b"/>
            <a:pathLst>
              <a:path w="1361746" h="1684873">
                <a:moveTo>
                  <a:pt x="1361746" y="0"/>
                </a:moveTo>
                <a:lnTo>
                  <a:pt x="0" y="0"/>
                </a:lnTo>
                <a:lnTo>
                  <a:pt x="0" y="1684873"/>
                </a:lnTo>
                <a:lnTo>
                  <a:pt x="1361746" y="1684873"/>
                </a:lnTo>
                <a:lnTo>
                  <a:pt x="13617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1876" t="-18685" r="-543914" b="-14945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204609" y="3403472"/>
            <a:ext cx="6571745" cy="5854828"/>
          </a:xfrm>
          <a:custGeom>
            <a:avLst/>
            <a:gdLst/>
            <a:ahLst/>
            <a:cxnLst/>
            <a:rect l="l" t="t" r="r" b="b"/>
            <a:pathLst>
              <a:path w="6571745" h="5854828">
                <a:moveTo>
                  <a:pt x="0" y="0"/>
                </a:moveTo>
                <a:lnTo>
                  <a:pt x="6571745" y="0"/>
                </a:lnTo>
                <a:lnTo>
                  <a:pt x="6571745" y="5854828"/>
                </a:lnTo>
                <a:lnTo>
                  <a:pt x="0" y="58548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028700" y="1680284"/>
            <a:ext cx="16230129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632588" y="5489981"/>
            <a:ext cx="1972223" cy="1928630"/>
          </a:xfrm>
          <a:custGeom>
            <a:avLst/>
            <a:gdLst/>
            <a:ahLst/>
            <a:cxnLst/>
            <a:rect l="l" t="t" r="r" b="b"/>
            <a:pathLst>
              <a:path w="1972223" h="1928630">
                <a:moveTo>
                  <a:pt x="0" y="0"/>
                </a:moveTo>
                <a:lnTo>
                  <a:pt x="1972223" y="0"/>
                </a:lnTo>
                <a:lnTo>
                  <a:pt x="1972223" y="1928630"/>
                </a:lnTo>
                <a:lnTo>
                  <a:pt x="0" y="19286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t="-152028" r="-474948" b="-34791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4444003"/>
            <a:ext cx="5871463" cy="167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6"/>
              </a:lnSpc>
            </a:pPr>
            <a:r>
              <a:rPr lang="en-US" sz="31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Using Advanced MySQL Techniques</a:t>
            </a:r>
          </a:p>
          <a:p>
            <a:pPr algn="l">
              <a:lnSpc>
                <a:spcPts val="4476"/>
              </a:lnSpc>
            </a:pPr>
            <a:endParaRPr lang="en-US" sz="319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97155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Shruti Gawde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577930" y="4610186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5"/>
                </a:lnTo>
                <a:lnTo>
                  <a:pt x="0" y="8797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16369809" y="6259479"/>
            <a:ext cx="4254086" cy="2475105"/>
          </a:xfrm>
          <a:custGeom>
            <a:avLst/>
            <a:gdLst/>
            <a:ahLst/>
            <a:cxnLst/>
            <a:rect l="l" t="t" r="r" b="b"/>
            <a:pathLst>
              <a:path w="4254086" h="2475105">
                <a:moveTo>
                  <a:pt x="0" y="0"/>
                </a:moveTo>
                <a:lnTo>
                  <a:pt x="4254087" y="0"/>
                </a:lnTo>
                <a:lnTo>
                  <a:pt x="4254087" y="2475104"/>
                </a:lnTo>
                <a:lnTo>
                  <a:pt x="0" y="24751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3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0174" y="1484717"/>
            <a:ext cx="11301259" cy="3658783"/>
          </a:xfrm>
          <a:custGeom>
            <a:avLst/>
            <a:gdLst/>
            <a:ahLst/>
            <a:cxnLst/>
            <a:rect l="l" t="t" r="r" b="b"/>
            <a:pathLst>
              <a:path w="11301259" h="3658783">
                <a:moveTo>
                  <a:pt x="0" y="0"/>
                </a:moveTo>
                <a:lnTo>
                  <a:pt x="11301259" y="0"/>
                </a:lnTo>
                <a:lnTo>
                  <a:pt x="11301259" y="3658783"/>
                </a:lnTo>
                <a:lnTo>
                  <a:pt x="0" y="3658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30174" y="6132517"/>
            <a:ext cx="9681824" cy="3175638"/>
          </a:xfrm>
          <a:custGeom>
            <a:avLst/>
            <a:gdLst/>
            <a:ahLst/>
            <a:cxnLst/>
            <a:rect l="l" t="t" r="r" b="b"/>
            <a:pathLst>
              <a:path w="9681824" h="3175638">
                <a:moveTo>
                  <a:pt x="0" y="0"/>
                </a:moveTo>
                <a:lnTo>
                  <a:pt x="9681824" y="0"/>
                </a:lnTo>
                <a:lnTo>
                  <a:pt x="9681824" y="3175638"/>
                </a:lnTo>
                <a:lnTo>
                  <a:pt x="0" y="31756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443587" y="5724525"/>
            <a:ext cx="6453668" cy="3797569"/>
          </a:xfrm>
          <a:custGeom>
            <a:avLst/>
            <a:gdLst/>
            <a:ahLst/>
            <a:cxnLst/>
            <a:rect l="l" t="t" r="r" b="b"/>
            <a:pathLst>
              <a:path w="6453668" h="3797569">
                <a:moveTo>
                  <a:pt x="0" y="0"/>
                </a:moveTo>
                <a:lnTo>
                  <a:pt x="6453669" y="0"/>
                </a:lnTo>
                <a:lnTo>
                  <a:pt x="6453669" y="3797569"/>
                </a:lnTo>
                <a:lnTo>
                  <a:pt x="0" y="3797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r="-226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(10)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Most Popular Payment Method by City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58308" y="1417748"/>
            <a:ext cx="12895497" cy="2303347"/>
          </a:xfrm>
          <a:custGeom>
            <a:avLst/>
            <a:gdLst/>
            <a:ahLst/>
            <a:cxnLst/>
            <a:rect l="l" t="t" r="r" b="b"/>
            <a:pathLst>
              <a:path w="12895497" h="2303347">
                <a:moveTo>
                  <a:pt x="0" y="0"/>
                </a:moveTo>
                <a:lnTo>
                  <a:pt x="12895497" y="0"/>
                </a:lnTo>
                <a:lnTo>
                  <a:pt x="12895497" y="2303347"/>
                </a:lnTo>
                <a:lnTo>
                  <a:pt x="0" y="23033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375955" y="5082598"/>
            <a:ext cx="11291814" cy="4151194"/>
          </a:xfrm>
          <a:custGeom>
            <a:avLst/>
            <a:gdLst/>
            <a:ahLst/>
            <a:cxnLst/>
            <a:rect l="l" t="t" r="r" b="b"/>
            <a:pathLst>
              <a:path w="11291814" h="4151194">
                <a:moveTo>
                  <a:pt x="0" y="0"/>
                </a:moveTo>
                <a:lnTo>
                  <a:pt x="11291813" y="0"/>
                </a:lnTo>
                <a:lnTo>
                  <a:pt x="11291813" y="4151194"/>
                </a:lnTo>
                <a:lnTo>
                  <a:pt x="0" y="41511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(11)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Monthly Sales Distribution by Gender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91431" y="5265373"/>
            <a:ext cx="8418708" cy="4132541"/>
          </a:xfrm>
          <a:custGeom>
            <a:avLst/>
            <a:gdLst/>
            <a:ahLst/>
            <a:cxnLst/>
            <a:rect l="l" t="t" r="r" b="b"/>
            <a:pathLst>
              <a:path w="8418708" h="4132541">
                <a:moveTo>
                  <a:pt x="0" y="0"/>
                </a:moveTo>
                <a:lnTo>
                  <a:pt x="8418708" y="0"/>
                </a:lnTo>
                <a:lnTo>
                  <a:pt x="8418708" y="4132541"/>
                </a:lnTo>
                <a:lnTo>
                  <a:pt x="0" y="41325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70741" y="1295917"/>
            <a:ext cx="13049094" cy="3572189"/>
          </a:xfrm>
          <a:custGeom>
            <a:avLst/>
            <a:gdLst/>
            <a:ahLst/>
            <a:cxnLst/>
            <a:rect l="l" t="t" r="r" b="b"/>
            <a:pathLst>
              <a:path w="13049094" h="3572189">
                <a:moveTo>
                  <a:pt x="0" y="0"/>
                </a:moveTo>
                <a:lnTo>
                  <a:pt x="13049094" y="0"/>
                </a:lnTo>
                <a:lnTo>
                  <a:pt x="13049094" y="3572189"/>
                </a:lnTo>
                <a:lnTo>
                  <a:pt x="0" y="35721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11639" y="6030808"/>
            <a:ext cx="9144000" cy="2295983"/>
          </a:xfrm>
          <a:custGeom>
            <a:avLst/>
            <a:gdLst/>
            <a:ahLst/>
            <a:cxnLst/>
            <a:rect l="l" t="t" r="r" b="b"/>
            <a:pathLst>
              <a:path w="9144000" h="2295983">
                <a:moveTo>
                  <a:pt x="0" y="0"/>
                </a:moveTo>
                <a:lnTo>
                  <a:pt x="9144000" y="0"/>
                </a:lnTo>
                <a:lnTo>
                  <a:pt x="9144000" y="2295982"/>
                </a:lnTo>
                <a:lnTo>
                  <a:pt x="0" y="2295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(12)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Best Product Line by Customer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8803" y="1185774"/>
            <a:ext cx="10550601" cy="5446748"/>
          </a:xfrm>
          <a:custGeom>
            <a:avLst/>
            <a:gdLst/>
            <a:ahLst/>
            <a:cxnLst/>
            <a:rect l="l" t="t" r="r" b="b"/>
            <a:pathLst>
              <a:path w="10550601" h="5446748">
                <a:moveTo>
                  <a:pt x="0" y="0"/>
                </a:moveTo>
                <a:lnTo>
                  <a:pt x="10550600" y="0"/>
                </a:lnTo>
                <a:lnTo>
                  <a:pt x="10550600" y="5446747"/>
                </a:lnTo>
                <a:lnTo>
                  <a:pt x="0" y="54467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10741" y="1318667"/>
            <a:ext cx="4774010" cy="5133183"/>
          </a:xfrm>
          <a:custGeom>
            <a:avLst/>
            <a:gdLst/>
            <a:ahLst/>
            <a:cxnLst/>
            <a:rect l="l" t="t" r="r" b="b"/>
            <a:pathLst>
              <a:path w="4774010" h="5133183">
                <a:moveTo>
                  <a:pt x="0" y="0"/>
                </a:moveTo>
                <a:lnTo>
                  <a:pt x="4774009" y="0"/>
                </a:lnTo>
                <a:lnTo>
                  <a:pt x="4774009" y="5133183"/>
                </a:lnTo>
                <a:lnTo>
                  <a:pt x="0" y="5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595954" y="6632521"/>
            <a:ext cx="5203583" cy="3167008"/>
          </a:xfrm>
          <a:custGeom>
            <a:avLst/>
            <a:gdLst/>
            <a:ahLst/>
            <a:cxnLst/>
            <a:rect l="l" t="t" r="r" b="b"/>
            <a:pathLst>
              <a:path w="5203583" h="3167008">
                <a:moveTo>
                  <a:pt x="0" y="0"/>
                </a:moveTo>
                <a:lnTo>
                  <a:pt x="5203583" y="0"/>
                </a:lnTo>
                <a:lnTo>
                  <a:pt x="5203583" y="3167009"/>
                </a:lnTo>
                <a:lnTo>
                  <a:pt x="0" y="31670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(13)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Identifying Repeat Customers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8803" y="1381613"/>
            <a:ext cx="10300341" cy="3215135"/>
          </a:xfrm>
          <a:custGeom>
            <a:avLst/>
            <a:gdLst/>
            <a:ahLst/>
            <a:cxnLst/>
            <a:rect l="l" t="t" r="r" b="b"/>
            <a:pathLst>
              <a:path w="10300341" h="3215135">
                <a:moveTo>
                  <a:pt x="0" y="0"/>
                </a:moveTo>
                <a:lnTo>
                  <a:pt x="10300340" y="0"/>
                </a:lnTo>
                <a:lnTo>
                  <a:pt x="10300340" y="3215136"/>
                </a:lnTo>
                <a:lnTo>
                  <a:pt x="0" y="32151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43425" y="4701524"/>
            <a:ext cx="7908642" cy="4913342"/>
          </a:xfrm>
          <a:custGeom>
            <a:avLst/>
            <a:gdLst/>
            <a:ahLst/>
            <a:cxnLst/>
            <a:rect l="l" t="t" r="r" b="b"/>
            <a:pathLst>
              <a:path w="7908642" h="4913342">
                <a:moveTo>
                  <a:pt x="0" y="0"/>
                </a:moveTo>
                <a:lnTo>
                  <a:pt x="7908642" y="0"/>
                </a:lnTo>
                <a:lnTo>
                  <a:pt x="7908642" y="4913342"/>
                </a:lnTo>
                <a:lnTo>
                  <a:pt x="0" y="49133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(14)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Finding Top 5 Customers by Sales Volume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8803" y="1314526"/>
            <a:ext cx="13092809" cy="2660983"/>
          </a:xfrm>
          <a:custGeom>
            <a:avLst/>
            <a:gdLst/>
            <a:ahLst/>
            <a:cxnLst/>
            <a:rect l="l" t="t" r="r" b="b"/>
            <a:pathLst>
              <a:path w="13092809" h="2660983">
                <a:moveTo>
                  <a:pt x="0" y="0"/>
                </a:moveTo>
                <a:lnTo>
                  <a:pt x="13092808" y="0"/>
                </a:lnTo>
                <a:lnTo>
                  <a:pt x="13092808" y="2660983"/>
                </a:lnTo>
                <a:lnTo>
                  <a:pt x="0" y="26609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88803" y="4517395"/>
            <a:ext cx="4401048" cy="4951180"/>
          </a:xfrm>
          <a:custGeom>
            <a:avLst/>
            <a:gdLst/>
            <a:ahLst/>
            <a:cxnLst/>
            <a:rect l="l" t="t" r="r" b="b"/>
            <a:pathLst>
              <a:path w="4401048" h="4951180">
                <a:moveTo>
                  <a:pt x="0" y="0"/>
                </a:moveTo>
                <a:lnTo>
                  <a:pt x="4401048" y="0"/>
                </a:lnTo>
                <a:lnTo>
                  <a:pt x="4401048" y="4951180"/>
                </a:lnTo>
                <a:lnTo>
                  <a:pt x="0" y="49511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336084" y="4517395"/>
            <a:ext cx="10237769" cy="4740905"/>
          </a:xfrm>
          <a:custGeom>
            <a:avLst/>
            <a:gdLst/>
            <a:ahLst/>
            <a:cxnLst/>
            <a:rect l="l" t="t" r="r" b="b"/>
            <a:pathLst>
              <a:path w="10237769" h="4740905">
                <a:moveTo>
                  <a:pt x="0" y="0"/>
                </a:moveTo>
                <a:lnTo>
                  <a:pt x="10237769" y="0"/>
                </a:lnTo>
                <a:lnTo>
                  <a:pt x="10237769" y="4740905"/>
                </a:lnTo>
                <a:lnTo>
                  <a:pt x="0" y="47409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680" b="-168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(15)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Analyzing Sales Trends by Day of the Week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16422" y="1775809"/>
            <a:ext cx="4626722" cy="5692834"/>
          </a:xfrm>
          <a:custGeom>
            <a:avLst/>
            <a:gdLst/>
            <a:ahLst/>
            <a:cxnLst/>
            <a:rect l="l" t="t" r="r" b="b"/>
            <a:pathLst>
              <a:path w="4626722" h="5692834">
                <a:moveTo>
                  <a:pt x="0" y="0"/>
                </a:moveTo>
                <a:lnTo>
                  <a:pt x="4626721" y="0"/>
                </a:lnTo>
                <a:lnTo>
                  <a:pt x="4626721" y="5692834"/>
                </a:lnTo>
                <a:lnTo>
                  <a:pt x="0" y="569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79410" y="4863555"/>
            <a:ext cx="1612202" cy="1612202"/>
          </a:xfrm>
          <a:custGeom>
            <a:avLst/>
            <a:gdLst/>
            <a:ahLst/>
            <a:cxnLst/>
            <a:rect l="l" t="t" r="r" b="b"/>
            <a:pathLst>
              <a:path w="1612202" h="1612202">
                <a:moveTo>
                  <a:pt x="0" y="0"/>
                </a:moveTo>
                <a:lnTo>
                  <a:pt x="1612202" y="0"/>
                </a:lnTo>
                <a:lnTo>
                  <a:pt x="1612202" y="1612201"/>
                </a:lnTo>
                <a:lnTo>
                  <a:pt x="0" y="1612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480721" y="9248775"/>
            <a:ext cx="901514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492975" y="1345076"/>
            <a:ext cx="14639943" cy="776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8"/>
              </a:lnSpc>
            </a:pPr>
            <a:r>
              <a:rPr lang="en-US" sz="235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1.Total Sales: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leads with $110,568, which is slightly higher than Branch A ($106,200) and Branch B ($106,197).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is consistently ahead.</a:t>
            </a:r>
          </a:p>
          <a:p>
            <a:pPr algn="just">
              <a:lnSpc>
                <a:spcPts val="3298"/>
              </a:lnSpc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r>
              <a:rPr lang="en-US" sz="235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.Average Customer Rating: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has the highest rating (7.07), suggesting better customer satisfaction.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A follows closely (7.02), while Branch B has the lowest (6.81).</a:t>
            </a:r>
          </a:p>
          <a:p>
            <a:pPr algn="just">
              <a:lnSpc>
                <a:spcPts val="3298"/>
              </a:lnSpc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r>
              <a:rPr lang="en-US" sz="235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.Average Quantity Sold per Transaction: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sells the highest average quantity (5.58 units per transaction), slightly more than Branch A (5.46) and Branch B (5.48).</a:t>
            </a:r>
          </a:p>
          <a:p>
            <a:pPr algn="just">
              <a:lnSpc>
                <a:spcPts val="3298"/>
              </a:lnSpc>
            </a:pPr>
            <a:r>
              <a:rPr lang="en-US" sz="235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4.Total Profit: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generates the highest profit ($5,265), while A and B make around $5,057 each.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Preliminary Conclusion: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is performing better due to higher sales volume and slightly better customer satisfaction.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Its higher profit and quantity sold per transaction indicate better product demand or marketing strategies.</a:t>
            </a:r>
          </a:p>
          <a:p>
            <a:pPr marL="508624" lvl="1" indent="-254312" algn="just">
              <a:lnSpc>
                <a:spcPts val="3298"/>
              </a:lnSpc>
              <a:buFont typeface="Arial"/>
              <a:buChar char="•"/>
            </a:pPr>
            <a:r>
              <a:rPr lang="en-US" sz="235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is in Naypyitaw which is the capital of Myanmar that could be reason it has more High end customers.</a:t>
            </a:r>
          </a:p>
          <a:p>
            <a:pPr algn="just">
              <a:lnSpc>
                <a:spcPts val="3298"/>
              </a:lnSpc>
            </a:pPr>
            <a:endParaRPr lang="en-US" sz="2355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(16)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80892" y="327639"/>
            <a:ext cx="12587466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Key Findings on Branch C,A and B Performance:</a:t>
            </a:r>
          </a:p>
        </p:txBody>
      </p:sp>
      <p:sp>
        <p:nvSpPr>
          <p:cNvPr id="8" name="Freeform 8"/>
          <p:cNvSpPr/>
          <p:nvPr/>
        </p:nvSpPr>
        <p:spPr>
          <a:xfrm>
            <a:off x="15687458" y="7028746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5793602" y="2221450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69544" y="1209336"/>
            <a:ext cx="7658869" cy="98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Improve Underperforming Categorie</a:t>
            </a:r>
            <a:r>
              <a:rPr lang="en-US" sz="2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</a:t>
            </a:r>
          </a:p>
          <a:p>
            <a:pPr algn="just">
              <a:lnSpc>
                <a:spcPts val="3916"/>
              </a:lnSpc>
            </a:pPr>
            <a:endParaRPr lang="en-US" sz="279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451955"/>
            <a:ext cx="10863591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Recommendations to increase the sales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88401" y="1200818"/>
            <a:ext cx="1056321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69544" y="3122961"/>
            <a:ext cx="5517007" cy="98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Leverage Seasonal Trends</a:t>
            </a:r>
          </a:p>
          <a:p>
            <a:pPr algn="just">
              <a:lnSpc>
                <a:spcPts val="3916"/>
              </a:lnSpc>
            </a:pPr>
            <a:endParaRPr lang="en-US" sz="2797" b="1">
              <a:solidFill>
                <a:srgbClr val="FFFF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49823" y="3032473"/>
            <a:ext cx="1056321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9544" y="4799635"/>
            <a:ext cx="5517007" cy="148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6"/>
              </a:lnSpc>
            </a:pPr>
            <a:endParaRPr/>
          </a:p>
          <a:p>
            <a:pPr algn="just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Enhance Customer Engagement</a:t>
            </a:r>
          </a:p>
          <a:p>
            <a:pPr algn="just">
              <a:lnSpc>
                <a:spcPts val="3916"/>
              </a:lnSpc>
            </a:pPr>
            <a:endParaRPr lang="en-US" sz="2797" b="1">
              <a:solidFill>
                <a:srgbClr val="FFFF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88401" y="5178432"/>
            <a:ext cx="1056321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03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1935819" y="4660781"/>
            <a:ext cx="2362158" cy="11919145"/>
          </a:xfrm>
          <a:custGeom>
            <a:avLst/>
            <a:gdLst/>
            <a:ahLst/>
            <a:cxnLst/>
            <a:rect l="l" t="t" r="r" b="b"/>
            <a:pathLst>
              <a:path w="2362158" h="11919145">
                <a:moveTo>
                  <a:pt x="0" y="0"/>
                </a:moveTo>
                <a:lnTo>
                  <a:pt x="2362158" y="0"/>
                </a:lnTo>
                <a:lnTo>
                  <a:pt x="2362158" y="11919145"/>
                </a:lnTo>
                <a:lnTo>
                  <a:pt x="0" y="11919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94864" y="6793655"/>
            <a:ext cx="1359780" cy="1359780"/>
          </a:xfrm>
          <a:custGeom>
            <a:avLst/>
            <a:gdLst/>
            <a:ahLst/>
            <a:cxnLst/>
            <a:rect l="l" t="t" r="r" b="b"/>
            <a:pathLst>
              <a:path w="1359780" h="1359780">
                <a:moveTo>
                  <a:pt x="0" y="0"/>
                </a:moveTo>
                <a:lnTo>
                  <a:pt x="1359780" y="0"/>
                </a:lnTo>
                <a:lnTo>
                  <a:pt x="1359780" y="1359780"/>
                </a:lnTo>
                <a:lnTo>
                  <a:pt x="0" y="1359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469544" y="2125695"/>
            <a:ext cx="8431336" cy="935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074" lvl="1" indent="-194037" algn="l">
              <a:lnSpc>
                <a:spcPts val="251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A: Increase promotions for Health &amp; Beauty products to boost sales.</a:t>
            </a:r>
          </a:p>
          <a:p>
            <a:pPr marL="388074" lvl="1" indent="-194037" algn="l">
              <a:lnSpc>
                <a:spcPts val="251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B: Offer discounts or bundles on Home &amp; Lifestyle products to attract more buyers.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69544" y="3861666"/>
            <a:ext cx="8196401" cy="12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074" lvl="1" indent="-194037" algn="l">
              <a:lnSpc>
                <a:spcPts val="2516"/>
              </a:lnSpc>
              <a:spcBef>
                <a:spcPct val="0"/>
              </a:spcBef>
              <a:buFont typeface="Arial"/>
              <a:buChar char="•"/>
            </a:pP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Focus on May and December to maximize sales by offering targeted promotions and premium product discounts.</a:t>
            </a:r>
          </a:p>
          <a:p>
            <a:pPr marL="388074" lvl="1" indent="-194037" algn="l">
              <a:lnSpc>
                <a:spcPts val="2516"/>
              </a:lnSpc>
              <a:spcBef>
                <a:spcPct val="0"/>
              </a:spcBef>
              <a:buFont typeface="Arial"/>
              <a:buChar char="•"/>
            </a:pP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Use festivals and holiday seasons to drive traffic through special campaigns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06145" y="6003297"/>
            <a:ext cx="8581855" cy="12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074" lvl="1" indent="-194037" algn="l">
              <a:lnSpc>
                <a:spcPts val="2516"/>
              </a:lnSpc>
              <a:spcBef>
                <a:spcPct val="0"/>
              </a:spcBef>
              <a:buFont typeface="Arial"/>
              <a:buChar char="•"/>
            </a:pP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Offer loyalty programs to encourage repeat purchases, especially from premium customers.</a:t>
            </a:r>
          </a:p>
          <a:p>
            <a:pPr marL="388074" lvl="1" indent="-194037" algn="l">
              <a:lnSpc>
                <a:spcPts val="2516"/>
              </a:lnSpc>
              <a:spcBef>
                <a:spcPct val="0"/>
              </a:spcBef>
              <a:buFont typeface="Arial"/>
              <a:buChar char="•"/>
            </a:pP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Use personalized offers based on previous purchase patterns to increase conversion rates.</a:t>
            </a:r>
          </a:p>
        </p:txBody>
      </p:sp>
      <p:sp>
        <p:nvSpPr>
          <p:cNvPr id="14" name="Freeform 14"/>
          <p:cNvSpPr/>
          <p:nvPr/>
        </p:nvSpPr>
        <p:spPr>
          <a:xfrm flipH="1">
            <a:off x="0" y="2415988"/>
            <a:ext cx="7528462" cy="7682104"/>
          </a:xfrm>
          <a:custGeom>
            <a:avLst/>
            <a:gdLst/>
            <a:ahLst/>
            <a:cxnLst/>
            <a:rect l="l" t="t" r="r" b="b"/>
            <a:pathLst>
              <a:path w="7528462" h="7682104">
                <a:moveTo>
                  <a:pt x="7528462" y="0"/>
                </a:moveTo>
                <a:lnTo>
                  <a:pt x="0" y="0"/>
                </a:lnTo>
                <a:lnTo>
                  <a:pt x="0" y="7682105"/>
                </a:lnTo>
                <a:lnTo>
                  <a:pt x="7528462" y="7682105"/>
                </a:lnTo>
                <a:lnTo>
                  <a:pt x="75284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292265" y="8008644"/>
            <a:ext cx="8785896" cy="12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6"/>
              </a:lnSpc>
            </a:pPr>
            <a:r>
              <a:rPr lang="en-US" sz="1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Evening hours (6 PM - 7 PM) are peak business hours; introduce flash sales or limited-time discounts.</a:t>
            </a:r>
          </a:p>
          <a:p>
            <a:pPr algn="just">
              <a:lnSpc>
                <a:spcPts val="2516"/>
              </a:lnSpc>
            </a:pP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Promote fashion accessories at 3 PM and food &amp; beverages at 7 PM to maximize engagement.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88401" y="7286027"/>
            <a:ext cx="1056321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69544" y="7310103"/>
            <a:ext cx="6132538" cy="49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6"/>
              </a:lnSpc>
              <a:spcBef>
                <a:spcPct val="0"/>
              </a:spcBef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Optimize Store Hours &amp; Promotions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63721" y="1847291"/>
            <a:ext cx="6250050" cy="98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Improve Customer Satisfaction</a:t>
            </a:r>
          </a:p>
          <a:p>
            <a:pPr algn="just">
              <a:lnSpc>
                <a:spcPts val="3916"/>
              </a:lnSpc>
            </a:pPr>
            <a:endParaRPr lang="en-US" sz="2797" b="1">
              <a:solidFill>
                <a:srgbClr val="FFFF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37680"/>
            <a:ext cx="10305380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Recommendations to increase the sales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82578" y="1838773"/>
            <a:ext cx="1056321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63721" y="3760916"/>
            <a:ext cx="7295579" cy="98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Expand Digital Payment Promotions</a:t>
            </a:r>
          </a:p>
          <a:p>
            <a:pPr algn="just">
              <a:lnSpc>
                <a:spcPts val="3916"/>
              </a:lnSpc>
            </a:pPr>
            <a:endParaRPr lang="en-US" sz="2797" b="1">
              <a:solidFill>
                <a:srgbClr val="FFFF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3670429"/>
            <a:ext cx="1056321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00321" y="5807391"/>
            <a:ext cx="5517007" cy="98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6"/>
              </a:lnSpc>
            </a:pPr>
            <a:r>
              <a:rPr lang="en-US" sz="279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Targeted Marketing Campaigns</a:t>
            </a:r>
          </a:p>
          <a:p>
            <a:pPr algn="just">
              <a:lnSpc>
                <a:spcPts val="3916"/>
              </a:lnSpc>
            </a:pPr>
            <a:endParaRPr lang="en-US" sz="2797" b="1">
              <a:solidFill>
                <a:srgbClr val="FFFF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82578" y="5816387"/>
            <a:ext cx="1056321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07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1907667" y="4369605"/>
            <a:ext cx="2362158" cy="11919145"/>
          </a:xfrm>
          <a:custGeom>
            <a:avLst/>
            <a:gdLst/>
            <a:ahLst/>
            <a:cxnLst/>
            <a:rect l="l" t="t" r="r" b="b"/>
            <a:pathLst>
              <a:path w="2362158" h="11919145">
                <a:moveTo>
                  <a:pt x="0" y="0"/>
                </a:moveTo>
                <a:lnTo>
                  <a:pt x="2362158" y="0"/>
                </a:lnTo>
                <a:lnTo>
                  <a:pt x="2362158" y="11919145"/>
                </a:lnTo>
                <a:lnTo>
                  <a:pt x="0" y="11919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94864" y="6793655"/>
            <a:ext cx="1359780" cy="1359780"/>
          </a:xfrm>
          <a:custGeom>
            <a:avLst/>
            <a:gdLst/>
            <a:ahLst/>
            <a:cxnLst/>
            <a:rect l="l" t="t" r="r" b="b"/>
            <a:pathLst>
              <a:path w="1359780" h="1359780">
                <a:moveTo>
                  <a:pt x="0" y="0"/>
                </a:moveTo>
                <a:lnTo>
                  <a:pt x="1359780" y="0"/>
                </a:lnTo>
                <a:lnTo>
                  <a:pt x="1359780" y="1359780"/>
                </a:lnTo>
                <a:lnTo>
                  <a:pt x="0" y="1359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963721" y="2763651"/>
            <a:ext cx="8431336" cy="12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074" lvl="1" indent="-194037" algn="l">
              <a:lnSpc>
                <a:spcPts val="251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Branch C has the highest customer rating (7.07). Other branches should focus on improving customer service and product availability.</a:t>
            </a:r>
          </a:p>
          <a:p>
            <a:pPr marL="388074" lvl="1" indent="-194037" algn="l">
              <a:lnSpc>
                <a:spcPts val="251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Offer a smooth checkout experience, especially during peak hours.</a:t>
            </a:r>
          </a:p>
          <a:p>
            <a:pPr algn="l">
              <a:lnSpc>
                <a:spcPts val="2516"/>
              </a:lnSpc>
            </a:pPr>
            <a:endParaRPr lang="en-US" sz="179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63721" y="4499622"/>
            <a:ext cx="8196401" cy="124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074" lvl="1" indent="-194037" algn="l">
              <a:lnSpc>
                <a:spcPts val="2516"/>
              </a:lnSpc>
              <a:spcBef>
                <a:spcPct val="0"/>
              </a:spcBef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E-wallet </a:t>
            </a:r>
            <a:r>
              <a:rPr lang="en-US" sz="17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usage peaks at 7 PM, indicating a preference for digital transactions. Promote cashback or rewards for E-wallet users to encourage higher spending.</a:t>
            </a:r>
          </a:p>
          <a:p>
            <a:pPr algn="l">
              <a:lnSpc>
                <a:spcPts val="2516"/>
              </a:lnSpc>
              <a:spcBef>
                <a:spcPct val="0"/>
              </a:spcBef>
            </a:pPr>
            <a:endParaRPr lang="en-US" sz="1797" u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10739" y="6631705"/>
            <a:ext cx="8581855" cy="2428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253" lvl="1" indent="-215627" algn="l">
              <a:lnSpc>
                <a:spcPts val="2796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u="none" strike="noStrik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Mandalay</a:t>
            </a:r>
            <a:r>
              <a:rPr lang="en-US" sz="19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Focus on travel-related products due to tourism demand.</a:t>
            </a:r>
          </a:p>
          <a:p>
            <a:pPr marL="431253" lvl="1" indent="-215627" algn="l">
              <a:lnSpc>
                <a:spcPts val="2796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u="none" strike="noStrik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Yangon:</a:t>
            </a:r>
            <a:r>
              <a:rPr lang="en-US" sz="19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Increase the availability of lifestyle and fashion products as they perform well in urban settings.</a:t>
            </a:r>
          </a:p>
          <a:p>
            <a:pPr marL="431253" lvl="1" indent="-215627" algn="l">
              <a:lnSpc>
                <a:spcPts val="2796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u="none" strike="noStrik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Naypyitaw</a:t>
            </a:r>
            <a:r>
              <a:rPr lang="en-US" sz="1997" u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Offer premium products in food &amp; beverages and electronic accessories to cater to high-income customers, also can offer lunch time deal to office workers and students.</a:t>
            </a:r>
          </a:p>
          <a:p>
            <a:pPr algn="l">
              <a:lnSpc>
                <a:spcPts val="2516"/>
              </a:lnSpc>
              <a:spcBef>
                <a:spcPct val="0"/>
              </a:spcBef>
            </a:pPr>
            <a:endParaRPr lang="en-US" sz="1997" u="none" strike="noStrike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" name="Freeform 14"/>
          <p:cNvSpPr/>
          <p:nvPr/>
        </p:nvSpPr>
        <p:spPr>
          <a:xfrm flipH="1">
            <a:off x="273721" y="2552550"/>
            <a:ext cx="7528462" cy="7682104"/>
          </a:xfrm>
          <a:custGeom>
            <a:avLst/>
            <a:gdLst/>
            <a:ahLst/>
            <a:cxnLst/>
            <a:rect l="l" t="t" r="r" b="b"/>
            <a:pathLst>
              <a:path w="7528462" h="7682104">
                <a:moveTo>
                  <a:pt x="7528462" y="0"/>
                </a:moveTo>
                <a:lnTo>
                  <a:pt x="0" y="0"/>
                </a:lnTo>
                <a:lnTo>
                  <a:pt x="0" y="7682105"/>
                </a:lnTo>
                <a:lnTo>
                  <a:pt x="7528462" y="7682105"/>
                </a:lnTo>
                <a:lnTo>
                  <a:pt x="75284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8225"/>
            <a:ext cx="1619917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699409" y="1576196"/>
            <a:ext cx="7528462" cy="7682104"/>
          </a:xfrm>
          <a:custGeom>
            <a:avLst/>
            <a:gdLst/>
            <a:ahLst/>
            <a:cxnLst/>
            <a:rect l="l" t="t" r="r" b="b"/>
            <a:pathLst>
              <a:path w="7528462" h="7682104">
                <a:moveTo>
                  <a:pt x="0" y="0"/>
                </a:moveTo>
                <a:lnTo>
                  <a:pt x="7528462" y="0"/>
                </a:lnTo>
                <a:lnTo>
                  <a:pt x="7528462" y="7682104"/>
                </a:lnTo>
                <a:lnTo>
                  <a:pt x="0" y="7682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80358" y="1528571"/>
            <a:ext cx="8519051" cy="289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5"/>
              </a:lnSpc>
            </a:pPr>
            <a:r>
              <a:rPr lang="en-US" sz="10225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15231766" y="2245664"/>
            <a:ext cx="1164803" cy="1164803"/>
          </a:xfrm>
          <a:custGeom>
            <a:avLst/>
            <a:gdLst/>
            <a:ahLst/>
            <a:cxnLst/>
            <a:rect l="l" t="t" r="r" b="b"/>
            <a:pathLst>
              <a:path w="1164803" h="1164803">
                <a:moveTo>
                  <a:pt x="0" y="0"/>
                </a:moveTo>
                <a:lnTo>
                  <a:pt x="1164803" y="0"/>
                </a:lnTo>
                <a:lnTo>
                  <a:pt x="1164803" y="1164802"/>
                </a:lnTo>
                <a:lnTo>
                  <a:pt x="0" y="1164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74446" y="6530069"/>
            <a:ext cx="844454" cy="844454"/>
          </a:xfrm>
          <a:custGeom>
            <a:avLst/>
            <a:gdLst/>
            <a:ahLst/>
            <a:cxnLst/>
            <a:rect l="l" t="t" r="r" b="b"/>
            <a:pathLst>
              <a:path w="844454" h="844454">
                <a:moveTo>
                  <a:pt x="0" y="0"/>
                </a:moveTo>
                <a:lnTo>
                  <a:pt x="844454" y="0"/>
                </a:lnTo>
                <a:lnTo>
                  <a:pt x="844454" y="844454"/>
                </a:lnTo>
                <a:lnTo>
                  <a:pt x="0" y="844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0896673" y="9248775"/>
            <a:ext cx="630024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5400000">
            <a:off x="15435640" y="4020870"/>
            <a:ext cx="5704720" cy="3319110"/>
          </a:xfrm>
          <a:custGeom>
            <a:avLst/>
            <a:gdLst/>
            <a:ahLst/>
            <a:cxnLst/>
            <a:rect l="l" t="t" r="r" b="b"/>
            <a:pathLst>
              <a:path w="5704720" h="3319110">
                <a:moveTo>
                  <a:pt x="0" y="0"/>
                </a:moveTo>
                <a:lnTo>
                  <a:pt x="5704720" y="0"/>
                </a:lnTo>
                <a:lnTo>
                  <a:pt x="5704720" y="3319110"/>
                </a:lnTo>
                <a:lnTo>
                  <a:pt x="0" y="3319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8071846"/>
            <a:ext cx="11816874" cy="180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3"/>
              </a:lnSpc>
              <a:spcBef>
                <a:spcPct val="0"/>
              </a:spcBef>
            </a:pPr>
            <a:r>
              <a:rPr lang="en-US" sz="340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Video link https://drive.google.com/file/d/1FcMiQwhP_DLneZt-V_AbgfB0ZA03MTpt/view?usp=sharing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8225"/>
            <a:ext cx="1619917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028700" y="1518990"/>
            <a:ext cx="6669878" cy="7739310"/>
          </a:xfrm>
          <a:custGeom>
            <a:avLst/>
            <a:gdLst/>
            <a:ahLst/>
            <a:cxnLst/>
            <a:rect l="l" t="t" r="r" b="b"/>
            <a:pathLst>
              <a:path w="6669878" h="7739310">
                <a:moveTo>
                  <a:pt x="0" y="0"/>
                </a:moveTo>
                <a:lnTo>
                  <a:pt x="6669878" y="0"/>
                </a:lnTo>
                <a:lnTo>
                  <a:pt x="6669878" y="7739310"/>
                </a:lnTo>
                <a:lnTo>
                  <a:pt x="0" y="773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113042" y="1851247"/>
            <a:ext cx="7297773" cy="98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627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1668" y="3841113"/>
            <a:ext cx="8917121" cy="290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328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aims to analyze Walmart sales data to extract key insights on sales trends, customer segmentation, and repeat customer behavior using advanced SQL queries.</a:t>
            </a:r>
          </a:p>
          <a:p>
            <a:pPr algn="just">
              <a:lnSpc>
                <a:spcPts val="4600"/>
              </a:lnSpc>
            </a:pPr>
            <a:endParaRPr lang="en-US" sz="3285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19835" y="394270"/>
            <a:ext cx="3308036" cy="41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(02)</a:t>
            </a:r>
          </a:p>
        </p:txBody>
      </p:sp>
      <p:sp>
        <p:nvSpPr>
          <p:cNvPr id="7" name="Freeform 7"/>
          <p:cNvSpPr/>
          <p:nvPr/>
        </p:nvSpPr>
        <p:spPr>
          <a:xfrm>
            <a:off x="7258681" y="2329735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3" y="0"/>
                </a:lnTo>
                <a:lnTo>
                  <a:pt x="729983" y="729984"/>
                </a:lnTo>
                <a:lnTo>
                  <a:pt x="0" y="72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5435771" y="2803424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-2852229" y="4746592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19403" y="6435338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5"/>
                </a:lnTo>
                <a:lnTo>
                  <a:pt x="0" y="879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94487" y="4778508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4" y="0"/>
                </a:lnTo>
                <a:lnTo>
                  <a:pt x="729984" y="729984"/>
                </a:lnTo>
                <a:lnTo>
                  <a:pt x="0" y="72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8225"/>
            <a:ext cx="1619917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7988664" y="1851247"/>
            <a:ext cx="9710533" cy="98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627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BUSINESS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8840" y="3850638"/>
            <a:ext cx="9410181" cy="2967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969" lvl="1" indent="-301984" algn="just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Walmart wants to improve customer retention and optimize sales strategies </a:t>
            </a:r>
          </a:p>
          <a:p>
            <a:pPr marL="603969" lvl="1" indent="-301984" algn="just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By identifying repeat customers analyzing sales patterns, and segmenting customers the company can develop targeted marketing strategies.</a:t>
            </a:r>
          </a:p>
          <a:p>
            <a:pPr algn="just">
              <a:lnSpc>
                <a:spcPts val="3916"/>
              </a:lnSpc>
            </a:pPr>
            <a:endParaRPr lang="en-US" sz="2797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(03)</a:t>
            </a:r>
          </a:p>
        </p:txBody>
      </p:sp>
      <p:sp>
        <p:nvSpPr>
          <p:cNvPr id="6" name="Freeform 6"/>
          <p:cNvSpPr/>
          <p:nvPr/>
        </p:nvSpPr>
        <p:spPr>
          <a:xfrm>
            <a:off x="7258681" y="2329735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3" y="0"/>
                </a:lnTo>
                <a:lnTo>
                  <a:pt x="729983" y="729984"/>
                </a:lnTo>
                <a:lnTo>
                  <a:pt x="0" y="729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5435771" y="2803424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-2852229" y="4746592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819403" y="6435338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5"/>
                </a:lnTo>
                <a:lnTo>
                  <a:pt x="0" y="8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94487" y="4778508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4" y="0"/>
                </a:lnTo>
                <a:lnTo>
                  <a:pt x="729984" y="729984"/>
                </a:lnTo>
                <a:lnTo>
                  <a:pt x="0" y="729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9479" y="1722461"/>
            <a:ext cx="4967466" cy="6112095"/>
          </a:xfrm>
          <a:custGeom>
            <a:avLst/>
            <a:gdLst/>
            <a:ahLst/>
            <a:cxnLst/>
            <a:rect l="l" t="t" r="r" b="b"/>
            <a:pathLst>
              <a:path w="4967466" h="6112095">
                <a:moveTo>
                  <a:pt x="0" y="0"/>
                </a:moveTo>
                <a:lnTo>
                  <a:pt x="4967466" y="0"/>
                </a:lnTo>
                <a:lnTo>
                  <a:pt x="4967466" y="6112095"/>
                </a:lnTo>
                <a:lnTo>
                  <a:pt x="0" y="6112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8225"/>
            <a:ext cx="1619917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-62500"/>
            <a:ext cx="11332003" cy="98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627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RESEARCH 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(04)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1610674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4" y="0"/>
                </a:lnTo>
                <a:lnTo>
                  <a:pt x="729984" y="729983"/>
                </a:lnTo>
                <a:lnTo>
                  <a:pt x="0" y="72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5435771" y="2803424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-2852229" y="4746592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819403" y="6435338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5"/>
                </a:lnTo>
                <a:lnTo>
                  <a:pt x="0" y="8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4487" y="4778508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4" y="0"/>
                </a:lnTo>
                <a:lnTo>
                  <a:pt x="729984" y="729984"/>
                </a:lnTo>
                <a:lnTo>
                  <a:pt x="0" y="729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2584630"/>
            <a:ext cx="6197682" cy="7642882"/>
          </a:xfrm>
          <a:custGeom>
            <a:avLst/>
            <a:gdLst/>
            <a:ahLst/>
            <a:cxnLst/>
            <a:rect l="l" t="t" r="r" b="b"/>
            <a:pathLst>
              <a:path w="6197682" h="7642882">
                <a:moveTo>
                  <a:pt x="0" y="0"/>
                </a:moveTo>
                <a:lnTo>
                  <a:pt x="6197682" y="0"/>
                </a:lnTo>
                <a:lnTo>
                  <a:pt x="6197682" y="7642882"/>
                </a:lnTo>
                <a:lnTo>
                  <a:pt x="0" y="7642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694702" y="1908991"/>
            <a:ext cx="11417099" cy="7658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8"/>
              </a:lnSpc>
            </a:pPr>
            <a:r>
              <a:rPr lang="en-US" sz="312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1:</a:t>
            </a:r>
          </a:p>
          <a:p>
            <a:pPr marL="675192" lvl="1" indent="-337596" algn="l">
              <a:lnSpc>
                <a:spcPts val="4378"/>
              </a:lnSpc>
              <a:buFont typeface="Arial"/>
              <a:buChar char="•"/>
            </a:pPr>
            <a:r>
              <a:rPr lang="en-US" sz="31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Analyze Walmart's sales data to identify key revenue drivers.</a:t>
            </a:r>
          </a:p>
          <a:p>
            <a:pPr algn="l">
              <a:lnSpc>
                <a:spcPts val="4378"/>
              </a:lnSpc>
            </a:pPr>
            <a:r>
              <a:rPr lang="en-US" sz="312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2:</a:t>
            </a:r>
          </a:p>
          <a:p>
            <a:pPr marL="675192" lvl="1" indent="-337596" algn="l">
              <a:lnSpc>
                <a:spcPts val="4378"/>
              </a:lnSpc>
              <a:buFont typeface="Arial"/>
              <a:buChar char="•"/>
            </a:pPr>
            <a:r>
              <a:rPr lang="en-US" sz="31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Segment customers based on spending patterns and retention rates.</a:t>
            </a:r>
          </a:p>
          <a:p>
            <a:pPr algn="l">
              <a:lnSpc>
                <a:spcPts val="4378"/>
              </a:lnSpc>
            </a:pPr>
            <a:r>
              <a:rPr lang="en-US" sz="312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3:</a:t>
            </a:r>
          </a:p>
          <a:p>
            <a:pPr marL="675192" lvl="1" indent="-337596" algn="l">
              <a:lnSpc>
                <a:spcPts val="4378"/>
              </a:lnSpc>
              <a:buFont typeface="Arial"/>
              <a:buChar char="•"/>
            </a:pPr>
            <a:r>
              <a:rPr lang="en-US" sz="31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Identify the best-performing product lines across different branches.</a:t>
            </a:r>
          </a:p>
          <a:p>
            <a:pPr algn="l">
              <a:lnSpc>
                <a:spcPts val="4378"/>
              </a:lnSpc>
            </a:pPr>
            <a:r>
              <a:rPr lang="en-US" sz="312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4:</a:t>
            </a:r>
          </a:p>
          <a:p>
            <a:pPr marL="675192" lvl="1" indent="-337596" algn="l">
              <a:lnSpc>
                <a:spcPts val="4378"/>
              </a:lnSpc>
              <a:buFont typeface="Arial"/>
              <a:buChar char="•"/>
            </a:pPr>
            <a:r>
              <a:rPr lang="en-US" sz="31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Evaluate the impact of digital payments on sales trends.</a:t>
            </a:r>
          </a:p>
          <a:p>
            <a:pPr algn="l">
              <a:lnSpc>
                <a:spcPts val="4378"/>
              </a:lnSpc>
            </a:pPr>
            <a:r>
              <a:rPr lang="en-US" sz="312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 5:</a:t>
            </a:r>
          </a:p>
          <a:p>
            <a:pPr marL="675192" lvl="1" indent="-337596" algn="l">
              <a:lnSpc>
                <a:spcPts val="4378"/>
              </a:lnSpc>
              <a:buFont typeface="Arial"/>
              <a:buChar char="•"/>
            </a:pPr>
            <a:r>
              <a:rPr lang="en-US" sz="312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Provide data-driven recommendations to improve sales and customer retention.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8225"/>
            <a:ext cx="1619917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-62500"/>
            <a:ext cx="11332003" cy="98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627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HYPOTHESIS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(05)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1610674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4" y="0"/>
                </a:lnTo>
                <a:lnTo>
                  <a:pt x="729984" y="729983"/>
                </a:lnTo>
                <a:lnTo>
                  <a:pt x="0" y="72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5435771" y="2803424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-2852229" y="4746592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819403" y="6435338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5"/>
                </a:lnTo>
                <a:lnTo>
                  <a:pt x="0" y="87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4487" y="4778508"/>
            <a:ext cx="729984" cy="729984"/>
          </a:xfrm>
          <a:custGeom>
            <a:avLst/>
            <a:gdLst/>
            <a:ahLst/>
            <a:cxnLst/>
            <a:rect l="l" t="t" r="r" b="b"/>
            <a:pathLst>
              <a:path w="729984" h="729984">
                <a:moveTo>
                  <a:pt x="0" y="0"/>
                </a:moveTo>
                <a:lnTo>
                  <a:pt x="729984" y="0"/>
                </a:lnTo>
                <a:lnTo>
                  <a:pt x="729984" y="729984"/>
                </a:lnTo>
                <a:lnTo>
                  <a:pt x="0" y="729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2772899"/>
            <a:ext cx="5939811" cy="7324879"/>
          </a:xfrm>
          <a:custGeom>
            <a:avLst/>
            <a:gdLst/>
            <a:ahLst/>
            <a:cxnLst/>
            <a:rect l="l" t="t" r="r" b="b"/>
            <a:pathLst>
              <a:path w="5939811" h="7324879">
                <a:moveTo>
                  <a:pt x="0" y="0"/>
                </a:moveTo>
                <a:lnTo>
                  <a:pt x="5939811" y="0"/>
                </a:lnTo>
                <a:lnTo>
                  <a:pt x="5939811" y="7324879"/>
                </a:lnTo>
                <a:lnTo>
                  <a:pt x="0" y="7324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144520" y="1945074"/>
            <a:ext cx="11875561" cy="731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Hypothesis 1: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Repeat customers contribute significantly to total sales.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Higher customer retention leads to increased profitability.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Hypothesis 2: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Certain product lines perform better in specific locations.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Sales trends are influenced by customer demographics and spending behavior.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Hypothesis 3: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Digital payment methods impact customer purchase frequency.</a:t>
            </a:r>
          </a:p>
          <a:p>
            <a:pPr algn="l">
              <a:lnSpc>
                <a:spcPts val="4862"/>
              </a:lnSpc>
              <a:spcBef>
                <a:spcPct val="0"/>
              </a:spcBef>
            </a:pPr>
            <a:r>
              <a:rPr lang="en-US" sz="34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Customers using E-wallets spend more compared to cash users.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58790" y="1076349"/>
            <a:ext cx="14538991" cy="4444673"/>
          </a:xfrm>
          <a:custGeom>
            <a:avLst/>
            <a:gdLst/>
            <a:ahLst/>
            <a:cxnLst/>
            <a:rect l="l" t="t" r="r" b="b"/>
            <a:pathLst>
              <a:path w="14538991" h="4444673">
                <a:moveTo>
                  <a:pt x="0" y="0"/>
                </a:moveTo>
                <a:lnTo>
                  <a:pt x="14538991" y="0"/>
                </a:lnTo>
                <a:lnTo>
                  <a:pt x="14538991" y="4444674"/>
                </a:lnTo>
                <a:lnTo>
                  <a:pt x="0" y="44446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66" r="-766" b="-129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915129" y="5692473"/>
            <a:ext cx="11081019" cy="4132675"/>
          </a:xfrm>
          <a:custGeom>
            <a:avLst/>
            <a:gdLst/>
            <a:ahLst/>
            <a:cxnLst/>
            <a:rect l="l" t="t" r="r" b="b"/>
            <a:pathLst>
              <a:path w="11081019" h="4132675">
                <a:moveTo>
                  <a:pt x="0" y="0"/>
                </a:moveTo>
                <a:lnTo>
                  <a:pt x="11081019" y="0"/>
                </a:lnTo>
                <a:lnTo>
                  <a:pt x="11081019" y="4132675"/>
                </a:lnTo>
                <a:lnTo>
                  <a:pt x="0" y="41326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(06)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7365" y="327639"/>
            <a:ext cx="1348415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Identifying the Top Branch by Sales Growth Rate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1161952"/>
            <a:ext cx="12591764" cy="5423150"/>
          </a:xfrm>
          <a:custGeom>
            <a:avLst/>
            <a:gdLst/>
            <a:ahLst/>
            <a:cxnLst/>
            <a:rect l="l" t="t" r="r" b="b"/>
            <a:pathLst>
              <a:path w="12591764" h="5423150">
                <a:moveTo>
                  <a:pt x="0" y="0"/>
                </a:moveTo>
                <a:lnTo>
                  <a:pt x="12591764" y="0"/>
                </a:lnTo>
                <a:lnTo>
                  <a:pt x="12591764" y="5423150"/>
                </a:lnTo>
                <a:lnTo>
                  <a:pt x="0" y="5423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22" r="-1712" b="-92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88803" y="6891747"/>
            <a:ext cx="10140774" cy="2640827"/>
          </a:xfrm>
          <a:custGeom>
            <a:avLst/>
            <a:gdLst/>
            <a:ahLst/>
            <a:cxnLst/>
            <a:rect l="l" t="t" r="r" b="b"/>
            <a:pathLst>
              <a:path w="10140774" h="2640827">
                <a:moveTo>
                  <a:pt x="0" y="0"/>
                </a:moveTo>
                <a:lnTo>
                  <a:pt x="10140774" y="0"/>
                </a:lnTo>
                <a:lnTo>
                  <a:pt x="10140774" y="2640826"/>
                </a:lnTo>
                <a:lnTo>
                  <a:pt x="0" y="26408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890637" y="6585102"/>
            <a:ext cx="6058397" cy="3266155"/>
          </a:xfrm>
          <a:custGeom>
            <a:avLst/>
            <a:gdLst/>
            <a:ahLst/>
            <a:cxnLst/>
            <a:rect l="l" t="t" r="r" b="b"/>
            <a:pathLst>
              <a:path w="6058397" h="3266155">
                <a:moveTo>
                  <a:pt x="0" y="0"/>
                </a:moveTo>
                <a:lnTo>
                  <a:pt x="6058396" y="0"/>
                </a:lnTo>
                <a:lnTo>
                  <a:pt x="6058396" y="3266154"/>
                </a:lnTo>
                <a:lnTo>
                  <a:pt x="0" y="3266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(07)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8803" y="327661"/>
            <a:ext cx="15150514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Finding the Most Profitable Product Line for Each Branch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8803" y="1865050"/>
            <a:ext cx="9234690" cy="5466594"/>
          </a:xfrm>
          <a:custGeom>
            <a:avLst/>
            <a:gdLst/>
            <a:ahLst/>
            <a:cxnLst/>
            <a:rect l="l" t="t" r="r" b="b"/>
            <a:pathLst>
              <a:path w="9234690" h="5466594">
                <a:moveTo>
                  <a:pt x="0" y="0"/>
                </a:moveTo>
                <a:lnTo>
                  <a:pt x="9234690" y="0"/>
                </a:lnTo>
                <a:lnTo>
                  <a:pt x="9234690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046845" y="4917278"/>
            <a:ext cx="7745981" cy="4523041"/>
          </a:xfrm>
          <a:custGeom>
            <a:avLst/>
            <a:gdLst/>
            <a:ahLst/>
            <a:cxnLst/>
            <a:rect l="l" t="t" r="r" b="b"/>
            <a:pathLst>
              <a:path w="7745981" h="4523041">
                <a:moveTo>
                  <a:pt x="0" y="0"/>
                </a:moveTo>
                <a:lnTo>
                  <a:pt x="7745980" y="0"/>
                </a:lnTo>
                <a:lnTo>
                  <a:pt x="7745980" y="4523041"/>
                </a:lnTo>
                <a:lnTo>
                  <a:pt x="0" y="45230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(08)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7365" y="327639"/>
            <a:ext cx="14326488" cy="103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 Analyzing Customer Segmentation Based on Spending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3111" y="2667091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803" y="6451850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626906" y="6060857"/>
            <a:ext cx="5704459" cy="3318958"/>
          </a:xfrm>
          <a:custGeom>
            <a:avLst/>
            <a:gdLst/>
            <a:ahLst/>
            <a:cxnLst/>
            <a:rect l="l" t="t" r="r" b="b"/>
            <a:pathLst>
              <a:path w="5704459" h="3318958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7974" y="3721095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879794" h="879794">
                <a:moveTo>
                  <a:pt x="0" y="0"/>
                </a:moveTo>
                <a:lnTo>
                  <a:pt x="879794" y="0"/>
                </a:lnTo>
                <a:lnTo>
                  <a:pt x="879794" y="879794"/>
                </a:lnTo>
                <a:lnTo>
                  <a:pt x="0" y="87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773733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3257946" y="5913192"/>
            <a:ext cx="1879599" cy="9484214"/>
          </a:xfrm>
          <a:custGeom>
            <a:avLst/>
            <a:gdLst/>
            <a:ahLst/>
            <a:cxnLst/>
            <a:rect l="l" t="t" r="r" b="b"/>
            <a:pathLst>
              <a:path w="1879599" h="9484214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8803" y="1028700"/>
            <a:ext cx="10484350" cy="5972645"/>
          </a:xfrm>
          <a:custGeom>
            <a:avLst/>
            <a:gdLst/>
            <a:ahLst/>
            <a:cxnLst/>
            <a:rect l="l" t="t" r="r" b="b"/>
            <a:pathLst>
              <a:path w="10484350" h="5972645">
                <a:moveTo>
                  <a:pt x="0" y="0"/>
                </a:moveTo>
                <a:lnTo>
                  <a:pt x="10484350" y="0"/>
                </a:lnTo>
                <a:lnTo>
                  <a:pt x="10484350" y="5972645"/>
                </a:lnTo>
                <a:lnTo>
                  <a:pt x="0" y="59726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26" r="-32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46262" y="7455469"/>
            <a:ext cx="17418753" cy="1537964"/>
          </a:xfrm>
          <a:custGeom>
            <a:avLst/>
            <a:gdLst/>
            <a:ahLst/>
            <a:cxnLst/>
            <a:rect l="l" t="t" r="r" b="b"/>
            <a:pathLst>
              <a:path w="17418753" h="1537964">
                <a:moveTo>
                  <a:pt x="0" y="0"/>
                </a:moveTo>
                <a:lnTo>
                  <a:pt x="17418753" y="0"/>
                </a:lnTo>
                <a:lnTo>
                  <a:pt x="17418753" y="1537964"/>
                </a:lnTo>
                <a:lnTo>
                  <a:pt x="0" y="15379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8753" r="-2539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335159" y="1724281"/>
            <a:ext cx="6952841" cy="3993628"/>
          </a:xfrm>
          <a:custGeom>
            <a:avLst/>
            <a:gdLst/>
            <a:ahLst/>
            <a:cxnLst/>
            <a:rect l="l" t="t" r="r" b="b"/>
            <a:pathLst>
              <a:path w="6952841" h="3993628">
                <a:moveTo>
                  <a:pt x="0" y="0"/>
                </a:moveTo>
                <a:lnTo>
                  <a:pt x="6952841" y="0"/>
                </a:lnTo>
                <a:lnTo>
                  <a:pt x="6952841" y="3993628"/>
                </a:lnTo>
                <a:lnTo>
                  <a:pt x="0" y="3993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919835" y="394270"/>
            <a:ext cx="3308036" cy="4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6"/>
              </a:lnSpc>
            </a:pPr>
            <a:r>
              <a:rPr lang="en-US" sz="239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(09)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365" y="327639"/>
            <a:ext cx="14326488" cy="57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>
                <a:solidFill>
                  <a:srgbClr val="FFFFFF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Detecting Anomalies in Sales Transactions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819</Words>
  <Application>Microsoft Office PowerPoint</Application>
  <PresentationFormat>Custom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Public Sans</vt:lpstr>
      <vt:lpstr>Public Sans Bold</vt:lpstr>
      <vt:lpstr>Arial</vt:lpstr>
      <vt:lpstr>Calibri</vt:lpstr>
      <vt:lpstr>Heading Now 71-78</vt:lpstr>
      <vt:lpstr>Heading Now 71-78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Minimalist Business Development Presentation</dc:title>
  <dc:creator>Shruti</dc:creator>
  <cp:lastModifiedBy>Shruti</cp:lastModifiedBy>
  <cp:revision>3</cp:revision>
  <dcterms:created xsi:type="dcterms:W3CDTF">2006-08-16T00:00:00Z</dcterms:created>
  <dcterms:modified xsi:type="dcterms:W3CDTF">2025-04-11T16:56:57Z</dcterms:modified>
  <dc:identifier>DAGi6Y88nvE</dc:identifier>
</cp:coreProperties>
</file>