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8" r:id="rId5"/>
    <p:sldId id="269" r:id="rId6"/>
    <p:sldId id="260" r:id="rId7"/>
    <p:sldId id="271" r:id="rId8"/>
    <p:sldId id="259" r:id="rId9"/>
    <p:sldId id="261" r:id="rId10"/>
    <p:sldId id="270" r:id="rId11"/>
    <p:sldId id="272" r:id="rId12"/>
    <p:sldId id="262" r:id="rId13"/>
    <p:sldId id="263" r:id="rId14"/>
    <p:sldId id="264" r:id="rId15"/>
    <p:sldId id="273" r:id="rId16"/>
    <p:sldId id="265" r:id="rId17"/>
    <p:sldId id="267" r:id="rId18"/>
    <p:sldId id="274"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74" d="100"/>
          <a:sy n="74" d="100"/>
        </p:scale>
        <p:origin x="3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09/01/2025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09/01/2025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09/01/2025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09/01/2025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09/01/2025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09/01/2025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09/01/2025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mailto:https://github.com/shruti7877/Capstone-Projec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623511"/>
          </a:xfrm>
        </p:spPr>
        <p:txBody>
          <a:bodyPr/>
          <a:lstStyle/>
          <a:p>
            <a:pPr algn="ctr"/>
            <a:r>
              <a:rPr lang="en-GB" dirty="0">
                <a:latin typeface="Times New Roman" panose="02020603050405020304" pitchFamily="18" charset="0"/>
                <a:cs typeface="Times New Roman" panose="02020603050405020304" pitchFamily="18" charset="0"/>
              </a:rPr>
              <a:t>PSCS64: </a:t>
            </a:r>
            <a:r>
              <a:rPr lang="en-IN" altLang="en-GB" dirty="0">
                <a:solidFill>
                  <a:schemeClr val="tx2"/>
                </a:solidFill>
                <a:latin typeface="Cambria" panose="02040503050406030204" pitchFamily="18" charset="0"/>
                <a:ea typeface="Cambria" panose="02040503050406030204" pitchFamily="18" charset="0"/>
              </a:rPr>
              <a:t>MediMate -Making HealthCare Support Easy , One Chat AT  A Time</a:t>
            </a:r>
            <a:endParaRPr lang="en-GB" dirty="0">
              <a:solidFill>
                <a:schemeClr val="tx2"/>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92790" y="1755164"/>
            <a:ext cx="3970594" cy="552184"/>
          </a:xfrm>
        </p:spPr>
        <p:txBody>
          <a:bodyPr/>
          <a:lstStyle/>
          <a:p>
            <a:pPr algn="l"/>
            <a:r>
              <a:rPr lang="en-GB" dirty="0">
                <a:latin typeface="Times New Roman" panose="02020603050405020304" pitchFamily="18" charset="0"/>
                <a:cs typeface="Times New Roman" panose="02020603050405020304" pitchFamily="18" charset="0"/>
              </a:rPr>
              <a:t>Batch Number:PSCS64</a:t>
            </a:r>
          </a:p>
          <a:p>
            <a:pPr algn="l"/>
            <a:endParaRPr lang="en-GB" dirty="0"/>
          </a:p>
        </p:txBody>
      </p:sp>
      <p:sp>
        <p:nvSpPr>
          <p:cNvPr id="5" name="Subtitle 2"/>
          <p:cNvSpPr txBox="1">
            <a:spLocks/>
          </p:cNvSpPr>
          <p:nvPr/>
        </p:nvSpPr>
        <p:spPr>
          <a:xfrm>
            <a:off x="6445067" y="2244797"/>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r>
              <a:rPr lang="en-GB" dirty="0">
                <a:latin typeface="Times New Roman" panose="02020603050405020304" pitchFamily="18" charset="0"/>
                <a:cs typeface="Times New Roman" panose="02020603050405020304" pitchFamily="18" charset="0"/>
              </a:rPr>
              <a:t>Ms. MONISHA GUPTA</a:t>
            </a:r>
          </a:p>
          <a:p>
            <a:r>
              <a:rPr lang="en-GB" dirty="0">
                <a:latin typeface="Times New Roman" panose="02020603050405020304" pitchFamily="18" charset="0"/>
                <a:cs typeface="Times New Roman" panose="02020603050405020304" pitchFamily="18" charset="0"/>
              </a:rPr>
              <a:t>Professor </a:t>
            </a:r>
          </a:p>
          <a:p>
            <a:r>
              <a:rPr lang="en-GB" dirty="0">
                <a:latin typeface="Times New Roman" panose="02020603050405020304" pitchFamily="18" charset="0"/>
                <a:cs typeface="Times New Roman" panose="02020603050405020304" pitchFamily="18" charset="0"/>
              </a:rPr>
              <a:t>School of Computer Science &amp; Engineering</a:t>
            </a:r>
          </a:p>
          <a:p>
            <a:r>
              <a:rPr lang="en-GB" dirty="0">
                <a:latin typeface="Times New Roman" panose="02020603050405020304" pitchFamily="18" charset="0"/>
                <a:cs typeface="Times New Roman" panose="02020603050405020304" pitchFamily="18" charset="0"/>
              </a:rPr>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Review-1</a:t>
            </a:r>
          </a:p>
        </p:txBody>
      </p:sp>
      <p:pic>
        <p:nvPicPr>
          <p:cNvPr id="7" name="table"/>
          <p:cNvPicPr>
            <a:picLocks noChangeAspect="1"/>
          </p:cNvPicPr>
          <p:nvPr/>
        </p:nvPicPr>
        <p:blipFill>
          <a:blip r:embed="rId2"/>
          <a:stretch>
            <a:fillRect/>
          </a:stretch>
        </p:blipFill>
        <p:spPr>
          <a:xfrm>
            <a:off x="225664" y="2489740"/>
            <a:ext cx="5850410" cy="2183534"/>
          </a:xfrm>
          <a:prstGeom prst="rect">
            <a:avLst/>
          </a:prstGeom>
        </p:spPr>
      </p:pic>
      <p:sp>
        <p:nvSpPr>
          <p:cNvPr id="8" name="Rectangle 7"/>
          <p:cNvSpPr/>
          <p:nvPr/>
        </p:nvSpPr>
        <p:spPr>
          <a:xfrm>
            <a:off x="192790" y="4855666"/>
            <a:ext cx="11766569" cy="1200329"/>
          </a:xfrm>
          <a:prstGeom prst="rect">
            <a:avLst/>
          </a:prstGeom>
        </p:spPr>
        <p:txBody>
          <a:bodyPr wrap="square">
            <a:spAutoFit/>
          </a:bodyPr>
          <a:lstStyle/>
          <a:p>
            <a:pPr lvl="0">
              <a:buClr>
                <a:srgbClr val="17365D"/>
              </a:buClr>
              <a:buSzPct val="100000"/>
            </a:pPr>
            <a:r>
              <a:rPr lang="en-US"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altLang="en-US" b="1" dirty="0">
                <a:latin typeface="Cambria" panose="02040503050406030204" pitchFamily="18" charset="0"/>
                <a:ea typeface="Cambria" panose="02040503050406030204" pitchFamily="18" charset="0"/>
                <a:cs typeface="Verdana" panose="020B0604030504040204"/>
                <a:sym typeface="Verdana" panose="020B0604030504040204"/>
              </a:rPr>
              <a:t>Bachelor Of Technology </a:t>
            </a:r>
            <a:endParaRPr lang="en-US" b="1" dirty="0">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altLang="en-US" b="1" dirty="0" err="1">
                <a:latin typeface="Cambria" panose="02040503050406030204" pitchFamily="18" charset="0"/>
                <a:ea typeface="Cambria" panose="02040503050406030204" pitchFamily="18" charset="0"/>
                <a:cs typeface="Verdana" panose="020B0604030504040204"/>
                <a:sym typeface="Verdana" panose="020B0604030504040204"/>
              </a:rPr>
              <a:t>Dr</a:t>
            </a:r>
            <a:r>
              <a:rPr lang="en-US" altLang="en-US" b="1" dirty="0">
                <a:latin typeface="Cambria" panose="02040503050406030204" pitchFamily="18" charset="0"/>
                <a:ea typeface="Cambria" panose="02040503050406030204" pitchFamily="18" charset="0"/>
                <a:cs typeface="Verdana" panose="020B0604030504040204"/>
                <a:sym typeface="Verdana" panose="020B0604030504040204"/>
              </a:rPr>
              <a:t> Pallavi R</a:t>
            </a:r>
            <a:endParaRPr lang="en-US" b="1" dirty="0">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altLang="en-US" b="1" dirty="0">
                <a:latin typeface="Cambria" panose="02040503050406030204" pitchFamily="18" charset="0"/>
                <a:ea typeface="Cambria" panose="02040503050406030204" pitchFamily="18" charset="0"/>
                <a:cs typeface="Verdana" panose="020B0604030504040204"/>
                <a:sym typeface="Verdana" panose="020B0604030504040204"/>
              </a:rPr>
              <a:t>Ms. Monisha Gupta</a:t>
            </a:r>
            <a:endParaRPr lang="en-US" b="1" dirty="0">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b="1" dirty="0">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Architecture Diagram</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4487" y="1016794"/>
            <a:ext cx="6524625" cy="5019675"/>
          </a:xfrm>
        </p:spPr>
      </p:pic>
      <p:sp>
        <p:nvSpPr>
          <p:cNvPr id="4" name="Rectangle 1"/>
          <p:cNvSpPr>
            <a:spLocks noChangeArrowheads="1"/>
          </p:cNvSpPr>
          <p:nvPr/>
        </p:nvSpPr>
        <p:spPr bwMode="auto">
          <a:xfrm>
            <a:off x="0" y="-153888"/>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0" y="-153888"/>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3"/>
          <p:cNvSpPr>
            <a:spLocks noChangeArrowheads="1"/>
          </p:cNvSpPr>
          <p:nvPr/>
        </p:nvSpPr>
        <p:spPr bwMode="auto">
          <a:xfrm>
            <a:off x="0" y="-153888"/>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7625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7BA3E-4D1A-DF60-BC5F-1BBB492A36BC}"/>
              </a:ext>
            </a:extLst>
          </p:cNvPr>
          <p:cNvSpPr>
            <a:spLocks noGrp="1"/>
          </p:cNvSpPr>
          <p:nvPr>
            <p:ph type="title"/>
          </p:nvPr>
        </p:nvSpPr>
        <p:spPr/>
        <p:txBody>
          <a:bodyPr/>
          <a:lstStyle/>
          <a:p>
            <a:r>
              <a:rPr lang="en-IN" dirty="0"/>
              <a:t>Hardware/Software </a:t>
            </a:r>
            <a:r>
              <a:rPr lang="en-IN" dirty="0" err="1"/>
              <a:t>compoments</a:t>
            </a:r>
            <a:endParaRPr lang="en-IN" dirty="0"/>
          </a:p>
        </p:txBody>
      </p:sp>
      <p:sp>
        <p:nvSpPr>
          <p:cNvPr id="3" name="Content Placeholder 2">
            <a:extLst>
              <a:ext uri="{FF2B5EF4-FFF2-40B4-BE49-F238E27FC236}">
                <a16:creationId xmlns:a16="http://schemas.microsoft.com/office/drawing/2014/main" id="{34BE343A-A3B6-BA58-8CDA-E95C1316311C}"/>
              </a:ext>
            </a:extLst>
          </p:cNvPr>
          <p:cNvSpPr>
            <a:spLocks noGrp="1"/>
          </p:cNvSpPr>
          <p:nvPr>
            <p:ph idx="1"/>
          </p:nvPr>
        </p:nvSpPr>
        <p:spPr/>
        <p:txBody>
          <a:bodyPr>
            <a:noAutofit/>
          </a:bodyPr>
          <a:lstStyle/>
          <a:p>
            <a:pPr marL="0" indent="0">
              <a:buNone/>
            </a:pPr>
            <a:r>
              <a:rPr lang="en-US" sz="2000" b="1" dirty="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Hardware Components:</a:t>
            </a:r>
          </a:p>
          <a:p>
            <a:r>
              <a:rPr lang="en-US" sz="1800" b="1" dirty="0">
                <a:latin typeface="Times New Roman" panose="02020603050405020304" pitchFamily="18" charset="0"/>
                <a:cs typeface="Times New Roman" panose="02020603050405020304" pitchFamily="18" charset="0"/>
              </a:rPr>
              <a:t>Servers</a:t>
            </a:r>
            <a:r>
              <a:rPr lang="en-US" sz="1800" dirty="0">
                <a:latin typeface="Times New Roman" panose="02020603050405020304" pitchFamily="18" charset="0"/>
                <a:cs typeface="Times New Roman" panose="02020603050405020304" pitchFamily="18" charset="0"/>
              </a:rPr>
              <a:t>: To host the chatbot, process requests, and store data.</a:t>
            </a:r>
          </a:p>
          <a:p>
            <a:r>
              <a:rPr lang="en-US" sz="1800" b="1" dirty="0">
                <a:latin typeface="Times New Roman" panose="02020603050405020304" pitchFamily="18" charset="0"/>
                <a:cs typeface="Times New Roman" panose="02020603050405020304" pitchFamily="18" charset="0"/>
              </a:rPr>
              <a:t>Networking equipment</a:t>
            </a:r>
            <a:r>
              <a:rPr lang="en-US" sz="1800" dirty="0">
                <a:latin typeface="Times New Roman" panose="02020603050405020304" pitchFamily="18" charset="0"/>
                <a:cs typeface="Times New Roman" panose="02020603050405020304" pitchFamily="18" charset="0"/>
              </a:rPr>
              <a:t>: Routers, switches, and internet connections to ensure smooth communication between users and the chatbot.</a:t>
            </a:r>
          </a:p>
          <a:p>
            <a:r>
              <a:rPr lang="en-US" sz="1800" b="1" dirty="0">
                <a:latin typeface="Times New Roman" panose="02020603050405020304" pitchFamily="18" charset="0"/>
                <a:cs typeface="Times New Roman" panose="02020603050405020304" pitchFamily="18" charset="0"/>
              </a:rPr>
              <a:t>Storage devices</a:t>
            </a:r>
            <a:r>
              <a:rPr lang="en-US" sz="1800" dirty="0">
                <a:latin typeface="Times New Roman" panose="02020603050405020304" pitchFamily="18" charset="0"/>
                <a:cs typeface="Times New Roman" panose="02020603050405020304" pitchFamily="18" charset="0"/>
              </a:rPr>
              <a:t>: For storing chatbot logs, user interactions, and data analytics.</a:t>
            </a:r>
          </a:p>
          <a:p>
            <a:pPr marL="0" indent="0">
              <a:buNone/>
            </a:pPr>
            <a:r>
              <a:rPr lang="en-US" sz="1800" b="1" dirty="0">
                <a:latin typeface="Times New Roman" panose="02020603050405020304" pitchFamily="18" charset="0"/>
                <a:cs typeface="Times New Roman" panose="02020603050405020304" pitchFamily="18" charset="0"/>
              </a:rPr>
              <a:t>     </a:t>
            </a:r>
          </a:p>
          <a:p>
            <a:pPr marL="0" indent="0">
              <a:buNone/>
            </a:pPr>
            <a:r>
              <a:rPr lang="en-US" sz="2000" b="1" dirty="0">
                <a:latin typeface="Times New Roman" panose="02020603050405020304" pitchFamily="18" charset="0"/>
                <a:cs typeface="Times New Roman" panose="02020603050405020304" pitchFamily="18" charset="0"/>
              </a:rPr>
              <a:t>      Software Components:</a:t>
            </a:r>
          </a:p>
          <a:p>
            <a:r>
              <a:rPr lang="en-US" sz="1800" b="1" dirty="0">
                <a:latin typeface="Times New Roman" panose="02020603050405020304" pitchFamily="18" charset="0"/>
                <a:cs typeface="Times New Roman" panose="02020603050405020304" pitchFamily="18" charset="0"/>
              </a:rPr>
              <a:t>Natural Language Processing (NLP) engine</a:t>
            </a:r>
            <a:r>
              <a:rPr lang="en-US" sz="1800" dirty="0">
                <a:latin typeface="Times New Roman" panose="02020603050405020304" pitchFamily="18" charset="0"/>
                <a:cs typeface="Times New Roman" panose="02020603050405020304" pitchFamily="18" charset="0"/>
              </a:rPr>
              <a:t>: For understanding and processing human language.</a:t>
            </a:r>
          </a:p>
          <a:p>
            <a:r>
              <a:rPr lang="en-US" sz="1800" b="1" dirty="0">
                <a:latin typeface="Times New Roman" panose="02020603050405020304" pitchFamily="18" charset="0"/>
                <a:cs typeface="Times New Roman" panose="02020603050405020304" pitchFamily="18" charset="0"/>
              </a:rPr>
              <a:t>Machine Learning models</a:t>
            </a:r>
            <a:r>
              <a:rPr lang="en-US" sz="1800" dirty="0">
                <a:latin typeface="Times New Roman" panose="02020603050405020304" pitchFamily="18" charset="0"/>
                <a:cs typeface="Times New Roman" panose="02020603050405020304" pitchFamily="18" charset="0"/>
              </a:rPr>
              <a:t>: To improve the bot's understanding and responses based on user interactions.</a:t>
            </a:r>
          </a:p>
          <a:p>
            <a:r>
              <a:rPr lang="en-US" sz="1800" b="1" dirty="0">
                <a:latin typeface="Times New Roman" panose="02020603050405020304" pitchFamily="18" charset="0"/>
                <a:cs typeface="Times New Roman" panose="02020603050405020304" pitchFamily="18" charset="0"/>
              </a:rPr>
              <a:t>Chatbot framework</a:t>
            </a:r>
            <a:r>
              <a:rPr lang="en-US" sz="1800" dirty="0">
                <a:latin typeface="Times New Roman" panose="02020603050405020304" pitchFamily="18" charset="0"/>
                <a:cs typeface="Times New Roman" panose="02020603050405020304" pitchFamily="18" charset="0"/>
              </a:rPr>
              <a:t>: The software platform that builds and manages the bot (e.g., Microsoft Bot Framework).</a:t>
            </a:r>
          </a:p>
          <a:p>
            <a:r>
              <a:rPr lang="en-US" sz="1800" b="1" dirty="0">
                <a:latin typeface="Times New Roman" panose="02020603050405020304" pitchFamily="18" charset="0"/>
                <a:cs typeface="Times New Roman" panose="02020603050405020304" pitchFamily="18" charset="0"/>
              </a:rPr>
              <a:t>User Interface (UI): </a:t>
            </a:r>
            <a:r>
              <a:rPr lang="en-US" sz="1800" dirty="0">
                <a:latin typeface="Times New Roman" panose="02020603050405020304" pitchFamily="18" charset="0"/>
                <a:cs typeface="Times New Roman" panose="02020603050405020304" pitchFamily="18" charset="0"/>
              </a:rPr>
              <a:t>For interaction, whether it's through text, voice, or other input forms.</a:t>
            </a:r>
          </a:p>
          <a:p>
            <a:r>
              <a:rPr lang="en-US" sz="1800" b="1" dirty="0">
                <a:latin typeface="Times New Roman" panose="02020603050405020304" pitchFamily="18" charset="0"/>
                <a:cs typeface="Times New Roman" panose="02020603050405020304" pitchFamily="18" charset="0"/>
              </a:rPr>
              <a:t>Analytics tools: </a:t>
            </a:r>
            <a:r>
              <a:rPr lang="en-US" sz="1800" dirty="0">
                <a:latin typeface="Times New Roman" panose="02020603050405020304" pitchFamily="18" charset="0"/>
                <a:cs typeface="Times New Roman" panose="02020603050405020304" pitchFamily="18" charset="0"/>
              </a:rPr>
              <a:t>To track performance and improve the chatbot's effectiveness by analyzing user interactions.</a:t>
            </a:r>
          </a:p>
        </p:txBody>
      </p:sp>
    </p:spTree>
    <p:extLst>
      <p:ext uri="{BB962C8B-B14F-4D97-AF65-F5344CB8AC3E}">
        <p14:creationId xmlns:p14="http://schemas.microsoft.com/office/powerpoint/2010/main" val="2422055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Project/Gantt Chart</a:t>
            </a:r>
          </a:p>
        </p:txBody>
      </p:sp>
      <p:pic>
        <p:nvPicPr>
          <p:cNvPr id="5" name="Content Placeholder 4">
            <a:extLst>
              <a:ext uri="{FF2B5EF4-FFF2-40B4-BE49-F238E27FC236}">
                <a16:creationId xmlns:a16="http://schemas.microsoft.com/office/drawing/2014/main" id="{15DB1EE3-A6F6-B1D8-E821-7894DD91C1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1410" y="1143000"/>
            <a:ext cx="8950779" cy="4953000"/>
          </a:xfrm>
        </p:spPr>
      </p:pic>
    </p:spTree>
    <p:extLst>
      <p:ext uri="{BB962C8B-B14F-4D97-AF65-F5344CB8AC3E}">
        <p14:creationId xmlns:p14="http://schemas.microsoft.com/office/powerpoint/2010/main" val="367733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marL="0" indent="0">
              <a:buNone/>
            </a:pPr>
            <a:r>
              <a:rPr lang="en-US" altLang="en-US" sz="1600" dirty="0">
                <a:latin typeface="Times New Roman" panose="02020603050405020304" pitchFamily="18" charset="0"/>
                <a:cs typeface="Times New Roman" panose="02020603050405020304" pitchFamily="18" charset="0"/>
              </a:rPr>
              <a:t>This project aims to showcase the benefits of automation and AI in customer support, focusing on efficient query handling, streamlined resolution processes, and continuous learning for future interactions. </a:t>
            </a:r>
            <a:r>
              <a:rPr lang="en-US" sz="1600" dirty="0">
                <a:latin typeface="Times New Roman" panose="02020603050405020304" pitchFamily="18" charset="0"/>
                <a:cs typeface="Times New Roman" panose="02020603050405020304" pitchFamily="18" charset="0"/>
              </a:rPr>
              <a:t>Here are a few points on the expected</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outcomes :</a:t>
            </a:r>
          </a:p>
          <a:p>
            <a:r>
              <a:rPr lang="en-IN" sz="1600" b="1" dirty="0">
                <a:latin typeface="Times New Roman" panose="02020603050405020304" pitchFamily="18" charset="0"/>
                <a:cs typeface="Times New Roman" panose="02020603050405020304" pitchFamily="18" charset="0"/>
              </a:rPr>
              <a:t>Automated Query Resolution :</a:t>
            </a:r>
            <a:r>
              <a:rPr lang="en-US" altLang="en-US" sz="1600" dirty="0">
                <a:latin typeface="Times New Roman" panose="02020603050405020304" pitchFamily="18" charset="0"/>
                <a:cs typeface="Times New Roman" panose="02020603050405020304" pitchFamily="18" charset="0"/>
              </a:rPr>
              <a:t>The chatbot will automatically resolve customer queries by searching the database for previously recorded solutions, reducing manual effort for customer support teams.</a:t>
            </a:r>
          </a:p>
          <a:p>
            <a:r>
              <a:rPr lang="en-IN" sz="1600" b="1" dirty="0">
                <a:latin typeface="Times New Roman" panose="02020603050405020304" pitchFamily="18" charset="0"/>
                <a:cs typeface="Times New Roman" panose="02020603050405020304" pitchFamily="18" charset="0"/>
              </a:rPr>
              <a:t>Improved Response Times :</a:t>
            </a:r>
            <a:r>
              <a:rPr lang="en-US" altLang="en-US" sz="1600" dirty="0">
                <a:latin typeface="Times New Roman" panose="02020603050405020304" pitchFamily="18" charset="0"/>
                <a:cs typeface="Times New Roman" panose="02020603050405020304" pitchFamily="18" charset="0"/>
              </a:rPr>
              <a:t>The chatbot is expected to significantly enhance response times by providing immediate solutions, thereby boosting customer satisfaction and reducing waiting times.</a:t>
            </a:r>
          </a:p>
          <a:p>
            <a:r>
              <a:rPr lang="en-IN" sz="1600" b="1" dirty="0">
                <a:latin typeface="Times New Roman" panose="02020603050405020304" pitchFamily="18" charset="0"/>
                <a:cs typeface="Times New Roman" panose="02020603050405020304" pitchFamily="18" charset="0"/>
              </a:rPr>
              <a:t>Adaptive Learning :</a:t>
            </a:r>
            <a:r>
              <a:rPr lang="en-US" altLang="en-US" sz="1600" dirty="0">
                <a:latin typeface="Times New Roman" panose="02020603050405020304" pitchFamily="18" charset="0"/>
                <a:cs typeface="Times New Roman" panose="02020603050405020304" pitchFamily="18" charset="0"/>
              </a:rPr>
              <a:t>The system will continuously improve its effectiveness in handling diverse queries by learning from customer interactions and incorporating new solutions over time.</a:t>
            </a:r>
          </a:p>
          <a:p>
            <a:r>
              <a:rPr lang="en-IN" sz="1600" b="1" dirty="0">
                <a:latin typeface="Times New Roman" panose="02020603050405020304" pitchFamily="18" charset="0"/>
                <a:cs typeface="Times New Roman" panose="02020603050405020304" pitchFamily="18" charset="0"/>
              </a:rPr>
              <a:t>Enhanced Support Staff Efficiency :</a:t>
            </a:r>
            <a:r>
              <a:rPr lang="en-US" altLang="en-US" sz="1600" dirty="0">
                <a:latin typeface="Times New Roman" panose="02020603050405020304" pitchFamily="18" charset="0"/>
                <a:cs typeface="Times New Roman" panose="02020603050405020304" pitchFamily="18" charset="0"/>
              </a:rPr>
              <a:t>The chatbot will enhance productivity by assisting human agents in handling common queries and allowing them to concentrate on more complex issues.</a:t>
            </a:r>
          </a:p>
          <a:p>
            <a:r>
              <a:rPr lang="en-IN" sz="1600" b="1" dirty="0">
                <a:latin typeface="Times New Roman" panose="02020603050405020304" pitchFamily="18" charset="0"/>
                <a:cs typeface="Times New Roman" panose="02020603050405020304" pitchFamily="18" charset="0"/>
              </a:rPr>
              <a:t>Accurate Query Classification :</a:t>
            </a:r>
            <a:r>
              <a:rPr lang="en-US" altLang="en-US" sz="1600" dirty="0">
                <a:latin typeface="Times New Roman" panose="02020603050405020304" pitchFamily="18" charset="0"/>
                <a:cs typeface="Times New Roman" panose="02020603050405020304" pitchFamily="18" charset="0"/>
              </a:rPr>
              <a:t>The chatbot, using NLP and machine learning algorithms, will accurately classify queries and match them to relevant solutions in the database for precise issue resolution.</a:t>
            </a:r>
          </a:p>
          <a:p>
            <a:r>
              <a:rPr lang="en-IN" sz="1600" b="1" dirty="0">
                <a:latin typeface="Times New Roman" panose="02020603050405020304" pitchFamily="18" charset="0"/>
                <a:cs typeface="Times New Roman" panose="02020603050405020304" pitchFamily="18" charset="0"/>
              </a:rPr>
              <a:t>Continuous Database Enrichment :</a:t>
            </a:r>
            <a:r>
              <a:rPr lang="en-US" altLang="en-US" sz="1600" dirty="0">
                <a:latin typeface="Times New Roman" panose="02020603050405020304" pitchFamily="18" charset="0"/>
                <a:cs typeface="Times New Roman" panose="02020603050405020304" pitchFamily="18" charset="0"/>
              </a:rPr>
              <a:t>The chatbot will enhance the organization's knowledge base by regularly adding new issues and resolutions, thereby improving future query handling.</a:t>
            </a:r>
          </a:p>
          <a:p>
            <a:pPr marL="0" indent="0">
              <a:buNone/>
            </a:pPr>
            <a:endParaRPr lang="en-US" alt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These outcomes aim to streamline customer support processes, reduce operational costs, and improve the overall customer experience.</a:t>
            </a:r>
            <a:endParaRPr lang="en-US" altLang="en-US" sz="1600" dirty="0">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0" y="-153888"/>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3"/>
          <p:cNvSpPr>
            <a:spLocks noChangeArrowheads="1"/>
          </p:cNvSpPr>
          <p:nvPr/>
        </p:nvSpPr>
        <p:spPr bwMode="auto">
          <a:xfrm>
            <a:off x="0" y="-153888"/>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4"/>
          <p:cNvSpPr>
            <a:spLocks noChangeArrowheads="1"/>
          </p:cNvSpPr>
          <p:nvPr/>
        </p:nvSpPr>
        <p:spPr bwMode="auto">
          <a:xfrm>
            <a:off x="0" y="-153888"/>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ectangle 5"/>
          <p:cNvSpPr>
            <a:spLocks noChangeArrowheads="1"/>
          </p:cNvSpPr>
          <p:nvPr/>
        </p:nvSpPr>
        <p:spPr bwMode="auto">
          <a:xfrm>
            <a:off x="0" y="-153888"/>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Rectangle 6"/>
          <p:cNvSpPr>
            <a:spLocks noChangeArrowheads="1"/>
          </p:cNvSpPr>
          <p:nvPr/>
        </p:nvSpPr>
        <p:spPr bwMode="auto">
          <a:xfrm>
            <a:off x="0" y="-153888"/>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Conclusion</a:t>
            </a:r>
            <a:endParaRPr lang="en-GB" dirty="0"/>
          </a:p>
        </p:txBody>
      </p:sp>
      <p:sp>
        <p:nvSpPr>
          <p:cNvPr id="6" name="Content Placeholder 5"/>
          <p:cNvSpPr>
            <a:spLocks noGrp="1"/>
          </p:cNvSpPr>
          <p:nvPr>
            <p:ph idx="1"/>
          </p:nvPr>
        </p:nvSpPr>
        <p:spPr>
          <a:xfrm>
            <a:off x="597159" y="1138335"/>
            <a:ext cx="10883641" cy="4957663"/>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In conclusion, the customer support chatbot project leverages AI and automation to enhance efficiency in addressing customer queries. The system not only resolves common issues by searching a database for relevant solutions but also escalates unresolved problems to human staff, allowing for continuous learning by updating the database based on these interactions. This ensures the chatbot becomes progressively better at handling similar queries in the future, ultimately improving customer satisfaction and reducing response </a:t>
            </a:r>
            <a:r>
              <a:rPr lang="en-US" sz="1800">
                <a:latin typeface="Times New Roman" panose="02020603050405020304" pitchFamily="18" charset="0"/>
                <a:cs typeface="Times New Roman" panose="02020603050405020304" pitchFamily="18" charset="0"/>
              </a:rPr>
              <a:t>time.</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A customer support chatbot powered by machine learning (ML) improves efficiency by quickly understanding and responding to customer queries. It uses Natural Language Processing (NLP) to recognize intent and provide relevant solutions. Over time, ML helps the bot learn and improve from past interactions. This automation reduces response times, handles repetitive questions, and frees human agents for more complex issue.</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ML-driven chatbots streamline customer service by providing instant, accurate support, but may still require human assistance for complex cases.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8BA2-13D4-8F97-3156-4100EBBB45B8}"/>
              </a:ext>
            </a:extLst>
          </p:cNvPr>
          <p:cNvSpPr>
            <a:spLocks noGrp="1"/>
          </p:cNvSpPr>
          <p:nvPr>
            <p:ph type="title"/>
          </p:nvPr>
        </p:nvSpPr>
        <p:spPr/>
        <p:txBody>
          <a:bodyPr/>
          <a:lstStyle/>
          <a:p>
            <a:r>
              <a:rPr lang="en-IN" dirty="0" err="1"/>
              <a:t>Github</a:t>
            </a:r>
            <a:r>
              <a:rPr lang="en-IN" dirty="0"/>
              <a:t> Link</a:t>
            </a:r>
          </a:p>
        </p:txBody>
      </p:sp>
      <p:sp>
        <p:nvSpPr>
          <p:cNvPr id="3" name="Content Placeholder 2">
            <a:extLst>
              <a:ext uri="{FF2B5EF4-FFF2-40B4-BE49-F238E27FC236}">
                <a16:creationId xmlns:a16="http://schemas.microsoft.com/office/drawing/2014/main" id="{C6F3C16C-F0AC-D752-D93A-D7300811250C}"/>
              </a:ext>
            </a:extLst>
          </p:cNvPr>
          <p:cNvSpPr>
            <a:spLocks noGrp="1"/>
          </p:cNvSpPr>
          <p:nvPr>
            <p:ph idx="1"/>
          </p:nvPr>
        </p:nvSpPr>
        <p:spPr/>
        <p:txBody>
          <a:bodyPr/>
          <a:lstStyle/>
          <a:p>
            <a:r>
              <a:rPr lang="en-IN" dirty="0">
                <a:hlinkClick r:id="rId2"/>
              </a:rPr>
              <a:t>https://github.com/shruti7877/Capstone-Project</a:t>
            </a:r>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7442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r>
              <a:rPr lang="en-IN" sz="1600" dirty="0" err="1">
                <a:latin typeface="Times New Roman" panose="02020603050405020304" pitchFamily="18" charset="0"/>
                <a:cs typeface="Times New Roman" panose="02020603050405020304" pitchFamily="18" charset="0"/>
              </a:rPr>
              <a:t>Prof.K</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Bala</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Mukesh</a:t>
            </a:r>
            <a:r>
              <a:rPr lang="en-IN" sz="1600" dirty="0">
                <a:latin typeface="Times New Roman" panose="02020603050405020304" pitchFamily="18" charset="0"/>
                <a:cs typeface="Times New Roman" panose="02020603050405020304" pitchFamily="18" charset="0"/>
              </a:rPr>
              <a:t> Kumar, </a:t>
            </a:r>
            <a:r>
              <a:rPr lang="en-IN" sz="1600" dirty="0" err="1">
                <a:latin typeface="Times New Roman" panose="02020603050405020304" pitchFamily="18" charset="0"/>
                <a:cs typeface="Times New Roman" panose="02020603050405020304" pitchFamily="18" charset="0"/>
              </a:rPr>
              <a:t>Sayali</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Hulawale</a:t>
            </a:r>
            <a:r>
              <a:rPr lang="en-IN" sz="1600" dirty="0">
                <a:latin typeface="Times New Roman" panose="02020603050405020304" pitchFamily="18" charset="0"/>
                <a:cs typeface="Times New Roman" panose="02020603050405020304" pitchFamily="18" charset="0"/>
              </a:rPr>
              <a:t> and </a:t>
            </a:r>
            <a:r>
              <a:rPr lang="en-IN" sz="1600" dirty="0" err="1">
                <a:latin typeface="Times New Roman" panose="02020603050405020304" pitchFamily="18" charset="0"/>
                <a:cs typeface="Times New Roman" panose="02020603050405020304" pitchFamily="18" charset="0"/>
              </a:rPr>
              <a:t>SahiI</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Pandita</a:t>
            </a:r>
            <a:r>
              <a:rPr lang="en-IN" sz="1600" dirty="0">
                <a:latin typeface="Times New Roman" panose="02020603050405020304" pitchFamily="18" charset="0"/>
                <a:cs typeface="Times New Roman" panose="02020603050405020304" pitchFamily="18" charset="0"/>
              </a:rPr>
              <a:t>, "Chat-Bot For College Management System Using A.I",</a:t>
            </a:r>
            <a:r>
              <a:rPr lang="en-IN" sz="1600" dirty="0"/>
              <a:t> </a:t>
            </a:r>
            <a:r>
              <a:rPr lang="en-IN" sz="1600" i="1" dirty="0">
                <a:latin typeface="Times New Roman" panose="02020603050405020304" pitchFamily="18" charset="0"/>
                <a:cs typeface="Times New Roman" panose="02020603050405020304" pitchFamily="18" charset="0"/>
              </a:rPr>
              <a:t>International Research Journal of Engineering and Technology (IRJET)</a:t>
            </a:r>
            <a:r>
              <a:rPr lang="en-IN" sz="1600" dirty="0">
                <a:latin typeface="Times New Roman" panose="02020603050405020304" pitchFamily="18" charset="0"/>
                <a:cs typeface="Times New Roman" panose="02020603050405020304" pitchFamily="18" charset="0"/>
              </a:rPr>
              <a:t>,</a:t>
            </a:r>
            <a:r>
              <a:rPr lang="en-IN" sz="1600" dirty="0"/>
              <a:t> </a:t>
            </a:r>
            <a:r>
              <a:rPr lang="en-IN" sz="1600" dirty="0">
                <a:latin typeface="Times New Roman" panose="02020603050405020304" pitchFamily="18" charset="0"/>
                <a:cs typeface="Times New Roman" panose="02020603050405020304" pitchFamily="18" charset="0"/>
              </a:rPr>
              <a:t>vol. 04, no. 11, pp. 2030-2033, Nov 2017.</a:t>
            </a:r>
          </a:p>
          <a:p>
            <a:r>
              <a:rPr lang="en-IN" sz="1600" dirty="0" err="1">
                <a:latin typeface="Times New Roman" panose="02020603050405020304" pitchFamily="18" charset="0"/>
                <a:cs typeface="Times New Roman" panose="02020603050405020304" pitchFamily="18" charset="0"/>
              </a:rPr>
              <a:t>Guruswami</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Hiremath</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Aishwarya</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Hajare</a:t>
            </a:r>
            <a:r>
              <a:rPr lang="en-IN" sz="1600" dirty="0">
                <a:latin typeface="Times New Roman" panose="02020603050405020304" pitchFamily="18" charset="0"/>
                <a:cs typeface="Times New Roman" panose="02020603050405020304" pitchFamily="18" charset="0"/>
              </a:rPr>
              <a:t>, Priyanka </a:t>
            </a:r>
            <a:r>
              <a:rPr lang="en-IN" sz="1600" dirty="0" err="1">
                <a:latin typeface="Times New Roman" panose="02020603050405020304" pitchFamily="18" charset="0"/>
                <a:cs typeface="Times New Roman" panose="02020603050405020304" pitchFamily="18" charset="0"/>
              </a:rPr>
              <a:t>Bhosale</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Rasika</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Nanaware</a:t>
            </a:r>
            <a:r>
              <a:rPr lang="en-IN" sz="1600" dirty="0">
                <a:latin typeface="Times New Roman" panose="02020603050405020304" pitchFamily="18" charset="0"/>
                <a:cs typeface="Times New Roman" panose="02020603050405020304" pitchFamily="18" charset="0"/>
              </a:rPr>
              <a:t> and K. S. </a:t>
            </a:r>
            <a:r>
              <a:rPr lang="en-IN" sz="1600" dirty="0" err="1">
                <a:latin typeface="Times New Roman" panose="02020603050405020304" pitchFamily="18" charset="0"/>
                <a:cs typeface="Times New Roman" panose="02020603050405020304" pitchFamily="18" charset="0"/>
              </a:rPr>
              <a:t>Wagh</a:t>
            </a:r>
            <a:r>
              <a:rPr lang="en-IN" sz="1600" dirty="0">
                <a:latin typeface="Times New Roman" panose="02020603050405020304" pitchFamily="18" charset="0"/>
                <a:cs typeface="Times New Roman" panose="02020603050405020304" pitchFamily="18" charset="0"/>
              </a:rPr>
              <a:t>, "Chatbot for education system", </a:t>
            </a:r>
            <a:r>
              <a:rPr lang="en-IN" sz="1600" i="1" dirty="0">
                <a:latin typeface="Times New Roman" panose="02020603050405020304" pitchFamily="18" charset="0"/>
                <a:cs typeface="Times New Roman" panose="02020603050405020304" pitchFamily="18" charset="0"/>
              </a:rPr>
              <a:t>International Journal of Advance Research Ideas and Innovations in Technology (IJARIIT)</a:t>
            </a:r>
            <a:r>
              <a:rPr lang="en-IN" sz="1600" dirty="0">
                <a:latin typeface="Times New Roman" panose="02020603050405020304" pitchFamily="18" charset="0"/>
                <a:cs typeface="Times New Roman" panose="02020603050405020304" pitchFamily="18" charset="0"/>
              </a:rPr>
              <a:t>, vol. 4, no. 3, pp. 37-43, 2018.</a:t>
            </a:r>
          </a:p>
          <a:p>
            <a:r>
              <a:rPr lang="en-IN" sz="1600" dirty="0">
                <a:latin typeface="Times New Roman" panose="02020603050405020304" pitchFamily="18" charset="0"/>
                <a:cs typeface="Times New Roman" panose="02020603050405020304" pitchFamily="18" charset="0"/>
              </a:rPr>
              <a:t>K. </a:t>
            </a:r>
            <a:r>
              <a:rPr lang="en-IN" sz="1600" dirty="0" err="1">
                <a:latin typeface="Times New Roman" panose="02020603050405020304" pitchFamily="18" charset="0"/>
                <a:cs typeface="Times New Roman" panose="02020603050405020304" pitchFamily="18" charset="0"/>
              </a:rPr>
              <a:t>Jwala</a:t>
            </a:r>
            <a:r>
              <a:rPr lang="en-IN" sz="1600" dirty="0">
                <a:latin typeface="Times New Roman" panose="02020603050405020304" pitchFamily="18" charset="0"/>
                <a:cs typeface="Times New Roman" panose="02020603050405020304" pitchFamily="18" charset="0"/>
              </a:rPr>
              <a:t>, G.N.V.G </a:t>
            </a:r>
            <a:r>
              <a:rPr lang="en-IN" sz="1600" dirty="0" err="1">
                <a:latin typeface="Times New Roman" panose="02020603050405020304" pitchFamily="18" charset="0"/>
                <a:cs typeface="Times New Roman" panose="02020603050405020304" pitchFamily="18" charset="0"/>
              </a:rPr>
              <a:t>Sirisha</a:t>
            </a:r>
            <a:r>
              <a:rPr lang="en-IN" sz="1600" dirty="0">
                <a:latin typeface="Times New Roman" panose="02020603050405020304" pitchFamily="18" charset="0"/>
                <a:cs typeface="Times New Roman" panose="02020603050405020304" pitchFamily="18" charset="0"/>
              </a:rPr>
              <a:t> and G.V. Padma Raju, "Developing a Chatbot using Machine Learning", </a:t>
            </a:r>
            <a:r>
              <a:rPr lang="en-IN" sz="1600" i="1" dirty="0">
                <a:latin typeface="Times New Roman" panose="02020603050405020304" pitchFamily="18" charset="0"/>
                <a:cs typeface="Times New Roman" panose="02020603050405020304" pitchFamily="18" charset="0"/>
              </a:rPr>
              <a:t>International Journal of Recent Technology and Engineering (IJRTE)</a:t>
            </a:r>
            <a:r>
              <a:rPr lang="en-IN" sz="1600" dirty="0">
                <a:latin typeface="Times New Roman" panose="02020603050405020304" pitchFamily="18" charset="0"/>
                <a:cs typeface="Times New Roman" panose="02020603050405020304" pitchFamily="18" charset="0"/>
              </a:rPr>
              <a:t>, vol. 8, no. 1S3, pp. 89-92, June 2019.</a:t>
            </a:r>
          </a:p>
          <a:p>
            <a:r>
              <a:rPr lang="en-IN" sz="1600" dirty="0" err="1">
                <a:latin typeface="Times New Roman" panose="02020603050405020304" pitchFamily="18" charset="0"/>
                <a:cs typeface="Times New Roman" panose="02020603050405020304" pitchFamily="18" charset="0"/>
              </a:rPr>
              <a:t>Naeun</a:t>
            </a:r>
            <a:r>
              <a:rPr lang="en-IN" sz="1600" dirty="0">
                <a:latin typeface="Times New Roman" panose="02020603050405020304" pitchFamily="18" charset="0"/>
                <a:cs typeface="Times New Roman" panose="02020603050405020304" pitchFamily="18" charset="0"/>
              </a:rPr>
              <a:t> Lee, </a:t>
            </a:r>
            <a:r>
              <a:rPr lang="en-IN" sz="1600" dirty="0" err="1">
                <a:latin typeface="Times New Roman" panose="02020603050405020304" pitchFamily="18" charset="0"/>
                <a:cs typeface="Times New Roman" panose="02020603050405020304" pitchFamily="18" charset="0"/>
              </a:rPr>
              <a:t>Kirak</a:t>
            </a:r>
            <a:r>
              <a:rPr lang="en-IN" sz="1600" dirty="0">
                <a:latin typeface="Times New Roman" panose="02020603050405020304" pitchFamily="18" charset="0"/>
                <a:cs typeface="Times New Roman" panose="02020603050405020304" pitchFamily="18" charset="0"/>
              </a:rPr>
              <a:t> Kim and </a:t>
            </a:r>
            <a:r>
              <a:rPr lang="en-IN" sz="1600" dirty="0" err="1">
                <a:latin typeface="Times New Roman" panose="02020603050405020304" pitchFamily="18" charset="0"/>
                <a:cs typeface="Times New Roman" panose="02020603050405020304" pitchFamily="18" charset="0"/>
              </a:rPr>
              <a:t>Taeseon</a:t>
            </a:r>
            <a:r>
              <a:rPr lang="en-IN" sz="1600" dirty="0">
                <a:latin typeface="Times New Roman" panose="02020603050405020304" pitchFamily="18" charset="0"/>
                <a:cs typeface="Times New Roman" panose="02020603050405020304" pitchFamily="18" charset="0"/>
              </a:rPr>
              <a:t> Yoon, "Implementation of Robot Journalism by Programming </a:t>
            </a:r>
            <a:r>
              <a:rPr lang="en-IN" sz="1600" dirty="0" err="1">
                <a:latin typeface="Times New Roman" panose="02020603050405020304" pitchFamily="18" charset="0"/>
                <a:cs typeface="Times New Roman" panose="02020603050405020304" pitchFamily="18" charset="0"/>
              </a:rPr>
              <a:t>Custombot</a:t>
            </a:r>
            <a:r>
              <a:rPr lang="en-IN" sz="1600" dirty="0">
                <a:latin typeface="Times New Roman" panose="02020603050405020304" pitchFamily="18" charset="0"/>
                <a:cs typeface="Times New Roman" panose="02020603050405020304" pitchFamily="18" charset="0"/>
              </a:rPr>
              <a:t> using Tokenization and Custom Tagging", </a:t>
            </a:r>
            <a:r>
              <a:rPr lang="en-IN" sz="1600" i="1" dirty="0">
                <a:latin typeface="Times New Roman" panose="02020603050405020304" pitchFamily="18" charset="0"/>
                <a:cs typeface="Times New Roman" panose="02020603050405020304" pitchFamily="18" charset="0"/>
              </a:rPr>
              <a:t>International Conference on Advanced Communications Technology (ICACT)</a:t>
            </a:r>
            <a:r>
              <a:rPr lang="en-IN" sz="1600" dirty="0">
                <a:latin typeface="Times New Roman" panose="02020603050405020304" pitchFamily="18" charset="0"/>
                <a:cs typeface="Times New Roman" panose="02020603050405020304" pitchFamily="18" charset="0"/>
              </a:rPr>
              <a:t>, pp. 566-570, Feb 2017.</a:t>
            </a:r>
          </a:p>
          <a:p>
            <a:r>
              <a:rPr lang="en-US" sz="1600" dirty="0" err="1">
                <a:latin typeface="Times New Roman" panose="02020603050405020304" pitchFamily="18" charset="0"/>
                <a:cs typeface="Times New Roman" panose="02020603050405020304" pitchFamily="18" charset="0"/>
              </a:rPr>
              <a:t>Setiaji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Bayu</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Wibowo</a:t>
            </a:r>
            <a:r>
              <a:rPr lang="en-US" sz="1600" dirty="0">
                <a:latin typeface="Times New Roman" panose="02020603050405020304" pitchFamily="18" charset="0"/>
                <a:cs typeface="Times New Roman" panose="02020603050405020304" pitchFamily="18" charset="0"/>
              </a:rPr>
              <a:t> Ferry, "Chatbot Using a Knowledge in Database: Human-to-Machine Conversation Modeling", </a:t>
            </a:r>
            <a:r>
              <a:rPr lang="en-US" sz="1600" i="1" dirty="0">
                <a:latin typeface="Times New Roman" panose="02020603050405020304" pitchFamily="18" charset="0"/>
                <a:cs typeface="Times New Roman" panose="02020603050405020304" pitchFamily="18" charset="0"/>
              </a:rPr>
              <a:t>7th International Conference on Intelligent Systems Modelling and Simulation (ISMS)</a:t>
            </a:r>
            <a:r>
              <a:rPr lang="en-US" sz="1600" dirty="0">
                <a:latin typeface="Times New Roman" panose="02020603050405020304" pitchFamily="18" charset="0"/>
                <a:cs typeface="Times New Roman" panose="02020603050405020304" pitchFamily="18" charset="0"/>
              </a:rPr>
              <a:t>, pp. 72-77, Jan 2016.</a:t>
            </a:r>
          </a:p>
          <a:p>
            <a:r>
              <a:rPr lang="en-US" sz="1600" dirty="0">
                <a:latin typeface="Times New Roman" panose="02020603050405020304" pitchFamily="18" charset="0"/>
                <a:cs typeface="Times New Roman" panose="02020603050405020304" pitchFamily="18" charset="0"/>
              </a:rPr>
              <a:t>M. </a:t>
            </a:r>
            <a:r>
              <a:rPr lang="en-US" sz="1600" dirty="0" err="1">
                <a:latin typeface="Times New Roman" panose="02020603050405020304" pitchFamily="18" charset="0"/>
                <a:cs typeface="Times New Roman" panose="02020603050405020304" pitchFamily="18" charset="0"/>
              </a:rPr>
              <a:t>Nuruzzaman</a:t>
            </a:r>
            <a:r>
              <a:rPr lang="en-US" sz="1600" dirty="0">
                <a:latin typeface="Times New Roman" panose="02020603050405020304" pitchFamily="18" charset="0"/>
                <a:cs typeface="Times New Roman" panose="02020603050405020304" pitchFamily="18" charset="0"/>
              </a:rPr>
              <a:t> and O. K. Hussain, "A survey on chatbot implementation in customer service industry through deep neural networks", </a:t>
            </a:r>
            <a:r>
              <a:rPr lang="en-US" sz="1600" i="1" dirty="0">
                <a:latin typeface="Times New Roman" panose="02020603050405020304" pitchFamily="18" charset="0"/>
                <a:cs typeface="Times New Roman" panose="02020603050405020304" pitchFamily="18" charset="0"/>
              </a:rPr>
              <a:t>2018 IEEE 15th International Conference on e-Business Engineering (ICEBE).</a:t>
            </a:r>
            <a:r>
              <a:rPr lang="en-US" sz="1600" dirty="0">
                <a:latin typeface="Times New Roman" panose="02020603050405020304" pitchFamily="18" charset="0"/>
                <a:cs typeface="Times New Roman" panose="02020603050405020304" pitchFamily="18" charset="0"/>
              </a:rPr>
              <a:t>, pp. 54-61, 2018.</a:t>
            </a:r>
          </a:p>
          <a:p>
            <a:r>
              <a:rPr lang="en-US" sz="1600" dirty="0">
                <a:latin typeface="Times New Roman" panose="02020603050405020304" pitchFamily="18" charset="0"/>
                <a:cs typeface="Times New Roman" panose="02020603050405020304" pitchFamily="18" charset="0"/>
              </a:rPr>
              <a:t>A. Rahman, A. Al </a:t>
            </a:r>
            <a:r>
              <a:rPr lang="en-US" sz="1600" dirty="0" err="1">
                <a:latin typeface="Times New Roman" panose="02020603050405020304" pitchFamily="18" charset="0"/>
                <a:cs typeface="Times New Roman" panose="02020603050405020304" pitchFamily="18" charset="0"/>
              </a:rPr>
              <a:t>Mamun</a:t>
            </a:r>
            <a:r>
              <a:rPr lang="en-US" sz="1600" dirty="0">
                <a:latin typeface="Times New Roman" panose="02020603050405020304" pitchFamily="18" charset="0"/>
                <a:cs typeface="Times New Roman" panose="02020603050405020304" pitchFamily="18" charset="0"/>
              </a:rPr>
              <a:t> and A. Islam, "Programming challenges of chatbot: Current and future prospective", </a:t>
            </a:r>
            <a:r>
              <a:rPr lang="en-US" sz="1600" i="1" dirty="0">
                <a:latin typeface="Times New Roman" panose="02020603050405020304" pitchFamily="18" charset="0"/>
                <a:cs typeface="Times New Roman" panose="02020603050405020304" pitchFamily="18" charset="0"/>
              </a:rPr>
              <a:t>2017 IEEE Region 10 Humanitarian Technology Conference (R10-HTC).</a:t>
            </a:r>
            <a:r>
              <a:rPr lang="en-US" sz="1600" dirty="0">
                <a:latin typeface="Times New Roman" panose="02020603050405020304" pitchFamily="18" charset="0"/>
                <a:cs typeface="Times New Roman" panose="02020603050405020304" pitchFamily="18" charset="0"/>
              </a:rPr>
              <a:t>, pp. 75-78, 2017.</a:t>
            </a:r>
          </a:p>
          <a:p>
            <a:r>
              <a:rPr lang="en-US" sz="1600" dirty="0">
                <a:latin typeface="Times New Roman" panose="02020603050405020304" pitchFamily="18" charset="0"/>
                <a:cs typeface="Times New Roman" panose="02020603050405020304" pitchFamily="18" charset="0"/>
              </a:rPr>
              <a:t>J. Hill, W. Ford and I. </a:t>
            </a:r>
            <a:r>
              <a:rPr lang="en-US" sz="1600" dirty="0" err="1">
                <a:latin typeface="Times New Roman" panose="02020603050405020304" pitchFamily="18" charset="0"/>
                <a:cs typeface="Times New Roman" panose="02020603050405020304" pitchFamily="18" charset="0"/>
              </a:rPr>
              <a:t>Farreras</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Real conversations with artificial intelligence: A comparison between human-human online conversations and human-chatbot conversations</a:t>
            </a:r>
            <a:r>
              <a:rPr lang="en-US" sz="1600" dirty="0">
                <a:latin typeface="Times New Roman" panose="02020603050405020304" pitchFamily="18" charset="0"/>
                <a:cs typeface="Times New Roman" panose="02020603050405020304" pitchFamily="18" charset="0"/>
              </a:rPr>
              <a:t>, vol. 49, 2015.</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I. </a:t>
            </a:r>
            <a:r>
              <a:rPr lang="en-US" sz="1600" dirty="0" err="1">
                <a:latin typeface="Times New Roman" panose="02020603050405020304" pitchFamily="18" charset="0"/>
                <a:cs typeface="Times New Roman" panose="02020603050405020304" pitchFamily="18" charset="0"/>
              </a:rPr>
              <a:t>Sutskever</a:t>
            </a:r>
            <a:r>
              <a:rPr lang="en-US" sz="1600" dirty="0">
                <a:latin typeface="Times New Roman" panose="02020603050405020304" pitchFamily="18" charset="0"/>
                <a:cs typeface="Times New Roman" panose="02020603050405020304" pitchFamily="18" charset="0"/>
              </a:rPr>
              <a:t>, Oriol </a:t>
            </a:r>
            <a:r>
              <a:rPr lang="en-US" sz="1600" dirty="0" err="1">
                <a:latin typeface="Times New Roman" panose="02020603050405020304" pitchFamily="18" charset="0"/>
                <a:cs typeface="Times New Roman" panose="02020603050405020304" pitchFamily="18" charset="0"/>
              </a:rPr>
              <a:t>Vinyals</a:t>
            </a:r>
            <a:r>
              <a:rPr lang="en-US" sz="1600" dirty="0">
                <a:latin typeface="Times New Roman" panose="02020603050405020304" pitchFamily="18" charset="0"/>
                <a:cs typeface="Times New Roman" panose="02020603050405020304" pitchFamily="18" charset="0"/>
              </a:rPr>
              <a:t> and Quoc V. Le, "Sequence to sequence learning with neural networks", </a:t>
            </a:r>
            <a:r>
              <a:rPr lang="en-US" sz="1600" i="1" dirty="0">
                <a:latin typeface="Times New Roman" panose="02020603050405020304" pitchFamily="18" charset="0"/>
                <a:cs typeface="Times New Roman" panose="02020603050405020304" pitchFamily="18" charset="0"/>
              </a:rPr>
              <a:t>Advances in Neural Information Processing Systems 27:Annual Conference on Neural Information Processing Systems 2014</a:t>
            </a:r>
            <a:r>
              <a:rPr lang="en-US" sz="1600" dirty="0">
                <a:latin typeface="Times New Roman" panose="02020603050405020304" pitchFamily="18" charset="0"/>
                <a:cs typeface="Times New Roman" panose="02020603050405020304" pitchFamily="18" charset="0"/>
              </a:rPr>
              <a:t>, pp. 3104-3112, December 8-13 2014.</a:t>
            </a:r>
          </a:p>
          <a:p>
            <a:r>
              <a:rPr lang="en-US" sz="1600" dirty="0">
                <a:latin typeface="Times New Roman" panose="02020603050405020304" pitchFamily="18" charset="0"/>
                <a:cs typeface="Times New Roman" panose="02020603050405020304" pitchFamily="18" charset="0"/>
              </a:rPr>
              <a:t>M. Adam, M. Wessel, A. </a:t>
            </a:r>
            <a:r>
              <a:rPr lang="en-US" sz="1600" dirty="0" err="1">
                <a:latin typeface="Times New Roman" panose="02020603050405020304" pitchFamily="18" charset="0"/>
                <a:cs typeface="Times New Roman" panose="02020603050405020304" pitchFamily="18" charset="0"/>
              </a:rPr>
              <a:t>Benlian</a:t>
            </a:r>
            <a:r>
              <a:rPr lang="en-US" sz="1600" dirty="0">
                <a:latin typeface="Times New Roman" panose="02020603050405020304" pitchFamily="18" charset="0"/>
                <a:cs typeface="Times New Roman" panose="02020603050405020304" pitchFamily="18" charset="0"/>
              </a:rPr>
              <a:t>, Ai-based </a:t>
            </a:r>
            <a:r>
              <a:rPr lang="en-US" sz="1600" dirty="0" err="1">
                <a:latin typeface="Times New Roman" panose="02020603050405020304" pitchFamily="18" charset="0"/>
                <a:cs typeface="Times New Roman" panose="02020603050405020304" pitchFamily="18" charset="0"/>
              </a:rPr>
              <a:t>chatbots</a:t>
            </a:r>
            <a:r>
              <a:rPr lang="en-US" sz="1600" dirty="0">
                <a:latin typeface="Times New Roman" panose="02020603050405020304" pitchFamily="18" charset="0"/>
                <a:cs typeface="Times New Roman" panose="02020603050405020304" pitchFamily="18" charset="0"/>
              </a:rPr>
              <a:t> in customer service and their effects on user compliance, Electron. Mark. (2020), pp. 1-19</a:t>
            </a:r>
          </a:p>
        </p:txBody>
      </p:sp>
    </p:spTree>
    <p:extLst>
      <p:ext uri="{BB962C8B-B14F-4D97-AF65-F5344CB8AC3E}">
        <p14:creationId xmlns:p14="http://schemas.microsoft.com/office/powerpoint/2010/main" val="3899866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6FC6E-C973-8130-2E8C-219B7570C59F}"/>
              </a:ext>
            </a:extLst>
          </p:cNvPr>
          <p:cNvSpPr>
            <a:spLocks noGrp="1"/>
          </p:cNvSpPr>
          <p:nvPr>
            <p:ph type="title"/>
          </p:nvPr>
        </p:nvSpPr>
        <p:spPr/>
        <p:txBody>
          <a:bodyPr/>
          <a:lstStyle/>
          <a:p>
            <a:r>
              <a:rPr lang="en-IN" dirty="0"/>
              <a:t>Project Work Mapping With SDG</a:t>
            </a:r>
          </a:p>
        </p:txBody>
      </p:sp>
      <p:sp>
        <p:nvSpPr>
          <p:cNvPr id="3" name="Content Placeholder 2">
            <a:extLst>
              <a:ext uri="{FF2B5EF4-FFF2-40B4-BE49-F238E27FC236}">
                <a16:creationId xmlns:a16="http://schemas.microsoft.com/office/drawing/2014/main" id="{85575D48-9A45-22A3-9E46-EB3ED33E8886}"/>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SDG 4: Quality Education</a:t>
            </a:r>
          </a:p>
          <a:p>
            <a:r>
              <a:rPr lang="en-US" dirty="0">
                <a:latin typeface="Times New Roman" panose="02020603050405020304" pitchFamily="18" charset="0"/>
                <a:cs typeface="Times New Roman" panose="02020603050405020304" pitchFamily="18" charset="0"/>
              </a:rPr>
              <a:t>SDG 8: Decent Work and Economic Growth</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SDG 9: Industry, Innovation, and Infrastructure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SDG 10: Reduced Inequalities</a:t>
            </a:r>
          </a:p>
        </p:txBody>
      </p:sp>
    </p:spTree>
    <p:extLst>
      <p:ext uri="{BB962C8B-B14F-4D97-AF65-F5344CB8AC3E}">
        <p14:creationId xmlns:p14="http://schemas.microsoft.com/office/powerpoint/2010/main" val="3460340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A customer support chatbot using machine learning (ML) is designed to automate customer service processes by interpreting user queries, searching relevant databases for solutions, and providing timely responses. By leveraging natural language processing (NLP) and ML algorithms, the chatbot can understand and resolve customer complaints efficiently. It can also learn from interactions, improving over time by updating the database with new solutions based on conversations between customers and support staff. This continuous learning process enhances future interactions, making the chatbot more responsive and effective in addressing diverse customer needs.</a:t>
            </a:r>
          </a:p>
          <a:p>
            <a:pPr marL="0" indent="0" algn="just">
              <a:buNone/>
            </a:pPr>
            <a:r>
              <a:rPr lang="en-US" sz="1800" dirty="0">
                <a:latin typeface="Times New Roman" panose="02020603050405020304" pitchFamily="18" charset="0"/>
                <a:cs typeface="Times New Roman" panose="02020603050405020304" pitchFamily="18" charset="0"/>
              </a:rPr>
              <a:t>When a query is unfamiliar, it escalates the issue to a support staff member. Through conversations between customers and staff, the chatbot updates the database, learning from new solutions. Over time, this improves its ability to handle similar future queries autonomously. This approach reduces response times, minimizes human intervention, and ensures continuous improvement of customer service interactions.</a:t>
            </a: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Chatbots and AI-driven conversational agents highlights their evolution from simple rule-based systems to sophisticated, NLP-enhanced models capable of handling complex customer queries. Modern </a:t>
            </a:r>
            <a:r>
              <a:rPr lang="en-US" sz="1600" dirty="0" err="1">
                <a:latin typeface="Times New Roman" panose="02020603050405020304" pitchFamily="18" charset="0"/>
                <a:cs typeface="Times New Roman" panose="02020603050405020304" pitchFamily="18" charset="0"/>
              </a:rPr>
              <a:t>chatbots</a:t>
            </a:r>
            <a:r>
              <a:rPr lang="en-US" sz="1600" dirty="0">
                <a:latin typeface="Times New Roman" panose="02020603050405020304" pitchFamily="18" charset="0"/>
                <a:cs typeface="Times New Roman" panose="02020603050405020304" pitchFamily="18" charset="0"/>
              </a:rPr>
              <a:t>, such as those utilizing models like </a:t>
            </a:r>
            <a:r>
              <a:rPr lang="en-US" sz="1600" b="1" dirty="0">
                <a:latin typeface="Times New Roman" panose="02020603050405020304" pitchFamily="18" charset="0"/>
                <a:cs typeface="Times New Roman" panose="02020603050405020304" pitchFamily="18" charset="0"/>
              </a:rPr>
              <a:t>BERT</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GPT</a:t>
            </a:r>
            <a:r>
              <a:rPr lang="en-US" sz="1600" dirty="0">
                <a:latin typeface="Times New Roman" panose="02020603050405020304" pitchFamily="18" charset="0"/>
                <a:cs typeface="Times New Roman" panose="02020603050405020304" pitchFamily="18" charset="0"/>
              </a:rPr>
              <a:t>, leverage advanced </a:t>
            </a:r>
            <a:r>
              <a:rPr lang="en-US" sz="1600" b="1" dirty="0">
                <a:latin typeface="Times New Roman" panose="02020603050405020304" pitchFamily="18" charset="0"/>
                <a:cs typeface="Times New Roman" panose="02020603050405020304" pitchFamily="18" charset="0"/>
              </a:rPr>
              <a:t>NLP</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machine learning</a:t>
            </a:r>
            <a:r>
              <a:rPr lang="en-US" sz="1600" dirty="0">
                <a:latin typeface="Times New Roman" panose="02020603050405020304" pitchFamily="18" charset="0"/>
                <a:cs typeface="Times New Roman" panose="02020603050405020304" pitchFamily="18" charset="0"/>
              </a:rPr>
              <a:t> to interpret user intent, generate context-aware responses, and continuously improve through user interaction. Key applications in customer support demonstrate how </a:t>
            </a:r>
            <a:r>
              <a:rPr lang="en-US" sz="1600" dirty="0" err="1">
                <a:latin typeface="Times New Roman" panose="02020603050405020304" pitchFamily="18" charset="0"/>
                <a:cs typeface="Times New Roman" panose="02020603050405020304" pitchFamily="18" charset="0"/>
              </a:rPr>
              <a:t>chatbots</a:t>
            </a:r>
            <a:r>
              <a:rPr lang="en-US" sz="1600" dirty="0">
                <a:latin typeface="Times New Roman" panose="02020603050405020304" pitchFamily="18" charset="0"/>
                <a:cs typeface="Times New Roman" panose="02020603050405020304" pitchFamily="18" charset="0"/>
              </a:rPr>
              <a:t> streamline processes, reduce costs, and escalate unresolved issues to human agents, while updating their knowledge base for future use. However, challenges such as intent recognition and handling out-of-domain queries persist.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GB" sz="16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289120880"/>
              </p:ext>
            </p:extLst>
          </p:nvPr>
        </p:nvGraphicFramePr>
        <p:xfrm>
          <a:off x="812800" y="2722516"/>
          <a:ext cx="10351588" cy="3373482"/>
        </p:xfrm>
        <a:graphic>
          <a:graphicData uri="http://schemas.openxmlformats.org/drawingml/2006/table">
            <a:tbl>
              <a:tblPr firstRow="1" firstCol="1" bandRow="1">
                <a:tableStyleId>{5C22544A-7EE6-4342-B048-85BDC9FD1C3A}</a:tableStyleId>
              </a:tblPr>
              <a:tblGrid>
                <a:gridCol w="617517">
                  <a:extLst>
                    <a:ext uri="{9D8B030D-6E8A-4147-A177-3AD203B41FA5}">
                      <a16:colId xmlns:a16="http://schemas.microsoft.com/office/drawing/2014/main" val="20000"/>
                    </a:ext>
                  </a:extLst>
                </a:gridCol>
                <a:gridCol w="1106780">
                  <a:extLst>
                    <a:ext uri="{9D8B030D-6E8A-4147-A177-3AD203B41FA5}">
                      <a16:colId xmlns:a16="http://schemas.microsoft.com/office/drawing/2014/main" val="20001"/>
                    </a:ext>
                  </a:extLst>
                </a:gridCol>
                <a:gridCol w="2569293">
                  <a:extLst>
                    <a:ext uri="{9D8B030D-6E8A-4147-A177-3AD203B41FA5}">
                      <a16:colId xmlns:a16="http://schemas.microsoft.com/office/drawing/2014/main" val="20002"/>
                    </a:ext>
                  </a:extLst>
                </a:gridCol>
                <a:gridCol w="1841994">
                  <a:extLst>
                    <a:ext uri="{9D8B030D-6E8A-4147-A177-3AD203B41FA5}">
                      <a16:colId xmlns:a16="http://schemas.microsoft.com/office/drawing/2014/main" val="20003"/>
                    </a:ext>
                  </a:extLst>
                </a:gridCol>
                <a:gridCol w="1904274">
                  <a:extLst>
                    <a:ext uri="{9D8B030D-6E8A-4147-A177-3AD203B41FA5}">
                      <a16:colId xmlns:a16="http://schemas.microsoft.com/office/drawing/2014/main" val="20004"/>
                    </a:ext>
                  </a:extLst>
                </a:gridCol>
                <a:gridCol w="2311730">
                  <a:extLst>
                    <a:ext uri="{9D8B030D-6E8A-4147-A177-3AD203B41FA5}">
                      <a16:colId xmlns:a16="http://schemas.microsoft.com/office/drawing/2014/main" val="20005"/>
                    </a:ext>
                  </a:extLst>
                </a:gridCol>
              </a:tblGrid>
              <a:tr h="465123">
                <a:tc>
                  <a:txBody>
                    <a:bodyPr/>
                    <a:lstStyle/>
                    <a:p>
                      <a:pPr algn="just">
                        <a:spcAft>
                          <a:spcPts val="0"/>
                        </a:spcAft>
                      </a:pPr>
                      <a:r>
                        <a:rPr lang="en-US" sz="1000" dirty="0">
                          <a:effectLst/>
                        </a:rPr>
                        <a:t>Sl. No.</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16" marR="56516" marT="0" marB="0"/>
                </a:tc>
                <a:tc>
                  <a:txBody>
                    <a:bodyPr/>
                    <a:lstStyle/>
                    <a:p>
                      <a:pPr algn="just">
                        <a:spcAft>
                          <a:spcPts val="0"/>
                        </a:spcAft>
                      </a:pPr>
                      <a:r>
                        <a:rPr lang="en-US" sz="1000">
                          <a:effectLst/>
                        </a:rPr>
                        <a:t>Author</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16" marR="56516" marT="0" marB="0"/>
                </a:tc>
                <a:tc>
                  <a:txBody>
                    <a:bodyPr/>
                    <a:lstStyle/>
                    <a:p>
                      <a:pPr marL="953135" indent="-866775">
                        <a:spcAft>
                          <a:spcPts val="0"/>
                        </a:spcAft>
                      </a:pPr>
                      <a:r>
                        <a:rPr lang="en-US" sz="1000" kern="0">
                          <a:effectLst/>
                        </a:rPr>
                        <a:t>Challenges/Research Problems</a:t>
                      </a:r>
                      <a:endParaRPr lang="en-IN" sz="300" b="1" kern="0">
                        <a:effectLst/>
                        <a:latin typeface="Calibri" panose="020F0502020204030204" pitchFamily="34" charset="0"/>
                        <a:ea typeface="Times New Roman" panose="02020603050405020304" pitchFamily="18" charset="0"/>
                        <a:cs typeface="Times New Roman" panose="02020603050405020304" pitchFamily="18" charset="0"/>
                      </a:endParaRPr>
                    </a:p>
                  </a:txBody>
                  <a:tcPr marL="56516" marR="56516" marT="0" marB="0"/>
                </a:tc>
                <a:tc>
                  <a:txBody>
                    <a:bodyPr/>
                    <a:lstStyle/>
                    <a:p>
                      <a:pPr marL="953135" indent="-866775">
                        <a:spcAft>
                          <a:spcPts val="0"/>
                        </a:spcAft>
                      </a:pPr>
                      <a:r>
                        <a:rPr lang="en-US" sz="1000" kern="0" dirty="0">
                          <a:effectLst/>
                        </a:rPr>
                        <a:t>Objectives</a:t>
                      </a:r>
                      <a:endParaRPr lang="en-IN" sz="300" b="1" kern="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6516" marR="56516" marT="0" marB="0"/>
                </a:tc>
                <a:tc>
                  <a:txBody>
                    <a:bodyPr/>
                    <a:lstStyle/>
                    <a:p>
                      <a:pPr marL="953135" indent="-866775">
                        <a:spcAft>
                          <a:spcPts val="0"/>
                        </a:spcAft>
                      </a:pPr>
                      <a:r>
                        <a:rPr lang="en-US" sz="1000" kern="0">
                          <a:effectLst/>
                        </a:rPr>
                        <a:t>Methodology</a:t>
                      </a:r>
                      <a:endParaRPr lang="en-IN" sz="300" b="1" kern="0">
                        <a:effectLst/>
                        <a:latin typeface="Calibri" panose="020F0502020204030204" pitchFamily="34" charset="0"/>
                        <a:ea typeface="Times New Roman" panose="02020603050405020304" pitchFamily="18" charset="0"/>
                        <a:cs typeface="Times New Roman" panose="02020603050405020304" pitchFamily="18" charset="0"/>
                      </a:endParaRPr>
                    </a:p>
                  </a:txBody>
                  <a:tcPr marL="56516" marR="56516" marT="0" marB="0"/>
                </a:tc>
                <a:tc>
                  <a:txBody>
                    <a:bodyPr/>
                    <a:lstStyle/>
                    <a:p>
                      <a:pPr marL="953135" indent="-866775">
                        <a:spcAft>
                          <a:spcPts val="0"/>
                        </a:spcAft>
                      </a:pPr>
                      <a:r>
                        <a:rPr lang="en-US" sz="1000" kern="0">
                          <a:effectLst/>
                        </a:rPr>
                        <a:t>Major Findings</a:t>
                      </a:r>
                      <a:endParaRPr lang="en-IN" sz="300" b="1" kern="0">
                        <a:effectLst/>
                        <a:latin typeface="Calibri" panose="020F0502020204030204" pitchFamily="34" charset="0"/>
                        <a:ea typeface="Times New Roman" panose="02020603050405020304" pitchFamily="18" charset="0"/>
                        <a:cs typeface="Times New Roman" panose="02020603050405020304" pitchFamily="18" charset="0"/>
                      </a:endParaRPr>
                    </a:p>
                  </a:txBody>
                  <a:tcPr marL="56516" marR="56516" marT="0" marB="0"/>
                </a:tc>
                <a:extLst>
                  <a:ext uri="{0D108BD9-81ED-4DB2-BD59-A6C34878D82A}">
                    <a16:rowId xmlns:a16="http://schemas.microsoft.com/office/drawing/2014/main" val="10000"/>
                  </a:ext>
                </a:extLst>
              </a:tr>
              <a:tr h="1368639">
                <a:tc>
                  <a:txBody>
                    <a:bodyPr/>
                    <a:lstStyle/>
                    <a:p>
                      <a:pPr algn="just">
                        <a:spcAft>
                          <a:spcPts val="0"/>
                        </a:spcAft>
                      </a:pPr>
                      <a:r>
                        <a:rPr lang="en-US" sz="1000">
                          <a:effectLst/>
                        </a:rPr>
                        <a:t>1.</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16" marR="56516" marT="0" marB="0"/>
                </a:tc>
                <a:tc>
                  <a:txBody>
                    <a:bodyPr/>
                    <a:lstStyle/>
                    <a:p>
                      <a:pPr algn="just">
                        <a:spcAft>
                          <a:spcPts val="0"/>
                        </a:spcAft>
                      </a:pPr>
                      <a:r>
                        <a:rPr lang="en-US" sz="900">
                          <a:effectLst/>
                        </a:rPr>
                        <a:t>Bhawiyuga et al. (2017) </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16" marR="56516" marT="0" marB="0"/>
                </a:tc>
                <a:tc>
                  <a:txBody>
                    <a:bodyPr/>
                    <a:lstStyle/>
                    <a:p>
                      <a:pPr algn="just">
                        <a:spcAft>
                          <a:spcPts val="0"/>
                        </a:spcAft>
                      </a:pPr>
                      <a:r>
                        <a:rPr lang="en-US" sz="900" dirty="0">
                          <a:effectLst/>
                        </a:rPr>
                        <a:t>The research work on designing </a:t>
                      </a:r>
                      <a:r>
                        <a:rPr lang="en-US" sz="900" dirty="0" err="1">
                          <a:effectLst/>
                        </a:rPr>
                        <a:t>chatbots</a:t>
                      </a:r>
                      <a:r>
                        <a:rPr lang="en-US" sz="900" dirty="0">
                          <a:effectLst/>
                        </a:rPr>
                        <a:t> aimed at e-commerce is still very limited.</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16" marR="56516" marT="0" marB="0"/>
                </a:tc>
                <a:tc>
                  <a:txBody>
                    <a:bodyPr/>
                    <a:lstStyle/>
                    <a:p>
                      <a:pPr algn="just">
                        <a:spcAft>
                          <a:spcPts val="0"/>
                        </a:spcAft>
                      </a:pPr>
                      <a:r>
                        <a:rPr lang="en-US" sz="900">
                          <a:effectLst/>
                        </a:rPr>
                        <a:t>Propose the design and implementation of an e-commerce chatbot system that provides automatic responses to customers’ questions.</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16" marR="56516" marT="0" marB="0"/>
                </a:tc>
                <a:tc>
                  <a:txBody>
                    <a:bodyPr/>
                    <a:lstStyle/>
                    <a:p>
                      <a:pPr algn="just">
                        <a:spcAft>
                          <a:spcPts val="0"/>
                        </a:spcAft>
                      </a:pPr>
                      <a:r>
                        <a:rPr lang="en-US" sz="900">
                          <a:effectLst/>
                        </a:rPr>
                        <a:t>System development, experiment</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16" marR="56516" marT="0" marB="0"/>
                </a:tc>
                <a:tc>
                  <a:txBody>
                    <a:bodyPr/>
                    <a:lstStyle/>
                    <a:p>
                      <a:pPr algn="just">
                        <a:spcAft>
                          <a:spcPts val="0"/>
                        </a:spcAft>
                      </a:pPr>
                      <a:r>
                        <a:rPr lang="en-US" sz="900">
                          <a:effectLst/>
                        </a:rPr>
                        <a:t>In the usability and performance testing, the proposed system can automatically deliver the answer in less than 5 s with relatively good matching accuracy</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16" marR="56516" marT="0" marB="0"/>
                </a:tc>
                <a:extLst>
                  <a:ext uri="{0D108BD9-81ED-4DB2-BD59-A6C34878D82A}">
                    <a16:rowId xmlns:a16="http://schemas.microsoft.com/office/drawing/2014/main" val="10001"/>
                  </a:ext>
                </a:extLst>
              </a:tr>
              <a:tr h="1539720">
                <a:tc>
                  <a:txBody>
                    <a:bodyPr/>
                    <a:lstStyle/>
                    <a:p>
                      <a:pPr algn="just">
                        <a:spcAft>
                          <a:spcPts val="0"/>
                        </a:spcAft>
                      </a:pPr>
                      <a:r>
                        <a:rPr lang="en-US" sz="1000">
                          <a:effectLst/>
                        </a:rPr>
                        <a:t>2.</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16" marR="56516" marT="0" marB="0"/>
                </a:tc>
                <a:tc>
                  <a:txBody>
                    <a:bodyPr/>
                    <a:lstStyle/>
                    <a:p>
                      <a:pPr algn="just">
                        <a:spcAft>
                          <a:spcPts val="0"/>
                        </a:spcAft>
                      </a:pPr>
                      <a:r>
                        <a:rPr lang="en-US" sz="1050">
                          <a:effectLst/>
                        </a:rPr>
                        <a:t>Cui et al. (2017) </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16" marR="56516" marT="0" marB="0"/>
                </a:tc>
                <a:tc>
                  <a:txBody>
                    <a:bodyPr/>
                    <a:lstStyle/>
                    <a:p>
                      <a:pPr algn="just">
                        <a:spcAft>
                          <a:spcPts val="0"/>
                        </a:spcAft>
                      </a:pPr>
                      <a:r>
                        <a:rPr lang="en-US" sz="1000" dirty="0">
                          <a:effectLst/>
                        </a:rPr>
                        <a:t>There are significant issues in terms of data scale and privacy.</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16" marR="56516" marT="0" marB="0"/>
                </a:tc>
                <a:tc>
                  <a:txBody>
                    <a:bodyPr/>
                    <a:lstStyle/>
                    <a:p>
                      <a:pPr algn="just">
                        <a:spcAft>
                          <a:spcPts val="0"/>
                        </a:spcAft>
                      </a:pPr>
                      <a:r>
                        <a:rPr lang="en-US" sz="1050">
                          <a:effectLst/>
                        </a:rPr>
                        <a:t>Present a customer service chatbot that leverages large-scale and publicly available commerce data.</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16" marR="56516" marT="0" marB="0"/>
                </a:tc>
                <a:tc>
                  <a:txBody>
                    <a:bodyPr/>
                    <a:lstStyle/>
                    <a:p>
                      <a:pPr algn="just">
                        <a:spcAft>
                          <a:spcPts val="0"/>
                        </a:spcAft>
                      </a:pPr>
                      <a:r>
                        <a:rPr lang="en-US" sz="1050">
                          <a:effectLst/>
                        </a:rPr>
                        <a:t>System development</a:t>
                      </a:r>
                      <a:endParaRPr lang="en-IN" sz="10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16" marR="56516" marT="0" marB="0"/>
                </a:tc>
                <a:tc>
                  <a:txBody>
                    <a:bodyPr/>
                    <a:lstStyle/>
                    <a:p>
                      <a:pPr algn="just">
                        <a:spcAft>
                          <a:spcPts val="0"/>
                        </a:spcAft>
                      </a:pPr>
                      <a:r>
                        <a:rPr lang="en-US" sz="1050" dirty="0">
                          <a:effectLst/>
                        </a:rPr>
                        <a:t>Improved the end-to-end user experience in terms of online shopping as it is more convenient for customer’s information acquisition.</a:t>
                      </a:r>
                      <a:endParaRPr lang="en-IN" sz="105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516" marR="56516"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pPr marL="0" indent="0">
              <a:buNone/>
            </a:pPr>
            <a:endParaRPr lang="en-US" sz="800" dirty="0">
              <a:latin typeface="Times New Roman" panose="02020603050405020304" pitchFamily="18" charset="0"/>
              <a:cs typeface="Times New Roman" panose="02020603050405020304" pitchFamily="18" charset="0"/>
            </a:endParaRPr>
          </a:p>
          <a:p>
            <a:pPr marL="0" indent="0">
              <a:buNone/>
            </a:pPr>
            <a:endParaRPr lang="en-US" sz="800" dirty="0">
              <a:latin typeface="Times New Roman" panose="02020603050405020304" pitchFamily="18" charset="0"/>
              <a:cs typeface="Times New Roman" panose="02020603050405020304" pitchFamily="18" charset="0"/>
            </a:endParaRPr>
          </a:p>
          <a:p>
            <a:pPr marL="0" indent="0">
              <a:buNone/>
            </a:pPr>
            <a:endParaRPr lang="en-GB" sz="7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80638755"/>
              </p:ext>
            </p:extLst>
          </p:nvPr>
        </p:nvGraphicFramePr>
        <p:xfrm>
          <a:off x="812800" y="1059180"/>
          <a:ext cx="10667999" cy="5210991"/>
        </p:xfrm>
        <a:graphic>
          <a:graphicData uri="http://schemas.openxmlformats.org/drawingml/2006/table">
            <a:tbl>
              <a:tblPr firstRow="1" firstCol="1" bandRow="1">
                <a:tableStyleId>{5C22544A-7EE6-4342-B048-85BDC9FD1C3A}</a:tableStyleId>
              </a:tblPr>
              <a:tblGrid>
                <a:gridCol w="636392">
                  <a:extLst>
                    <a:ext uri="{9D8B030D-6E8A-4147-A177-3AD203B41FA5}">
                      <a16:colId xmlns:a16="http://schemas.microsoft.com/office/drawing/2014/main" val="20000"/>
                    </a:ext>
                  </a:extLst>
                </a:gridCol>
                <a:gridCol w="1140610">
                  <a:extLst>
                    <a:ext uri="{9D8B030D-6E8A-4147-A177-3AD203B41FA5}">
                      <a16:colId xmlns:a16="http://schemas.microsoft.com/office/drawing/2014/main" val="20001"/>
                    </a:ext>
                  </a:extLst>
                </a:gridCol>
                <a:gridCol w="2647826">
                  <a:extLst>
                    <a:ext uri="{9D8B030D-6E8A-4147-A177-3AD203B41FA5}">
                      <a16:colId xmlns:a16="http://schemas.microsoft.com/office/drawing/2014/main" val="20002"/>
                    </a:ext>
                  </a:extLst>
                </a:gridCol>
                <a:gridCol w="1898298">
                  <a:extLst>
                    <a:ext uri="{9D8B030D-6E8A-4147-A177-3AD203B41FA5}">
                      <a16:colId xmlns:a16="http://schemas.microsoft.com/office/drawing/2014/main" val="20003"/>
                    </a:ext>
                  </a:extLst>
                </a:gridCol>
                <a:gridCol w="1962482">
                  <a:extLst>
                    <a:ext uri="{9D8B030D-6E8A-4147-A177-3AD203B41FA5}">
                      <a16:colId xmlns:a16="http://schemas.microsoft.com/office/drawing/2014/main" val="20004"/>
                    </a:ext>
                  </a:extLst>
                </a:gridCol>
                <a:gridCol w="2382391">
                  <a:extLst>
                    <a:ext uri="{9D8B030D-6E8A-4147-A177-3AD203B41FA5}">
                      <a16:colId xmlns:a16="http://schemas.microsoft.com/office/drawing/2014/main" val="20005"/>
                    </a:ext>
                  </a:extLst>
                </a:gridCol>
              </a:tblGrid>
              <a:tr h="1157998">
                <a:tc>
                  <a:txBody>
                    <a:bodyPr/>
                    <a:lstStyle/>
                    <a:p>
                      <a:pPr algn="just">
                        <a:spcAft>
                          <a:spcPts val="0"/>
                        </a:spcAft>
                      </a:pPr>
                      <a:r>
                        <a:rPr lang="en-US" sz="1300">
                          <a:effectLst/>
                        </a:rPr>
                        <a:t>3.</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100" dirty="0">
                          <a:effectLst/>
                        </a:rPr>
                        <a:t>Doherty and Curran (2019)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There is a lack of technology in place to enhance the customer online banking experience.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Implement a web-based chatbot to assist with online banking.</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System development, experiment</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Enhance accessibility.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extLst>
                  <a:ext uri="{0D108BD9-81ED-4DB2-BD59-A6C34878D82A}">
                    <a16:rowId xmlns:a16="http://schemas.microsoft.com/office/drawing/2014/main" val="10000"/>
                  </a:ext>
                </a:extLst>
              </a:tr>
              <a:tr h="1157998">
                <a:tc>
                  <a:txBody>
                    <a:bodyPr/>
                    <a:lstStyle/>
                    <a:p>
                      <a:pPr algn="just">
                        <a:spcAft>
                          <a:spcPts val="0"/>
                        </a:spcAft>
                      </a:pPr>
                      <a:r>
                        <a:rPr lang="en-US" sz="1300">
                          <a:effectLst/>
                        </a:rPr>
                        <a:t>4.</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Herrera et al. (2019)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Help people interact more easily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Present a live customer service using a chatbot along with several services.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System development</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Customer support and experience are improved.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extLst>
                  <a:ext uri="{0D108BD9-81ED-4DB2-BD59-A6C34878D82A}">
                    <a16:rowId xmlns:a16="http://schemas.microsoft.com/office/drawing/2014/main" val="10001"/>
                  </a:ext>
                </a:extLst>
              </a:tr>
              <a:tr h="1736997">
                <a:tc>
                  <a:txBody>
                    <a:bodyPr/>
                    <a:lstStyle/>
                    <a:p>
                      <a:pPr algn="just">
                        <a:spcAft>
                          <a:spcPts val="0"/>
                        </a:spcAft>
                      </a:pPr>
                      <a:r>
                        <a:rPr lang="en-US" sz="1300">
                          <a:effectLst/>
                        </a:rPr>
                        <a:t>5.</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Kurachi et al. (2018)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Improve efficiency of contact centers by utilizing AI.</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Outline the contact point solution and describe the AI chatbot technology behind the solution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Concept presentation only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It proposes the CHORDSHIP Digital Agent, which is equipped with an AI technology ideal for contact centers; it is a “conversation-machine learning hybrid AI”</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extLst>
                  <a:ext uri="{0D108BD9-81ED-4DB2-BD59-A6C34878D82A}">
                    <a16:rowId xmlns:a16="http://schemas.microsoft.com/office/drawing/2014/main" val="10002"/>
                  </a:ext>
                </a:extLst>
              </a:tr>
              <a:tr h="1157998">
                <a:tc>
                  <a:txBody>
                    <a:bodyPr/>
                    <a:lstStyle/>
                    <a:p>
                      <a:pPr algn="just">
                        <a:spcAft>
                          <a:spcPts val="0"/>
                        </a:spcAft>
                      </a:pPr>
                      <a:r>
                        <a:rPr lang="en-US" sz="1300">
                          <a:effectLst/>
                        </a:rPr>
                        <a:t>6.</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Suhel et al. (2020)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Limited number of tests considered in the study.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Ontology-based dialog handling in the area of banking and finance.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a:effectLst/>
                        </a:rPr>
                        <a:t>Case studies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tc>
                  <a:txBody>
                    <a:bodyPr/>
                    <a:lstStyle/>
                    <a:p>
                      <a:pPr algn="just">
                        <a:spcAft>
                          <a:spcPts val="0"/>
                        </a:spcAft>
                      </a:pPr>
                      <a:r>
                        <a:rPr lang="en-US" sz="1400" dirty="0">
                          <a:effectLst/>
                        </a:rPr>
                        <a:t>Implementation of </a:t>
                      </a:r>
                      <a:r>
                        <a:rPr lang="en-US" sz="1400" dirty="0" err="1">
                          <a:effectLst/>
                        </a:rPr>
                        <a:t>chatbots</a:t>
                      </a:r>
                      <a:r>
                        <a:rPr lang="en-US" sz="1400" dirty="0">
                          <a:effectLst/>
                        </a:rPr>
                        <a:t> can enhance the quality of user services and reduce human workload.</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75" marR="41275"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3902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pPr marL="0" indent="0">
              <a:buNone/>
            </a:pPr>
            <a:endParaRPr lang="en-US" sz="800" dirty="0">
              <a:latin typeface="Times New Roman" panose="02020603050405020304" pitchFamily="18" charset="0"/>
              <a:cs typeface="Times New Roman" panose="02020603050405020304" pitchFamily="18" charset="0"/>
            </a:endParaRPr>
          </a:p>
          <a:p>
            <a:pPr marL="0" indent="0">
              <a:buNone/>
            </a:pPr>
            <a:endParaRPr lang="en-US" sz="800" dirty="0">
              <a:latin typeface="Times New Roman" panose="02020603050405020304" pitchFamily="18" charset="0"/>
              <a:cs typeface="Times New Roman" panose="02020603050405020304" pitchFamily="18" charset="0"/>
            </a:endParaRPr>
          </a:p>
          <a:p>
            <a:pPr marL="0" indent="0">
              <a:buNone/>
            </a:pPr>
            <a:endParaRPr lang="en-GB" sz="7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922270486"/>
              </p:ext>
            </p:extLst>
          </p:nvPr>
        </p:nvGraphicFramePr>
        <p:xfrm>
          <a:off x="854892" y="1037409"/>
          <a:ext cx="10583816" cy="4953000"/>
        </p:xfrm>
        <a:graphic>
          <a:graphicData uri="http://schemas.openxmlformats.org/drawingml/2006/table">
            <a:tbl>
              <a:tblPr firstRow="1" firstCol="1" bandRow="1">
                <a:tableStyleId>{5C22544A-7EE6-4342-B048-85BDC9FD1C3A}</a:tableStyleId>
              </a:tblPr>
              <a:tblGrid>
                <a:gridCol w="631370">
                  <a:extLst>
                    <a:ext uri="{9D8B030D-6E8A-4147-A177-3AD203B41FA5}">
                      <a16:colId xmlns:a16="http://schemas.microsoft.com/office/drawing/2014/main" val="20000"/>
                    </a:ext>
                  </a:extLst>
                </a:gridCol>
                <a:gridCol w="1131610">
                  <a:extLst>
                    <a:ext uri="{9D8B030D-6E8A-4147-A177-3AD203B41FA5}">
                      <a16:colId xmlns:a16="http://schemas.microsoft.com/office/drawing/2014/main" val="20001"/>
                    </a:ext>
                  </a:extLst>
                </a:gridCol>
                <a:gridCol w="2626932">
                  <a:extLst>
                    <a:ext uri="{9D8B030D-6E8A-4147-A177-3AD203B41FA5}">
                      <a16:colId xmlns:a16="http://schemas.microsoft.com/office/drawing/2014/main" val="20002"/>
                    </a:ext>
                  </a:extLst>
                </a:gridCol>
                <a:gridCol w="1883318">
                  <a:extLst>
                    <a:ext uri="{9D8B030D-6E8A-4147-A177-3AD203B41FA5}">
                      <a16:colId xmlns:a16="http://schemas.microsoft.com/office/drawing/2014/main" val="20003"/>
                    </a:ext>
                  </a:extLst>
                </a:gridCol>
                <a:gridCol w="1946994">
                  <a:extLst>
                    <a:ext uri="{9D8B030D-6E8A-4147-A177-3AD203B41FA5}">
                      <a16:colId xmlns:a16="http://schemas.microsoft.com/office/drawing/2014/main" val="20004"/>
                    </a:ext>
                  </a:extLst>
                </a:gridCol>
                <a:gridCol w="2363592">
                  <a:extLst>
                    <a:ext uri="{9D8B030D-6E8A-4147-A177-3AD203B41FA5}">
                      <a16:colId xmlns:a16="http://schemas.microsoft.com/office/drawing/2014/main" val="20005"/>
                    </a:ext>
                  </a:extLst>
                </a:gridCol>
              </a:tblGrid>
              <a:tr h="707571">
                <a:tc>
                  <a:txBody>
                    <a:bodyPr/>
                    <a:lstStyle/>
                    <a:p>
                      <a:pPr algn="just">
                        <a:spcAft>
                          <a:spcPts val="0"/>
                        </a:spcAft>
                      </a:pPr>
                      <a:r>
                        <a:rPr lang="en-US" sz="1100">
                          <a:effectLst/>
                        </a:rPr>
                        <a:t>7.</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IllescasManzano et al. (2021)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Chatbot application deployment platform privacy restriction.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Leads generated approach</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Survey</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Chatbot implementation leads to immediate response customer query</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extLst>
                  <a:ext uri="{0D108BD9-81ED-4DB2-BD59-A6C34878D82A}">
                    <a16:rowId xmlns:a16="http://schemas.microsoft.com/office/drawing/2014/main" val="10000"/>
                  </a:ext>
                </a:extLst>
              </a:tr>
              <a:tr h="1592036">
                <a:tc>
                  <a:txBody>
                    <a:bodyPr/>
                    <a:lstStyle/>
                    <a:p>
                      <a:pPr algn="just">
                        <a:spcAft>
                          <a:spcPts val="0"/>
                        </a:spcAft>
                      </a:pPr>
                      <a:r>
                        <a:rPr lang="en-US" sz="1100">
                          <a:effectLst/>
                        </a:rPr>
                        <a:t>8.</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Nuruzzaman and Hussain (2020)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Existing chatbots have several shortcomings, e.g. failing to provide a meaningful response to the user, offering semantically incorrect information etc.</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Proposes a domain-specific chatbot, that uses multiple strategies to generate a response.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System development, experiment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The comparison results between it and 3 other chatbot demonstrate its superiority in providing the user with a complete answer and engaging the user in a dialogue.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extLst>
                  <a:ext uri="{0D108BD9-81ED-4DB2-BD59-A6C34878D82A}">
                    <a16:rowId xmlns:a16="http://schemas.microsoft.com/office/drawing/2014/main" val="10001"/>
                  </a:ext>
                </a:extLst>
              </a:tr>
              <a:tr h="1238250">
                <a:tc>
                  <a:txBody>
                    <a:bodyPr/>
                    <a:lstStyle/>
                    <a:p>
                      <a:pPr algn="just">
                        <a:spcAft>
                          <a:spcPts val="0"/>
                        </a:spcAft>
                      </a:pPr>
                      <a:r>
                        <a:rPr lang="en-US" sz="1100">
                          <a:effectLst/>
                        </a:rPr>
                        <a:t>9.</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Chakrabarti and Luger (2014)</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Contemporary chatter bots do not perform well at tasks where a specific context has to be maintained across a several utterance exchanges pairs.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Demonstrate a modular, robust, and scalable architecture for chatter bots.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System development, experiment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The proposed system had a success rate of 87.5%.</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extLst>
                  <a:ext uri="{0D108BD9-81ED-4DB2-BD59-A6C34878D82A}">
                    <a16:rowId xmlns:a16="http://schemas.microsoft.com/office/drawing/2014/main" val="10002"/>
                  </a:ext>
                </a:extLst>
              </a:tr>
              <a:tr h="1415143">
                <a:tc>
                  <a:txBody>
                    <a:bodyPr/>
                    <a:lstStyle/>
                    <a:p>
                      <a:pPr algn="just">
                        <a:spcAft>
                          <a:spcPts val="0"/>
                        </a:spcAft>
                      </a:pPr>
                      <a:r>
                        <a:rPr lang="en-US" sz="1100">
                          <a:effectLst/>
                        </a:rPr>
                        <a:t>10.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Putri et al. (2019)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There is only little research in developing chatbot-hotel in Indonesia.</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Develop an interactive intelligent personalized chatbot-hotel by using AIML and Google Flutter.</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a:effectLst/>
                        </a:rPr>
                        <a:t>System development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tc>
                  <a:txBody>
                    <a:bodyPr/>
                    <a:lstStyle/>
                    <a:p>
                      <a:pPr algn="just">
                        <a:spcAft>
                          <a:spcPts val="0"/>
                        </a:spcAft>
                      </a:pPr>
                      <a:r>
                        <a:rPr lang="en-US" sz="1200" dirty="0">
                          <a:effectLst/>
                        </a:rPr>
                        <a:t>The proposed prototype chatbot-hotel </a:t>
                      </a:r>
                      <a:r>
                        <a:rPr lang="en-US" sz="1200" dirty="0" err="1">
                          <a:effectLst/>
                        </a:rPr>
                        <a:t>Berscha</a:t>
                      </a:r>
                      <a:r>
                        <a:rPr lang="en-US" sz="1200" dirty="0">
                          <a:effectLst/>
                        </a:rPr>
                        <a:t> in Indonesia was developed; however, no performance evaluation was reported.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79" marR="35379"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43925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The objectives of the customer support chatbot project focus on automating query resolution, enhancing personalization, and improving customer service efficiency through machine learning, while continuously learning from interactions for future improvements. The key points include:</a:t>
            </a:r>
          </a:p>
          <a:p>
            <a:r>
              <a:rPr lang="en-IN" sz="1800" b="1" dirty="0">
                <a:latin typeface="Times New Roman" panose="02020603050405020304" pitchFamily="18" charset="0"/>
                <a:cs typeface="Times New Roman" panose="02020603050405020304" pitchFamily="18" charset="0"/>
              </a:rPr>
              <a:t>Automate Customer Query Resolution :</a:t>
            </a:r>
            <a:r>
              <a:rPr lang="en-US" altLang="en-US" sz="1800" dirty="0">
                <a:latin typeface="Times New Roman" panose="02020603050405020304" pitchFamily="18" charset="0"/>
                <a:cs typeface="Times New Roman" panose="02020603050405020304" pitchFamily="18" charset="0"/>
              </a:rPr>
              <a:t> Create a chatbot that can accurately interpret customer inquiries and provide timely, relevant responses using machine learning-based NLP techniques.</a:t>
            </a:r>
          </a:p>
          <a:p>
            <a:r>
              <a:rPr lang="en-US" sz="1800" b="1" dirty="0">
                <a:latin typeface="Times New Roman" panose="02020603050405020304" pitchFamily="18" charset="0"/>
                <a:cs typeface="Times New Roman" panose="02020603050405020304" pitchFamily="18" charset="0"/>
              </a:rPr>
              <a:t>Enhance Efficiency through Knowledge Base Integration :</a:t>
            </a:r>
            <a:r>
              <a:rPr lang="en-US" altLang="en-US" sz="1800" dirty="0">
                <a:latin typeface="Times New Roman" panose="02020603050405020304" pitchFamily="18" charset="0"/>
                <a:cs typeface="Times New Roman" panose="02020603050405020304" pitchFamily="18" charset="0"/>
              </a:rPr>
              <a:t>The chatbot should be equipped with a current knowledge base to effectively address common customer issues and learn from past interactions.</a:t>
            </a:r>
          </a:p>
          <a:p>
            <a:r>
              <a:rPr lang="en-IN" sz="1800" b="1" dirty="0">
                <a:latin typeface="Times New Roman" panose="02020603050405020304" pitchFamily="18" charset="0"/>
                <a:cs typeface="Times New Roman" panose="02020603050405020304" pitchFamily="18" charset="0"/>
              </a:rPr>
              <a:t>Personalized Customer Support :</a:t>
            </a:r>
            <a:r>
              <a:rPr lang="en-US" altLang="en-US" sz="1800" dirty="0">
                <a:latin typeface="Times New Roman" panose="02020603050405020304" pitchFamily="18" charset="0"/>
                <a:cs typeface="Times New Roman" panose="02020603050405020304" pitchFamily="18" charset="0"/>
              </a:rPr>
              <a:t>Utilize customer profile data to enhance the relevance and quality of support by tailoring responses to the customer's previous interactions or purchase history.</a:t>
            </a:r>
          </a:p>
          <a:p>
            <a:r>
              <a:rPr lang="en-IN" sz="1800" b="1" dirty="0">
                <a:latin typeface="Times New Roman" panose="02020603050405020304" pitchFamily="18" charset="0"/>
                <a:cs typeface="Times New Roman" panose="02020603050405020304" pitchFamily="18" charset="0"/>
              </a:rPr>
              <a:t>Continuous Learning and Adaptation :</a:t>
            </a:r>
            <a:r>
              <a:rPr lang="en-US" altLang="en-US" sz="1800" dirty="0">
                <a:latin typeface="Times New Roman" panose="02020603050405020304" pitchFamily="18" charset="0"/>
                <a:cs typeface="Times New Roman" panose="02020603050405020304" pitchFamily="18" charset="0"/>
              </a:rPr>
              <a:t>Implement a system for updating the chatbot's knowledge base and training models after each interaction, enhancing its ability to handle similar issues with greater accuracy.</a:t>
            </a:r>
          </a:p>
          <a:p>
            <a:r>
              <a:rPr lang="en-US" sz="1800" b="1" dirty="0">
                <a:latin typeface="Times New Roman" panose="02020603050405020304" pitchFamily="18" charset="0"/>
                <a:cs typeface="Times New Roman" panose="02020603050405020304" pitchFamily="18" charset="0"/>
              </a:rPr>
              <a:t>Improve User Experience and Satisfaction :</a:t>
            </a:r>
            <a:r>
              <a:rPr lang="en-US" altLang="en-US" sz="1800" dirty="0">
                <a:latin typeface="Times New Roman" panose="02020603050405020304" pitchFamily="18" charset="0"/>
                <a:cs typeface="Times New Roman" panose="02020603050405020304" pitchFamily="18" charset="0"/>
              </a:rPr>
              <a:t>The chatbot should provide a seamless and efficient customer experience by promptly addressing their concerns, minimizing wait times, and enhancing overall satisfaction.</a:t>
            </a:r>
          </a:p>
          <a:p>
            <a:endParaRPr lang="en-US" sz="1800" b="1"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0" y="-153889"/>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3"/>
          <p:cNvSpPr>
            <a:spLocks noChangeArrowheads="1"/>
          </p:cNvSpPr>
          <p:nvPr/>
        </p:nvSpPr>
        <p:spPr bwMode="auto">
          <a:xfrm>
            <a:off x="0" y="-153889"/>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4"/>
          <p:cNvSpPr>
            <a:spLocks noChangeArrowheads="1"/>
          </p:cNvSpPr>
          <p:nvPr/>
        </p:nvSpPr>
        <p:spPr bwMode="auto">
          <a:xfrm>
            <a:off x="0" y="-153888"/>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50D98-CA51-69B3-4F41-4A2CCC215BA5}"/>
              </a:ext>
            </a:extLst>
          </p:cNvPr>
          <p:cNvSpPr>
            <a:spLocks noGrp="1"/>
          </p:cNvSpPr>
          <p:nvPr>
            <p:ph type="title"/>
          </p:nvPr>
        </p:nvSpPr>
        <p:spPr/>
        <p:txBody>
          <a:bodyPr/>
          <a:lstStyle/>
          <a:p>
            <a:r>
              <a:rPr lang="en-IN" dirty="0">
                <a:cs typeface="Times New Roman" panose="02020603050405020304" pitchFamily="18" charset="0"/>
              </a:rPr>
              <a:t>  Existing Methods-Drawbacks</a:t>
            </a:r>
          </a:p>
        </p:txBody>
      </p:sp>
      <p:sp>
        <p:nvSpPr>
          <p:cNvPr id="3" name="Content Placeholder 2">
            <a:extLst>
              <a:ext uri="{FF2B5EF4-FFF2-40B4-BE49-F238E27FC236}">
                <a16:creationId xmlns:a16="http://schemas.microsoft.com/office/drawing/2014/main" id="{07F1AE43-E09D-A2EF-7D20-DEBAE9A328F5}"/>
              </a:ext>
            </a:extLst>
          </p:cNvPr>
          <p:cNvSpPr>
            <a:spLocks noGrp="1"/>
          </p:cNvSpPr>
          <p:nvPr>
            <p:ph idx="1"/>
          </p:nvPr>
        </p:nvSpPr>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  Some drawbacks of customer support chatbots include:</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Limited understanding: </a:t>
            </a:r>
            <a:r>
              <a:rPr lang="en-US" sz="1800" dirty="0">
                <a:latin typeface="Times New Roman" panose="02020603050405020304" pitchFamily="18" charset="0"/>
                <a:cs typeface="Times New Roman" panose="02020603050405020304" pitchFamily="18" charset="0"/>
              </a:rPr>
              <a:t>Chatbots may struggle with complex or unusual queries, leading to incorrect or incomplete answers.</a:t>
            </a:r>
          </a:p>
          <a:p>
            <a:r>
              <a:rPr lang="en-US" sz="1800" b="1" dirty="0">
                <a:latin typeface="Times New Roman" panose="02020603050405020304" pitchFamily="18" charset="0"/>
                <a:cs typeface="Times New Roman" panose="02020603050405020304" pitchFamily="18" charset="0"/>
              </a:rPr>
              <a:t>Lack of personalization</a:t>
            </a:r>
            <a:r>
              <a:rPr lang="en-US" sz="1800" dirty="0">
                <a:latin typeface="Times New Roman" panose="02020603050405020304" pitchFamily="18" charset="0"/>
                <a:cs typeface="Times New Roman" panose="02020603050405020304" pitchFamily="18" charset="0"/>
              </a:rPr>
              <a:t>: Bots may not offer personalized support like human agents can, making responses feel generic.</a:t>
            </a:r>
          </a:p>
          <a:p>
            <a:r>
              <a:rPr lang="en-US" sz="1800" b="1" dirty="0">
                <a:latin typeface="Times New Roman" panose="02020603050405020304" pitchFamily="18" charset="0"/>
                <a:cs typeface="Times New Roman" panose="02020603050405020304" pitchFamily="18" charset="0"/>
              </a:rPr>
              <a:t>Inability to handle emotions</a:t>
            </a:r>
            <a:r>
              <a:rPr lang="en-US" sz="1800" dirty="0">
                <a:latin typeface="Times New Roman" panose="02020603050405020304" pitchFamily="18" charset="0"/>
                <a:cs typeface="Times New Roman" panose="02020603050405020304" pitchFamily="18" charset="0"/>
              </a:rPr>
              <a:t>: Bots can't understand or respond to emotions effectively, which can frustrate upset customers.</a:t>
            </a:r>
          </a:p>
          <a:p>
            <a:r>
              <a:rPr lang="en-US" sz="1800" b="1" dirty="0">
                <a:latin typeface="Times New Roman" panose="02020603050405020304" pitchFamily="18" charset="0"/>
                <a:cs typeface="Times New Roman" panose="02020603050405020304" pitchFamily="18" charset="0"/>
              </a:rPr>
              <a:t>Dependency on pre-programmed knowledge: </a:t>
            </a:r>
            <a:r>
              <a:rPr lang="en-US" sz="1800" dirty="0">
                <a:latin typeface="Times New Roman" panose="02020603050405020304" pitchFamily="18" charset="0"/>
                <a:cs typeface="Times New Roman" panose="02020603050405020304" pitchFamily="18" charset="0"/>
              </a:rPr>
              <a:t>Chatbots rely on the data they're trained on, so they may lack the latest information.</a:t>
            </a:r>
          </a:p>
          <a:p>
            <a:r>
              <a:rPr lang="en-US" sz="1800" b="1" dirty="0">
                <a:latin typeface="Times New Roman" panose="02020603050405020304" pitchFamily="18" charset="0"/>
                <a:cs typeface="Times New Roman" panose="02020603050405020304" pitchFamily="18" charset="0"/>
              </a:rPr>
              <a:t>Escalation delays</a:t>
            </a:r>
            <a:r>
              <a:rPr lang="en-US" sz="1800" dirty="0">
                <a:latin typeface="Times New Roman" panose="02020603050405020304" pitchFamily="18" charset="0"/>
                <a:cs typeface="Times New Roman" panose="02020603050405020304" pitchFamily="18" charset="0"/>
              </a:rPr>
              <a:t>: If a chatbot can't solve an issue, it may take longer to escalate it to a human agent, causing delays.</a:t>
            </a:r>
          </a:p>
        </p:txBody>
      </p:sp>
    </p:spTree>
    <p:extLst>
      <p:ext uri="{BB962C8B-B14F-4D97-AF65-F5344CB8AC3E}">
        <p14:creationId xmlns:p14="http://schemas.microsoft.com/office/powerpoint/2010/main" val="3916724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890453"/>
            <a:ext cx="10668000" cy="4952997"/>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To build a customer support chatbot using machine learning, the proposed methodology includes the following key points:</a:t>
            </a:r>
            <a:endParaRPr lang="en-GB"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Data Collection and Preprocessing :</a:t>
            </a:r>
            <a:r>
              <a:rPr lang="en-US" sz="1600" dirty="0">
                <a:latin typeface="Times New Roman" panose="02020603050405020304" pitchFamily="18" charset="0"/>
                <a:cs typeface="Times New Roman" panose="02020603050405020304" pitchFamily="18" charset="0"/>
              </a:rPr>
              <a:t>Gather customer queries and complaint data and preprocess this data in a format suitable for ML models using Natural Language Processing (NLP) techniques</a:t>
            </a:r>
          </a:p>
          <a:p>
            <a:r>
              <a:rPr lang="en-GB" sz="1600" b="1" dirty="0">
                <a:latin typeface="Times New Roman" panose="02020603050405020304" pitchFamily="18" charset="0"/>
                <a:cs typeface="Times New Roman" panose="02020603050405020304" pitchFamily="18" charset="0"/>
              </a:rPr>
              <a:t>Model Selection :</a:t>
            </a:r>
            <a:r>
              <a:rPr lang="en-US" sz="1600" dirty="0">
                <a:latin typeface="Times New Roman" panose="02020603050405020304" pitchFamily="18" charset="0"/>
                <a:cs typeface="Times New Roman" panose="02020603050405020304" pitchFamily="18" charset="0"/>
              </a:rPr>
              <a:t>Choose appropriate ML models for tasks such as </a:t>
            </a:r>
          </a:p>
          <a:p>
            <a:pPr marL="0" indent="0">
              <a:buNone/>
            </a:pPr>
            <a:r>
              <a:rPr lang="en-US" sz="1600" dirty="0">
                <a:latin typeface="Times New Roman" panose="02020603050405020304" pitchFamily="18" charset="0"/>
                <a:cs typeface="Times New Roman" panose="02020603050405020304" pitchFamily="18" charset="0"/>
              </a:rPr>
              <a:t>	- </a:t>
            </a:r>
            <a:r>
              <a:rPr lang="en-US" sz="1600" b="1" dirty="0">
                <a:latin typeface="Times New Roman" panose="02020603050405020304" pitchFamily="18" charset="0"/>
                <a:cs typeface="Times New Roman" panose="02020603050405020304" pitchFamily="18" charset="0"/>
              </a:rPr>
              <a:t>Natural Language Processing (NLP) </a:t>
            </a:r>
            <a:r>
              <a:rPr lang="en-US" sz="1600" dirty="0">
                <a:latin typeface="Times New Roman" panose="02020603050405020304" pitchFamily="18" charset="0"/>
                <a:cs typeface="Times New Roman" panose="02020603050405020304" pitchFamily="18" charset="0"/>
              </a:rPr>
              <a:t>for understanding customer queries.   </a:t>
            </a:r>
          </a:p>
          <a:p>
            <a:pPr marL="0" indent="0">
              <a:buNone/>
            </a:pPr>
            <a:r>
              <a:rPr lang="en-US" sz="1600" dirty="0">
                <a:latin typeface="Times New Roman" panose="02020603050405020304" pitchFamily="18" charset="0"/>
                <a:cs typeface="Times New Roman" panose="02020603050405020304" pitchFamily="18" charset="0"/>
              </a:rPr>
              <a:t>	- </a:t>
            </a:r>
            <a:r>
              <a:rPr lang="en-US" sz="1600" b="1" dirty="0">
                <a:latin typeface="Times New Roman" panose="02020603050405020304" pitchFamily="18" charset="0"/>
                <a:cs typeface="Times New Roman" panose="02020603050405020304" pitchFamily="18" charset="0"/>
              </a:rPr>
              <a:t>Sentiment Analysis</a:t>
            </a:r>
            <a:r>
              <a:rPr lang="en-US" sz="1600" dirty="0">
                <a:latin typeface="Times New Roman" panose="02020603050405020304" pitchFamily="18" charset="0"/>
                <a:cs typeface="Times New Roman" panose="02020603050405020304" pitchFamily="18" charset="0"/>
              </a:rPr>
              <a:t> to gauge customer satisfaction.    </a:t>
            </a:r>
          </a:p>
          <a:p>
            <a:pPr marL="0" indent="0">
              <a:buNone/>
            </a:pPr>
            <a:r>
              <a:rPr lang="en-US" sz="1600" dirty="0">
                <a:latin typeface="Times New Roman" panose="02020603050405020304" pitchFamily="18" charset="0"/>
                <a:cs typeface="Times New Roman" panose="02020603050405020304" pitchFamily="18" charset="0"/>
              </a:rPr>
              <a:t>	- </a:t>
            </a:r>
            <a:r>
              <a:rPr lang="en-US" sz="1600" b="1" dirty="0">
                <a:latin typeface="Times New Roman" panose="02020603050405020304" pitchFamily="18" charset="0"/>
                <a:cs typeface="Times New Roman" panose="02020603050405020304" pitchFamily="18" charset="0"/>
              </a:rPr>
              <a:t>Intent Recognition </a:t>
            </a:r>
            <a:r>
              <a:rPr lang="en-US" sz="1600" dirty="0">
                <a:latin typeface="Times New Roman" panose="02020603050405020304" pitchFamily="18" charset="0"/>
                <a:cs typeface="Times New Roman" panose="02020603050405020304" pitchFamily="18" charset="0"/>
              </a:rPr>
              <a:t>to determine the purpose of customer inquiries.  </a:t>
            </a:r>
          </a:p>
          <a:p>
            <a:pPr marL="0" indent="0">
              <a:buNone/>
            </a:pPr>
            <a:r>
              <a:rPr lang="en-US" sz="1600" dirty="0">
                <a:latin typeface="Times New Roman" panose="02020603050405020304" pitchFamily="18" charset="0"/>
                <a:cs typeface="Times New Roman" panose="02020603050405020304" pitchFamily="18" charset="0"/>
              </a:rPr>
              <a:t>	- </a:t>
            </a:r>
            <a:r>
              <a:rPr lang="en-US" sz="1600" b="1" dirty="0">
                <a:latin typeface="Times New Roman" panose="02020603050405020304" pitchFamily="18" charset="0"/>
                <a:cs typeface="Times New Roman" panose="02020603050405020304" pitchFamily="18" charset="0"/>
              </a:rPr>
              <a:t>Recommendation Systems </a:t>
            </a:r>
            <a:r>
              <a:rPr lang="en-US" sz="1600" dirty="0">
                <a:latin typeface="Times New Roman" panose="02020603050405020304" pitchFamily="18" charset="0"/>
                <a:cs typeface="Times New Roman" panose="02020603050405020304" pitchFamily="18" charset="0"/>
              </a:rPr>
              <a:t>to suggest solutions based on previous similar issues.</a:t>
            </a:r>
          </a:p>
          <a:p>
            <a:r>
              <a:rPr lang="en-US" sz="1600" b="1" dirty="0">
                <a:latin typeface="Times New Roman" panose="02020603050405020304" pitchFamily="18" charset="0"/>
                <a:cs typeface="Times New Roman" panose="02020603050405020304" pitchFamily="18" charset="0"/>
              </a:rPr>
              <a:t>Training the Model :</a:t>
            </a:r>
            <a:r>
              <a:rPr lang="en-US" altLang="en-US" sz="1600" dirty="0">
                <a:latin typeface="Times New Roman" panose="02020603050405020304" pitchFamily="18" charset="0"/>
                <a:cs typeface="Times New Roman" panose="02020603050405020304" pitchFamily="18" charset="0"/>
              </a:rPr>
              <a:t>Utilizing the prepared dataset, train the chosen models. Update the training data frequently to increase accuracy.</a:t>
            </a:r>
          </a:p>
          <a:p>
            <a:r>
              <a:rPr lang="en-IN" sz="1600" b="1" dirty="0">
                <a:latin typeface="Times New Roman" panose="02020603050405020304" pitchFamily="18" charset="0"/>
                <a:cs typeface="Times New Roman" panose="02020603050405020304" pitchFamily="18" charset="0"/>
              </a:rPr>
              <a:t>Chatbot Architecture :</a:t>
            </a:r>
            <a:r>
              <a:rPr lang="en-US" altLang="en-US" sz="1600" dirty="0">
                <a:latin typeface="Times New Roman" panose="02020603050405020304" pitchFamily="18" charset="0"/>
                <a:cs typeface="Times New Roman" panose="02020603050405020304" pitchFamily="18" charset="0"/>
              </a:rPr>
              <a:t> Utilizing transformer or sequence-to-sequence models, which enable context-aware answers, construct the chatbot.</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Build the chatbot's machine learning models using frameworks like TensorFlow or PyTorch, and use Flask or Django for deployment.</a:t>
            </a:r>
            <a:endParaRPr lang="en-US" alt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Database Management and Query Handling :</a:t>
            </a:r>
            <a:r>
              <a:rPr lang="en-US" sz="1600" dirty="0"/>
              <a:t> </a:t>
            </a:r>
            <a:r>
              <a:rPr lang="en-US" sz="1600" dirty="0">
                <a:latin typeface="Times New Roman" panose="02020603050405020304" pitchFamily="18" charset="0"/>
                <a:cs typeface="Times New Roman" panose="02020603050405020304" pitchFamily="18" charset="0"/>
              </a:rPr>
              <a:t>Implement a backend database to store customer queries and retrieve relevant information quickly, ensuring optimal performance for customer interactions.</a:t>
            </a:r>
          </a:p>
          <a:p>
            <a:r>
              <a:rPr lang="en-US" altLang="en-US" sz="1600" b="1" dirty="0">
                <a:latin typeface="Times New Roman" panose="02020603050405020304" pitchFamily="18" charset="0"/>
                <a:cs typeface="Times New Roman" panose="02020603050405020304" pitchFamily="18" charset="0"/>
              </a:rPr>
              <a:t>Evaluation :</a:t>
            </a:r>
            <a:r>
              <a:rPr lang="en-US" sz="1600" dirty="0"/>
              <a:t> </a:t>
            </a:r>
            <a:r>
              <a:rPr lang="en-US" sz="1600" dirty="0">
                <a:latin typeface="Times New Roman" panose="02020603050405020304" pitchFamily="18" charset="0"/>
                <a:cs typeface="Times New Roman" panose="02020603050405020304" pitchFamily="18" charset="0"/>
              </a:rPr>
              <a:t>Conduct regular evaluation of the chatbot's accuracy using metrics such as response time, accuracy, and customer satisfaction.</a:t>
            </a:r>
          </a:p>
          <a:p>
            <a:r>
              <a:rPr lang="en-IN" sz="1600" b="1" dirty="0">
                <a:latin typeface="Times New Roman" panose="02020603050405020304" pitchFamily="18" charset="0"/>
                <a:cs typeface="Times New Roman" panose="02020603050405020304" pitchFamily="18" charset="0"/>
              </a:rPr>
              <a:t>Learning from Customer-Agent Interactions :</a:t>
            </a:r>
            <a:r>
              <a:rPr lang="en-US" sz="1600" dirty="0"/>
              <a:t> </a:t>
            </a:r>
            <a:r>
              <a:rPr lang="en-US" sz="1600" dirty="0">
                <a:latin typeface="Times New Roman" panose="02020603050405020304" pitchFamily="18" charset="0"/>
                <a:cs typeface="Times New Roman" panose="02020603050405020304" pitchFamily="18" charset="0"/>
              </a:rPr>
              <a:t>Design the system to monitor the interactions between customers and support agents, extract new information and update the database, improving future chatbot performance.</a:t>
            </a:r>
            <a:endParaRPr lang="en-US" alt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0" y="-153889"/>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3"/>
          <p:cNvSpPr>
            <a:spLocks noChangeArrowheads="1"/>
          </p:cNvSpPr>
          <p:nvPr/>
        </p:nvSpPr>
        <p:spPr bwMode="auto">
          <a:xfrm>
            <a:off x="0" y="-153889"/>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a:xfrm>
            <a:off x="812800" y="957943"/>
            <a:ext cx="10668000" cy="5138055"/>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Here are a few key points on the proposed methodology for the customer support chatbot project:</a:t>
            </a:r>
          </a:p>
          <a:p>
            <a:r>
              <a:rPr lang="en-IN" sz="1600" b="1" dirty="0">
                <a:latin typeface="Times New Roman" panose="02020603050405020304" pitchFamily="18" charset="0"/>
                <a:cs typeface="Times New Roman" panose="02020603050405020304" pitchFamily="18" charset="0"/>
              </a:rPr>
              <a:t>Natural Language Processing (NLP) Implementation :</a:t>
            </a:r>
            <a:r>
              <a:rPr lang="en-US" altLang="en-US" sz="1600" dirty="0">
                <a:latin typeface="Times New Roman" panose="02020603050405020304" pitchFamily="18" charset="0"/>
                <a:cs typeface="Times New Roman" panose="02020603050405020304" pitchFamily="18" charset="0"/>
              </a:rPr>
              <a:t>The chatbot will use Natural Language Processing (NLP) techniques like tokenization, stemming, and lemmatization to accurately understand and classify customer queries.</a:t>
            </a:r>
          </a:p>
          <a:p>
            <a:r>
              <a:rPr lang="en-IN" sz="1600" b="1" dirty="0">
                <a:latin typeface="Times New Roman" panose="02020603050405020304" pitchFamily="18" charset="0"/>
                <a:cs typeface="Times New Roman" panose="02020603050405020304" pitchFamily="18" charset="0"/>
              </a:rPr>
              <a:t>Machine Learning Algorithms :</a:t>
            </a:r>
            <a:r>
              <a:rPr lang="en-US" altLang="en-US" sz="1600" dirty="0">
                <a:latin typeface="Times New Roman" panose="02020603050405020304" pitchFamily="18" charset="0"/>
                <a:cs typeface="Times New Roman" panose="02020603050405020304" pitchFamily="18" charset="0"/>
              </a:rPr>
              <a:t>Supervised learning models like Decision Trees, Random Forests, or Neural Networks are utilized to predict and suggest optimal solutions based on historical data.</a:t>
            </a:r>
          </a:p>
          <a:p>
            <a:r>
              <a:rPr lang="en-US" sz="1600" b="1" dirty="0">
                <a:latin typeface="Times New Roman" panose="02020603050405020304" pitchFamily="18" charset="0"/>
                <a:cs typeface="Times New Roman" panose="02020603050405020304" pitchFamily="18" charset="0"/>
              </a:rPr>
              <a:t>Query Classification and DB Search :</a:t>
            </a:r>
            <a:r>
              <a:rPr lang="en-US" altLang="en-US" sz="1600" dirty="0">
                <a:latin typeface="Times New Roman" panose="02020603050405020304" pitchFamily="18" charset="0"/>
                <a:cs typeface="Times New Roman" panose="02020603050405020304" pitchFamily="18" charset="0"/>
              </a:rPr>
              <a:t>Create a database containing various customer issues and solutions, with a chatbot classifying queries, matching them to existing data, and retrieving potential resolutions.</a:t>
            </a:r>
          </a:p>
          <a:p>
            <a:r>
              <a:rPr lang="en-IN" sz="1600" b="1" dirty="0">
                <a:latin typeface="Times New Roman" panose="02020603050405020304" pitchFamily="18" charset="0"/>
                <a:cs typeface="Times New Roman" panose="02020603050405020304" pitchFamily="18" charset="0"/>
              </a:rPr>
              <a:t>Continuous Learning :</a:t>
            </a:r>
            <a:r>
              <a:rPr lang="en-US" sz="1600" dirty="0">
                <a:latin typeface="Times New Roman" panose="02020603050405020304" pitchFamily="18" charset="0"/>
                <a:cs typeface="Times New Roman" panose="02020603050405020304" pitchFamily="18" charset="0"/>
              </a:rPr>
              <a:t>Use reinforcement learning or other learning methods to ensure that the chatbot improves over time.</a:t>
            </a:r>
          </a:p>
          <a:p>
            <a:r>
              <a:rPr lang="en-US" sz="1600" b="1" dirty="0">
                <a:latin typeface="Times New Roman" panose="02020603050405020304" pitchFamily="18" charset="0"/>
                <a:cs typeface="Times New Roman" panose="02020603050405020304" pitchFamily="18" charset="0"/>
              </a:rPr>
              <a:t>User Interface and Experience (UI/UX) :</a:t>
            </a:r>
            <a:r>
              <a:rPr lang="en-US" sz="1600" dirty="0">
                <a:latin typeface="Times New Roman" panose="02020603050405020304" pitchFamily="18" charset="0"/>
                <a:cs typeface="Times New Roman" panose="02020603050405020304" pitchFamily="18" charset="0"/>
              </a:rPr>
              <a:t>Develop a user-friendly interface for both customers and support agents to interact with the chatbot and facilitate efficient issue resolution.</a:t>
            </a:r>
          </a:p>
          <a:p>
            <a:r>
              <a:rPr lang="en-IN" sz="1600" b="1" dirty="0">
                <a:latin typeface="Times New Roman" panose="02020603050405020304" pitchFamily="18" charset="0"/>
                <a:cs typeface="Times New Roman" panose="02020603050405020304" pitchFamily="18" charset="0"/>
              </a:rPr>
              <a:t>Performance Monitoring :</a:t>
            </a:r>
            <a:r>
              <a:rPr lang="en-US" sz="1600" dirty="0">
                <a:latin typeface="Times New Roman" panose="02020603050405020304" pitchFamily="18" charset="0"/>
                <a:cs typeface="Times New Roman" panose="02020603050405020304" pitchFamily="18" charset="0"/>
              </a:rPr>
              <a:t>Implement logging and tracking of chatbot responses to monitor performance, success rates, and areas for improvement, ensuring the chatbot becomes more efficient over time.</a:t>
            </a:r>
          </a:p>
          <a:p>
            <a:pPr marL="0" indent="0">
              <a:buNone/>
            </a:pPr>
            <a:endParaRPr lang="en-US" altLang="en-US" sz="1600" b="1"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This methodology focuses on building an intelligent chatbot system capable of both handling routine customer queries and learning from interactions to improve future performance.</a:t>
            </a:r>
            <a:endParaRPr lang="en-US" altLang="en-US" sz="1600" b="1"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0" y="-153888"/>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0" y="-153888"/>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3"/>
          <p:cNvSpPr>
            <a:spLocks noChangeArrowheads="1"/>
          </p:cNvSpPr>
          <p:nvPr/>
        </p:nvSpPr>
        <p:spPr bwMode="auto">
          <a:xfrm>
            <a:off x="0" y="-153888"/>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3520</TotalTime>
  <Words>2735</Words>
  <Application>Microsoft Office PowerPoint</Application>
  <PresentationFormat>Widescreen</PresentationFormat>
  <Paragraphs>180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Bookman Old Style</vt:lpstr>
      <vt:lpstr>Calibri</vt:lpstr>
      <vt:lpstr>Cambria</vt:lpstr>
      <vt:lpstr>Times New Roman</vt:lpstr>
      <vt:lpstr>Verdana</vt:lpstr>
      <vt:lpstr>Bioinformatics</vt:lpstr>
      <vt:lpstr>PSCS64: MediMate -Making HealthCare Support Easy , One Chat AT  A Time</vt:lpstr>
      <vt:lpstr>Introduction</vt:lpstr>
      <vt:lpstr>Literature Review</vt:lpstr>
      <vt:lpstr>Literature Review</vt:lpstr>
      <vt:lpstr>Literature Review</vt:lpstr>
      <vt:lpstr>Objectives</vt:lpstr>
      <vt:lpstr>  Existing Methods-Drawbacks</vt:lpstr>
      <vt:lpstr>Proposed Method</vt:lpstr>
      <vt:lpstr>Methodology/Modules</vt:lpstr>
      <vt:lpstr>Architecture Diagram</vt:lpstr>
      <vt:lpstr>Hardware/Software compoments</vt:lpstr>
      <vt:lpstr>Timeline of Project/Gantt Chart</vt:lpstr>
      <vt:lpstr>Expected Outcomes</vt:lpstr>
      <vt:lpstr>Conclusion</vt:lpstr>
      <vt:lpstr>Github Link</vt:lpstr>
      <vt:lpstr>References</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Shruti Kumari</cp:lastModifiedBy>
  <cp:revision>58</cp:revision>
  <dcterms:created xsi:type="dcterms:W3CDTF">2023-03-16T03:26:27Z</dcterms:created>
  <dcterms:modified xsi:type="dcterms:W3CDTF">2025-01-09T17:51:48Z</dcterms:modified>
</cp:coreProperties>
</file>