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5c92f9a9a0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g35c92f9a9a0_0_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5c92f9a9a0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g35c92f9a9a0_0_4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5c92f9a9a0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g35c92f9a9a0_0_5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5c92f9a9a0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g35c92f9a9a0_0_8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74125" y="875700"/>
            <a:ext cx="8663700" cy="207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 sz="3500">
                <a:latin typeface="Algerian"/>
                <a:ea typeface="Algerian"/>
                <a:cs typeface="Algerian"/>
                <a:sym typeface="Algerian"/>
              </a:rPr>
              <a:t>Lung Cancer </a:t>
            </a:r>
            <a:r>
              <a:rPr b="1" lang="en-US" sz="3500">
                <a:latin typeface="Algerian"/>
                <a:ea typeface="Algerian"/>
                <a:cs typeface="Algerian"/>
                <a:sym typeface="Algerian"/>
              </a:rPr>
              <a:t>Prediction using MAchine </a:t>
            </a:r>
            <a:r>
              <a:rPr b="1" lang="en-US" sz="3500">
                <a:latin typeface="Algerian"/>
                <a:ea typeface="Algerian"/>
                <a:cs typeface="Algerian"/>
                <a:sym typeface="Algerian"/>
              </a:rPr>
              <a:t>Learning</a:t>
            </a:r>
            <a:r>
              <a:rPr b="1" lang="en-US" sz="3500">
                <a:latin typeface="Algerian"/>
                <a:ea typeface="Algerian"/>
                <a:cs typeface="Algerian"/>
                <a:sym typeface="Algerian"/>
              </a:rPr>
              <a:t> and cnn ( convolutional neural network )</a:t>
            </a:r>
            <a:endParaRPr b="1" sz="3500">
              <a:latin typeface="Algerian"/>
              <a:ea typeface="Algerian"/>
              <a:cs typeface="Algerian"/>
              <a:sym typeface="Algerian"/>
            </a:endParaRPr>
          </a:p>
        </p:txBody>
      </p:sp>
      <p:sp>
        <p:nvSpPr>
          <p:cNvPr id="85" name="Google Shape;85;p13"/>
          <p:cNvSpPr txBox="1"/>
          <p:nvPr/>
        </p:nvSpPr>
        <p:spPr>
          <a:xfrm>
            <a:off x="187375" y="4910575"/>
            <a:ext cx="39456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chemeClr val="dk1"/>
                </a:solidFill>
                <a:latin typeface="Algerian"/>
                <a:ea typeface="Algerian"/>
                <a:cs typeface="Algerian"/>
                <a:sym typeface="Algerian"/>
              </a:rPr>
              <a:t>Team Members :</a:t>
            </a:r>
            <a:endParaRPr b="1" sz="2500">
              <a:solidFill>
                <a:schemeClr val="dk1"/>
              </a:solidFill>
              <a:latin typeface="Algerian"/>
              <a:ea typeface="Algerian"/>
              <a:cs typeface="Algerian"/>
              <a:sym typeface="Algeri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chemeClr val="dk1"/>
                </a:solidFill>
                <a:latin typeface="Algerian"/>
                <a:ea typeface="Algerian"/>
                <a:cs typeface="Algerian"/>
                <a:sym typeface="Algerian"/>
              </a:rPr>
              <a:t>Shruti Verma  (25325)</a:t>
            </a:r>
            <a:endParaRPr b="1" sz="2500">
              <a:solidFill>
                <a:schemeClr val="dk1"/>
              </a:solidFill>
              <a:latin typeface="Algerian"/>
              <a:ea typeface="Algerian"/>
              <a:cs typeface="Algerian"/>
              <a:sym typeface="Algeri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chemeClr val="dk1"/>
                </a:solidFill>
                <a:latin typeface="Algerian"/>
                <a:ea typeface="Algerian"/>
                <a:cs typeface="Algerian"/>
                <a:sym typeface="Algerian"/>
              </a:rPr>
              <a:t>Abhishek (25230)</a:t>
            </a:r>
            <a:endParaRPr b="1" sz="2500">
              <a:solidFill>
                <a:schemeClr val="dk1"/>
              </a:solidFill>
              <a:latin typeface="Algerian"/>
              <a:ea typeface="Algerian"/>
              <a:cs typeface="Algerian"/>
              <a:sym typeface="Algeri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chemeClr val="dk1"/>
                </a:solidFill>
                <a:latin typeface="Algerian"/>
                <a:ea typeface="Algerian"/>
                <a:cs typeface="Algerian"/>
                <a:sym typeface="Algerian"/>
              </a:rPr>
              <a:t>LAkshay (25278)</a:t>
            </a:r>
            <a:endParaRPr b="1" sz="2500">
              <a:solidFill>
                <a:schemeClr val="dk1"/>
              </a:solidFill>
              <a:latin typeface="Algerian"/>
              <a:ea typeface="Algerian"/>
              <a:cs typeface="Algerian"/>
              <a:sym typeface="Algerian"/>
            </a:endParaRPr>
          </a:p>
        </p:txBody>
      </p:sp>
      <p:sp>
        <p:nvSpPr>
          <p:cNvPr id="86" name="Google Shape;86;p13"/>
          <p:cNvSpPr txBox="1"/>
          <p:nvPr/>
        </p:nvSpPr>
        <p:spPr>
          <a:xfrm>
            <a:off x="4998000" y="4910575"/>
            <a:ext cx="39456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chemeClr val="dk1"/>
                </a:solidFill>
                <a:latin typeface="Algerian"/>
                <a:ea typeface="Algerian"/>
                <a:cs typeface="Algerian"/>
                <a:sym typeface="Algerian"/>
              </a:rPr>
              <a:t>Mentors :</a:t>
            </a:r>
            <a:endParaRPr b="1" sz="2500">
              <a:solidFill>
                <a:schemeClr val="dk1"/>
              </a:solidFill>
              <a:latin typeface="Algerian"/>
              <a:ea typeface="Algerian"/>
              <a:cs typeface="Algerian"/>
              <a:sym typeface="Algeri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chemeClr val="dk1"/>
                </a:solidFill>
                <a:latin typeface="Algerian"/>
                <a:ea typeface="Algerian"/>
                <a:cs typeface="Algerian"/>
                <a:sym typeface="Algerian"/>
              </a:rPr>
              <a:t>prof. parveen kumari </a:t>
            </a:r>
            <a:endParaRPr b="1" sz="2500">
              <a:solidFill>
                <a:schemeClr val="dk1"/>
              </a:solidFill>
              <a:latin typeface="Algerian"/>
              <a:ea typeface="Algerian"/>
              <a:cs typeface="Algerian"/>
              <a:sym typeface="Algeri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chemeClr val="dk1"/>
                </a:solidFill>
                <a:latin typeface="Algerian"/>
                <a:ea typeface="Algerian"/>
                <a:cs typeface="Algerian"/>
                <a:sym typeface="Algerian"/>
              </a:rPr>
              <a:t>prof. suman chopra</a:t>
            </a:r>
            <a:endParaRPr b="1" sz="2500">
              <a:solidFill>
                <a:schemeClr val="dk1"/>
              </a:solidFill>
              <a:latin typeface="Algerian"/>
              <a:ea typeface="Algerian"/>
              <a:cs typeface="Algerian"/>
              <a:sym typeface="Algerian"/>
            </a:endParaRPr>
          </a:p>
        </p:txBody>
      </p:sp>
      <p:sp>
        <p:nvSpPr>
          <p:cNvPr id="87" name="Google Shape;87;p13"/>
          <p:cNvSpPr txBox="1"/>
          <p:nvPr/>
        </p:nvSpPr>
        <p:spPr>
          <a:xfrm>
            <a:off x="152400" y="152400"/>
            <a:ext cx="83058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00">
                <a:solidFill>
                  <a:schemeClr val="dk1"/>
                </a:solidFill>
                <a:latin typeface="Algerian"/>
                <a:ea typeface="Algerian"/>
                <a:cs typeface="Algerian"/>
                <a:sym typeface="Algerian"/>
              </a:rPr>
              <a:t>Project i [ P.22.6.631 ]</a:t>
            </a:r>
            <a:endParaRPr b="1" sz="3500">
              <a:solidFill>
                <a:schemeClr val="dk1"/>
              </a:solidFill>
              <a:latin typeface="Algerian"/>
              <a:ea typeface="Algerian"/>
              <a:cs typeface="Algerian"/>
              <a:sym typeface="Algeri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149950" y="-14016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 sz="3000">
                <a:solidFill>
                  <a:schemeClr val="dk1"/>
                </a:solidFill>
                <a:latin typeface="Algerian"/>
                <a:ea typeface="Algerian"/>
                <a:cs typeface="Algerian"/>
                <a:sym typeface="Algerian"/>
              </a:rPr>
              <a:t>Introduction</a:t>
            </a:r>
            <a:endParaRPr b="1" sz="3000">
              <a:latin typeface="Algerian"/>
              <a:ea typeface="Algerian"/>
              <a:cs typeface="Algerian"/>
              <a:sym typeface="Algerian"/>
            </a:endParaRPr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272825" y="643669"/>
            <a:ext cx="8229600" cy="22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342900" rtl="0" algn="just">
              <a:spcBef>
                <a:spcPts val="400"/>
              </a:spcBef>
              <a:spcAft>
                <a:spcPts val="0"/>
              </a:spcAft>
              <a:buSzPts val="1700"/>
              <a:buFont typeface="Times New Roman"/>
              <a:buChar char="•"/>
            </a:pPr>
            <a:r>
              <a:rPr b="1" lang="en-US" sz="1700">
                <a:latin typeface="Times New Roman"/>
                <a:ea typeface="Times New Roman"/>
                <a:cs typeface="Times New Roman"/>
                <a:sym typeface="Times New Roman"/>
              </a:rPr>
              <a:t>Lung cancer is one of the most common and fatal types of cancer globally.</a:t>
            </a:r>
            <a:endParaRPr b="1"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342900" rtl="0" algn="just">
              <a:spcBef>
                <a:spcPts val="400"/>
              </a:spcBef>
              <a:spcAft>
                <a:spcPts val="0"/>
              </a:spcAft>
              <a:buSzPts val="1700"/>
              <a:buFont typeface="Times New Roman"/>
              <a:buChar char="•"/>
            </a:pPr>
            <a:r>
              <a:rPr b="1" lang="en-US" sz="1700">
                <a:latin typeface="Times New Roman"/>
                <a:ea typeface="Times New Roman"/>
                <a:cs typeface="Times New Roman"/>
                <a:sym typeface="Times New Roman"/>
              </a:rPr>
              <a:t>It causes uncontrolled growth of cells in lung tissues, interfering with breathing and spreading rapidly.</a:t>
            </a:r>
            <a:endParaRPr b="1"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342900" rtl="0" algn="just">
              <a:spcBef>
                <a:spcPts val="400"/>
              </a:spcBef>
              <a:spcAft>
                <a:spcPts val="0"/>
              </a:spcAft>
              <a:buSzPts val="1700"/>
              <a:buFont typeface="Times New Roman"/>
              <a:buChar char="•"/>
            </a:pPr>
            <a:r>
              <a:rPr b="1" lang="en-US" sz="1700">
                <a:latin typeface="Times New Roman"/>
                <a:ea typeface="Times New Roman"/>
                <a:cs typeface="Times New Roman"/>
                <a:sym typeface="Times New Roman"/>
              </a:rPr>
              <a:t>Early detection increases survival rates significantly.</a:t>
            </a:r>
            <a:endParaRPr b="1"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342900" rtl="0" algn="just">
              <a:spcBef>
                <a:spcPts val="400"/>
              </a:spcBef>
              <a:spcAft>
                <a:spcPts val="0"/>
              </a:spcAft>
              <a:buSzPts val="1700"/>
              <a:buFont typeface="Times New Roman"/>
              <a:buChar char="•"/>
            </a:pPr>
            <a:r>
              <a:rPr b="1" lang="en-US" sz="1700">
                <a:latin typeface="Times New Roman"/>
                <a:ea typeface="Times New Roman"/>
                <a:cs typeface="Times New Roman"/>
                <a:sym typeface="Times New Roman"/>
              </a:rPr>
              <a:t>Traditional diagnosis through CT scan interpretation is slow and prone to error.</a:t>
            </a:r>
            <a:endParaRPr b="1"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342900" rtl="0" algn="just">
              <a:spcBef>
                <a:spcPts val="400"/>
              </a:spcBef>
              <a:spcAft>
                <a:spcPts val="0"/>
              </a:spcAft>
              <a:buSzPts val="1700"/>
              <a:buFont typeface="Times New Roman"/>
              <a:buChar char="•"/>
            </a:pPr>
            <a:r>
              <a:rPr b="1" lang="en-US" sz="1700">
                <a:latin typeface="Times New Roman"/>
                <a:ea typeface="Times New Roman"/>
                <a:cs typeface="Times New Roman"/>
                <a:sym typeface="Times New Roman"/>
              </a:rPr>
              <a:t>This project introduces an AI-based solution for early, automated detection.</a:t>
            </a:r>
            <a:endParaRPr b="1" sz="1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4" name="Google Shape;94;p14"/>
          <p:cNvSpPr txBox="1"/>
          <p:nvPr/>
        </p:nvSpPr>
        <p:spPr>
          <a:xfrm>
            <a:off x="1878275" y="3582550"/>
            <a:ext cx="4532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dk1"/>
                </a:solidFill>
                <a:latin typeface="Algerian"/>
                <a:ea typeface="Algerian"/>
                <a:cs typeface="Algerian"/>
                <a:sym typeface="Algerian"/>
              </a:rPr>
              <a:t>Problem statement</a:t>
            </a:r>
            <a:endParaRPr b="1" sz="3000">
              <a:solidFill>
                <a:schemeClr val="dk1"/>
              </a:solidFill>
              <a:latin typeface="Algerian"/>
              <a:ea typeface="Algerian"/>
              <a:cs typeface="Algerian"/>
              <a:sym typeface="Algerian"/>
            </a:endParaRPr>
          </a:p>
        </p:txBody>
      </p:sp>
      <p:sp>
        <p:nvSpPr>
          <p:cNvPr id="95" name="Google Shape;95;p14"/>
          <p:cNvSpPr txBox="1"/>
          <p:nvPr/>
        </p:nvSpPr>
        <p:spPr>
          <a:xfrm>
            <a:off x="272825" y="4336575"/>
            <a:ext cx="7743000" cy="20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•"/>
            </a:pPr>
            <a:r>
              <a:rPr b="1" lang="en-US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current manual process for analyzing CT scans is time-consuming and subjective.</a:t>
            </a:r>
            <a:endParaRPr b="1"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•"/>
            </a:pPr>
            <a:r>
              <a:rPr b="1" lang="en-US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Radiologists face limitations in terms of availability and consistency.</a:t>
            </a:r>
            <a:endParaRPr b="1"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•"/>
            </a:pPr>
            <a:r>
              <a:rPr b="1" lang="en-US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There’s a lack of intelligent, automated systems for real-time diagnosis.</a:t>
            </a:r>
            <a:endParaRPr b="1"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•"/>
            </a:pPr>
            <a:r>
              <a:rPr b="1" lang="en-US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Need for a system that combines medical imaging and artificial intelligence to provide fast and accurate diagnosis.</a:t>
            </a:r>
            <a:endParaRPr b="1"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2061700" y="0"/>
            <a:ext cx="4071300" cy="95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 sz="3000">
                <a:latin typeface="Algerian"/>
                <a:ea typeface="Algerian"/>
                <a:cs typeface="Algerian"/>
                <a:sym typeface="Algerian"/>
              </a:rPr>
              <a:t>Objectives</a:t>
            </a:r>
            <a:endParaRPr b="1" sz="3000">
              <a:latin typeface="Algerian"/>
              <a:ea typeface="Algerian"/>
              <a:cs typeface="Algerian"/>
              <a:sym typeface="Algerian"/>
            </a:endParaRPr>
          </a:p>
        </p:txBody>
      </p:sp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307250" y="156100"/>
            <a:ext cx="8229600" cy="37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8300" lvl="0" marL="3429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728"/>
              <a:buFont typeface="Times New Roman"/>
              <a:buChar char="•"/>
            </a:pPr>
            <a:r>
              <a:rPr b="1" lang="en-US" sz="1727">
                <a:latin typeface="Times New Roman"/>
                <a:ea typeface="Times New Roman"/>
                <a:cs typeface="Times New Roman"/>
                <a:sym typeface="Times New Roman"/>
              </a:rPr>
              <a:t>To develop a deep learning model using Convolutional Neural Networks (CNN) to classify lung CT scan images.</a:t>
            </a:r>
            <a:endParaRPr b="1" sz="1727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83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28"/>
              <a:buFont typeface="Times New Roman"/>
              <a:buChar char="•"/>
            </a:pPr>
            <a:r>
              <a:rPr b="1" lang="en-US" sz="1727">
                <a:latin typeface="Times New Roman"/>
                <a:ea typeface="Times New Roman"/>
                <a:cs typeface="Times New Roman"/>
                <a:sym typeface="Times New Roman"/>
              </a:rPr>
              <a:t>To preprocess and enhance image quality for better model performance.</a:t>
            </a:r>
            <a:endParaRPr b="1" sz="1727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83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28"/>
              <a:buFont typeface="Times New Roman"/>
              <a:buChar char="•"/>
            </a:pPr>
            <a:r>
              <a:rPr b="1" lang="en-US" sz="1727">
                <a:latin typeface="Times New Roman"/>
                <a:ea typeface="Times New Roman"/>
                <a:cs typeface="Times New Roman"/>
                <a:sym typeface="Times New Roman"/>
              </a:rPr>
              <a:t>To build a web-based application for uploading scans and receiving predictions.</a:t>
            </a:r>
            <a:endParaRPr b="1" sz="1727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83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28"/>
              <a:buFont typeface="Times New Roman"/>
              <a:buChar char="•"/>
            </a:pPr>
            <a:r>
              <a:rPr b="1" lang="en-US" sz="1727">
                <a:latin typeface="Times New Roman"/>
                <a:ea typeface="Times New Roman"/>
                <a:cs typeface="Times New Roman"/>
                <a:sym typeface="Times New Roman"/>
              </a:rPr>
              <a:t>To provide diagnostic confidence scores and downloadable reports.</a:t>
            </a:r>
            <a:endParaRPr b="1" sz="1727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83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28"/>
              <a:buChar char="•"/>
            </a:pPr>
            <a:r>
              <a:rPr b="1" lang="en-US" sz="1727">
                <a:latin typeface="Times New Roman"/>
                <a:ea typeface="Times New Roman"/>
                <a:cs typeface="Times New Roman"/>
                <a:sym typeface="Times New Roman"/>
              </a:rPr>
              <a:t>To explore integration of blood parameter input for multimodal prediction.</a:t>
            </a:r>
            <a:endParaRPr sz="2000"/>
          </a:p>
        </p:txBody>
      </p:sp>
      <p:sp>
        <p:nvSpPr>
          <p:cNvPr id="102" name="Google Shape;102;p15"/>
          <p:cNvSpPr txBox="1"/>
          <p:nvPr/>
        </p:nvSpPr>
        <p:spPr>
          <a:xfrm>
            <a:off x="2597350" y="2703875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dk1"/>
                </a:solidFill>
                <a:latin typeface="Algerian"/>
                <a:ea typeface="Algerian"/>
                <a:cs typeface="Algerian"/>
                <a:sym typeface="Algerian"/>
              </a:rPr>
              <a:t>Methodology</a:t>
            </a:r>
            <a:endParaRPr/>
          </a:p>
        </p:txBody>
      </p:sp>
      <p:sp>
        <p:nvSpPr>
          <p:cNvPr id="103" name="Google Shape;103;p15"/>
          <p:cNvSpPr txBox="1"/>
          <p:nvPr/>
        </p:nvSpPr>
        <p:spPr>
          <a:xfrm>
            <a:off x="0" y="3258175"/>
            <a:ext cx="4344300" cy="32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AutoNum type="arabicPeriod"/>
            </a:pPr>
            <a:r>
              <a:rPr b="1" lang="en-US" sz="1700">
                <a:solidFill>
                  <a:schemeClr val="dk1"/>
                </a:solidFill>
              </a:rPr>
              <a:t>Data Collection:</a:t>
            </a:r>
            <a:endParaRPr b="1" sz="1700">
              <a:solidFill>
                <a:schemeClr val="dk1"/>
              </a:solidFill>
            </a:endParaRPr>
          </a:p>
          <a:p>
            <a:pPr indent="-3365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●"/>
            </a:pPr>
            <a:r>
              <a:rPr lang="en-US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Public CT scan image dataset from Kaggle.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-US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real-life lung images captured.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AutoNum type="arabicPeriod"/>
            </a:pPr>
            <a:r>
              <a:rPr b="1" lang="en-US" sz="1700">
                <a:solidFill>
                  <a:schemeClr val="dk1"/>
                </a:solidFill>
              </a:rPr>
              <a:t>Image Preprocessing:</a:t>
            </a:r>
            <a:endParaRPr b="1" sz="1700">
              <a:solidFill>
                <a:schemeClr val="dk1"/>
              </a:solidFill>
            </a:endParaRPr>
          </a:p>
          <a:p>
            <a:pPr indent="-3365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●"/>
            </a:pPr>
            <a:r>
              <a:rPr lang="en-US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Resizing images to 224×224.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●"/>
            </a:pPr>
            <a:r>
              <a:rPr lang="en-US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Converting to grayscale.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●"/>
            </a:pPr>
            <a:r>
              <a:rPr lang="en-US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Gaussian blur for noise removal.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●"/>
            </a:pPr>
            <a:r>
              <a:rPr lang="en-US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Canny edge detection.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46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Normalization and data augmentation.</a:t>
            </a:r>
            <a:endParaRPr/>
          </a:p>
        </p:txBody>
      </p:sp>
      <p:sp>
        <p:nvSpPr>
          <p:cNvPr id="104" name="Google Shape;104;p15"/>
          <p:cNvSpPr txBox="1"/>
          <p:nvPr/>
        </p:nvSpPr>
        <p:spPr>
          <a:xfrm>
            <a:off x="4572000" y="3258175"/>
            <a:ext cx="4344300" cy="36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Model Development:</a:t>
            </a:r>
            <a:endParaRPr b="1"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●"/>
            </a:pPr>
            <a:r>
              <a:rPr lang="en-US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CNN built using TensorFlow and Keras.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●"/>
            </a:pPr>
            <a:r>
              <a:rPr lang="en-US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Binary classification (Normal vs Cancer).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●"/>
            </a:pPr>
            <a:r>
              <a:rPr lang="en-US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Train-test split with performance evaluation.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 Web App Interface:</a:t>
            </a:r>
            <a:endParaRPr b="1"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●"/>
            </a:pPr>
            <a:r>
              <a:rPr lang="en-US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Built using HTML, CSS, JavaScript.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●"/>
            </a:pPr>
            <a:r>
              <a:rPr lang="en-US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Simulated analysis result with modal display.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-US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Downloadable </a:t>
            </a:r>
            <a:r>
              <a:rPr lang="en-US" sz="1700">
                <a:solidFill>
                  <a:srgbClr val="1880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.txt</a:t>
            </a:r>
            <a:r>
              <a:rPr lang="en-US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report generation.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/>
          <p:nvPr>
            <p:ph idx="1" type="body"/>
          </p:nvPr>
        </p:nvSpPr>
        <p:spPr>
          <a:xfrm>
            <a:off x="73125" y="970325"/>
            <a:ext cx="46770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br>
              <a:rPr lang="en-US" sz="23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23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0" name="Google Shape;11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400" y="394775"/>
            <a:ext cx="4270825" cy="5896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394775"/>
            <a:ext cx="4103149" cy="5896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/>
          <p:nvPr>
            <p:ph type="title"/>
          </p:nvPr>
        </p:nvSpPr>
        <p:spPr>
          <a:xfrm>
            <a:off x="457200" y="-9408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 sz="3000">
                <a:latin typeface="Algerian"/>
                <a:ea typeface="Algerian"/>
                <a:cs typeface="Algerian"/>
                <a:sym typeface="Algerian"/>
              </a:rPr>
              <a:t>tools and libraries</a:t>
            </a:r>
            <a:endParaRPr b="1" sz="3000">
              <a:latin typeface="Algerian"/>
              <a:ea typeface="Algerian"/>
              <a:cs typeface="Algerian"/>
              <a:sym typeface="Algerian"/>
            </a:endParaRPr>
          </a:p>
        </p:txBody>
      </p:sp>
      <p:sp>
        <p:nvSpPr>
          <p:cNvPr id="117" name="Google Shape;117;p17"/>
          <p:cNvSpPr txBox="1"/>
          <p:nvPr>
            <p:ph idx="1" type="body"/>
          </p:nvPr>
        </p:nvSpPr>
        <p:spPr>
          <a:xfrm>
            <a:off x="457200" y="136975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33528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Times New Roman"/>
              <a:buAutoNum type="arabicPeriod"/>
            </a:pP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Programming Language: 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Python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528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AutoNum type="arabicPeriod"/>
            </a:pP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Libraries and Frameworks:</a:t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528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●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TensorFlow, Keras – for deep learning model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528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●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OpenCV – for image processing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528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●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NumPy, Pandas – for data handling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528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Matplotlib, Seaborn – for visualization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528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AutoNum type="arabicPeriod"/>
            </a:pP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Frontend: 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HTML, CSS, JavaScript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4. Algorithms Implemented: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528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Times New Roman"/>
              <a:buChar char="●"/>
            </a:pP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Traditional Machine Learning:</a:t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528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○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Logistic Regression, K-Nearest Neighbors (KNN).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528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○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Decision Tree, Bagging Classifier, Gaussian Naive Bayes, Random Forest.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528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●"/>
            </a:pP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Deep Learning (for Image Analysis):</a:t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528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○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Convolutional Neural Networks (CNN).</a:t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429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>
            <p:ph type="title"/>
          </p:nvPr>
        </p:nvSpPr>
        <p:spPr>
          <a:xfrm>
            <a:off x="457200" y="-17088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 sz="3000">
                <a:latin typeface="Algerian"/>
                <a:ea typeface="Algerian"/>
                <a:cs typeface="Algerian"/>
                <a:sym typeface="Algerian"/>
              </a:rPr>
              <a:t>expected </a:t>
            </a:r>
            <a:r>
              <a:rPr b="1" lang="en-US" sz="3000">
                <a:solidFill>
                  <a:schemeClr val="dk1"/>
                </a:solidFill>
                <a:latin typeface="Algerian"/>
                <a:ea typeface="Algerian"/>
                <a:cs typeface="Algerian"/>
                <a:sym typeface="Algerian"/>
              </a:rPr>
              <a:t>Results</a:t>
            </a:r>
            <a:endParaRPr b="1" sz="3000">
              <a:latin typeface="Algerian"/>
              <a:ea typeface="Algerian"/>
              <a:cs typeface="Algerian"/>
              <a:sym typeface="Algerian"/>
            </a:endParaRPr>
          </a:p>
        </p:txBody>
      </p:sp>
      <p:sp>
        <p:nvSpPr>
          <p:cNvPr id="123" name="Google Shape;123;p18"/>
          <p:cNvSpPr txBox="1"/>
          <p:nvPr>
            <p:ph idx="1" type="body"/>
          </p:nvPr>
        </p:nvSpPr>
        <p:spPr>
          <a:xfrm>
            <a:off x="119250" y="663100"/>
            <a:ext cx="7473000" cy="13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700">
                <a:latin typeface="Times New Roman"/>
                <a:ea typeface="Times New Roman"/>
                <a:cs typeface="Times New Roman"/>
                <a:sym typeface="Times New Roman"/>
              </a:rPr>
              <a:t>The model demonstrated strong performance, especially in early detection.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b="1" lang="en-US" sz="1700">
                <a:latin typeface="Times New Roman"/>
                <a:ea typeface="Times New Roman"/>
                <a:cs typeface="Times New Roman"/>
                <a:sym typeface="Times New Roman"/>
              </a:rPr>
              <a:t>Training Accuracy:</a:t>
            </a:r>
            <a:r>
              <a:rPr lang="en-US" sz="1700">
                <a:latin typeface="Times New Roman"/>
                <a:ea typeface="Times New Roman"/>
                <a:cs typeface="Times New Roman"/>
                <a:sym typeface="Times New Roman"/>
              </a:rPr>
              <a:t> Achieved </a:t>
            </a:r>
            <a:r>
              <a:rPr b="1" lang="en-US" sz="1700">
                <a:latin typeface="Times New Roman"/>
                <a:ea typeface="Times New Roman"/>
                <a:cs typeface="Times New Roman"/>
                <a:sym typeface="Times New Roman"/>
              </a:rPr>
              <a:t>98.3%</a:t>
            </a:r>
            <a:r>
              <a:rPr lang="en-US" sz="1700">
                <a:latin typeface="Times New Roman"/>
                <a:ea typeface="Times New Roman"/>
                <a:cs typeface="Times New Roman"/>
                <a:sym typeface="Times New Roman"/>
              </a:rPr>
              <a:t> (training) and </a:t>
            </a:r>
            <a:r>
              <a:rPr b="1" lang="en-US" sz="1700">
                <a:latin typeface="Times New Roman"/>
                <a:ea typeface="Times New Roman"/>
                <a:cs typeface="Times New Roman"/>
                <a:sym typeface="Times New Roman"/>
              </a:rPr>
              <a:t>97.8%</a:t>
            </a:r>
            <a:r>
              <a:rPr lang="en-US" sz="1700">
                <a:latin typeface="Times New Roman"/>
                <a:ea typeface="Times New Roman"/>
                <a:cs typeface="Times New Roman"/>
                <a:sym typeface="Times New Roman"/>
              </a:rPr>
              <a:t> (validation), indicating good generalization.</a:t>
            </a:r>
            <a:endParaRPr/>
          </a:p>
        </p:txBody>
      </p:sp>
      <p:pic>
        <p:nvPicPr>
          <p:cNvPr id="124" name="Google Shape;124;p18"/>
          <p:cNvPicPr preferRelativeResize="0"/>
          <p:nvPr/>
        </p:nvPicPr>
        <p:blipFill rotWithShape="1">
          <a:blip r:embed="rId3">
            <a:alphaModFix/>
          </a:blip>
          <a:srcRect b="0" l="0" r="22486" t="0"/>
          <a:stretch/>
        </p:blipFill>
        <p:spPr>
          <a:xfrm>
            <a:off x="2199925" y="1789775"/>
            <a:ext cx="4501349" cy="327845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8"/>
          <p:cNvSpPr txBox="1"/>
          <p:nvPr/>
        </p:nvSpPr>
        <p:spPr>
          <a:xfrm>
            <a:off x="244600" y="5176075"/>
            <a:ext cx="8442300" cy="10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●"/>
            </a:pPr>
            <a:r>
              <a:rPr b="1" lang="en-US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Multi-class Classification (Benign, Malignant, Normal):</a:t>
            </a:r>
            <a:endParaRPr b="1"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lang="en-US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Overall Accuracy: </a:t>
            </a:r>
            <a:r>
              <a:rPr b="1" lang="en-US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88.3%</a:t>
            </a:r>
            <a:endParaRPr b="1"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lang="en-US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Recall for Malignant cases: </a:t>
            </a:r>
            <a:r>
              <a:rPr b="1" lang="en-US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100%</a:t>
            </a:r>
            <a:r>
              <a:rPr lang="en-US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(crucial for medical diagnosis).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/>
          <p:nvPr>
            <p:ph type="title"/>
          </p:nvPr>
        </p:nvSpPr>
        <p:spPr>
          <a:xfrm>
            <a:off x="457200" y="-17088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 sz="3000">
                <a:latin typeface="Algerian"/>
                <a:ea typeface="Algerian"/>
                <a:cs typeface="Algerian"/>
                <a:sym typeface="Algerian"/>
              </a:rPr>
              <a:t>expected </a:t>
            </a:r>
            <a:r>
              <a:rPr b="1" lang="en-US" sz="3000">
                <a:solidFill>
                  <a:schemeClr val="dk1"/>
                </a:solidFill>
                <a:latin typeface="Algerian"/>
                <a:ea typeface="Algerian"/>
                <a:cs typeface="Algerian"/>
                <a:sym typeface="Algerian"/>
              </a:rPr>
              <a:t>Results</a:t>
            </a:r>
            <a:endParaRPr b="1" sz="3000">
              <a:latin typeface="Algerian"/>
              <a:ea typeface="Algerian"/>
              <a:cs typeface="Algerian"/>
              <a:sym typeface="Algerian"/>
            </a:endParaRPr>
          </a:p>
        </p:txBody>
      </p:sp>
      <p:sp>
        <p:nvSpPr>
          <p:cNvPr id="131" name="Google Shape;131;p19"/>
          <p:cNvSpPr txBox="1"/>
          <p:nvPr/>
        </p:nvSpPr>
        <p:spPr>
          <a:xfrm>
            <a:off x="0" y="3625625"/>
            <a:ext cx="87876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Binary Classification (Best Performance):</a:t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Overall Accuracy: </a:t>
            </a: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89.3%</a:t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F1-score: </a:t>
            </a: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93.9%</a:t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Clinical Significance: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Consistently high recall (93.1% to 100%) minimizes missed diagnoses.</a:t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2" name="Google Shape;132;p19"/>
          <p:cNvPicPr preferRelativeResize="0"/>
          <p:nvPr/>
        </p:nvPicPr>
        <p:blipFill rotWithShape="1">
          <a:blip r:embed="rId3">
            <a:alphaModFix/>
          </a:blip>
          <a:srcRect b="0" l="2964" r="56149" t="23483"/>
          <a:stretch/>
        </p:blipFill>
        <p:spPr>
          <a:xfrm>
            <a:off x="2322875" y="728200"/>
            <a:ext cx="4532051" cy="2796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37650" y="5444625"/>
            <a:ext cx="3195500" cy="127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 txBox="1"/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 sz="3000">
                <a:latin typeface="Algerian"/>
                <a:ea typeface="Algerian"/>
                <a:cs typeface="Algerian"/>
                <a:sym typeface="Algerian"/>
              </a:rPr>
              <a:t>scope and limitations</a:t>
            </a:r>
            <a:r>
              <a:rPr lang="en-US">
                <a:latin typeface="Algerian"/>
                <a:ea typeface="Algerian"/>
                <a:cs typeface="Algerian"/>
                <a:sym typeface="Algerian"/>
              </a:rPr>
              <a:t> </a:t>
            </a:r>
            <a:endParaRPr>
              <a:latin typeface="Algerian"/>
              <a:ea typeface="Algerian"/>
              <a:cs typeface="Algerian"/>
              <a:sym typeface="Algerian"/>
            </a:endParaRPr>
          </a:p>
        </p:txBody>
      </p:sp>
      <p:sp>
        <p:nvSpPr>
          <p:cNvPr id="139" name="Google Shape;139;p20"/>
          <p:cNvSpPr txBox="1"/>
          <p:nvPr>
            <p:ph idx="1" type="body"/>
          </p:nvPr>
        </p:nvSpPr>
        <p:spPr>
          <a:xfrm>
            <a:off x="457200" y="1166013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25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6800">
                <a:latin typeface="Times New Roman"/>
                <a:ea typeface="Times New Roman"/>
                <a:cs typeface="Times New Roman"/>
                <a:sym typeface="Times New Roman"/>
              </a:rPr>
              <a:t>Scope:</a:t>
            </a:r>
            <a:endParaRPr b="1" sz="6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Times New Roman"/>
              <a:buChar char="●"/>
            </a:pPr>
            <a:r>
              <a:rPr lang="en-US" sz="6800">
                <a:latin typeface="Times New Roman"/>
                <a:ea typeface="Times New Roman"/>
                <a:cs typeface="Times New Roman"/>
                <a:sym typeface="Times New Roman"/>
              </a:rPr>
              <a:t>Can serve as a supportive tool for radiologists.</a:t>
            </a:r>
            <a:endParaRPr sz="6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●"/>
            </a:pPr>
            <a:r>
              <a:rPr lang="en-US" sz="6800">
                <a:latin typeface="Times New Roman"/>
                <a:ea typeface="Times New Roman"/>
                <a:cs typeface="Times New Roman"/>
                <a:sym typeface="Times New Roman"/>
              </a:rPr>
              <a:t>Useful in rural/remote areas where diagnostic infrastructure is limited.</a:t>
            </a:r>
            <a:endParaRPr sz="6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●"/>
            </a:pPr>
            <a:r>
              <a:rPr lang="en-US" sz="6800">
                <a:latin typeface="Times New Roman"/>
                <a:ea typeface="Times New Roman"/>
                <a:cs typeface="Times New Roman"/>
                <a:sym typeface="Times New Roman"/>
              </a:rPr>
              <a:t>Helps in awareness and early-stage diagnosis campaigns.</a:t>
            </a:r>
            <a:endParaRPr sz="6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6800">
                <a:latin typeface="Times New Roman"/>
                <a:ea typeface="Times New Roman"/>
                <a:cs typeface="Times New Roman"/>
                <a:sym typeface="Times New Roman"/>
              </a:rPr>
              <a:t>Limitations:</a:t>
            </a:r>
            <a:endParaRPr b="1" sz="6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Times New Roman"/>
              <a:buChar char="●"/>
            </a:pPr>
            <a:r>
              <a:rPr lang="en-US" sz="6800">
                <a:latin typeface="Times New Roman"/>
                <a:ea typeface="Times New Roman"/>
                <a:cs typeface="Times New Roman"/>
                <a:sym typeface="Times New Roman"/>
              </a:rPr>
              <a:t>Dataset size is small, may not generalize perfectly to unseen data.</a:t>
            </a:r>
            <a:endParaRPr sz="6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●"/>
            </a:pPr>
            <a:r>
              <a:rPr lang="en-US" sz="6800">
                <a:latin typeface="Times New Roman"/>
                <a:ea typeface="Times New Roman"/>
                <a:cs typeface="Times New Roman"/>
                <a:sym typeface="Times New Roman"/>
              </a:rPr>
              <a:t>Currently, the web frontend simulates the prediction; no live model integration yet.</a:t>
            </a:r>
            <a:endParaRPr sz="6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●"/>
            </a:pPr>
            <a:r>
              <a:rPr lang="en-US" sz="6800">
                <a:latin typeface="Times New Roman"/>
                <a:ea typeface="Times New Roman"/>
                <a:cs typeface="Times New Roman"/>
                <a:sym typeface="Times New Roman"/>
              </a:rPr>
              <a:t>Accuracy may vary depending on input image quality and orientation.</a:t>
            </a:r>
            <a:endParaRPr sz="6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●"/>
            </a:pPr>
            <a:r>
              <a:rPr lang="en-US" sz="6800">
                <a:latin typeface="Times New Roman"/>
                <a:ea typeface="Times New Roman"/>
                <a:cs typeface="Times New Roman"/>
                <a:sym typeface="Times New Roman"/>
              </a:rPr>
              <a:t>Not intended to replace medical professionals or final diagnosis.</a:t>
            </a:r>
            <a:endParaRPr sz="6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429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1"/>
          <p:cNvSpPr txBox="1"/>
          <p:nvPr>
            <p:ph type="title"/>
          </p:nvPr>
        </p:nvSpPr>
        <p:spPr>
          <a:xfrm>
            <a:off x="2553300" y="67600"/>
            <a:ext cx="4209300" cy="67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 sz="3000">
                <a:latin typeface="Algerian"/>
                <a:ea typeface="Algerian"/>
                <a:cs typeface="Algerian"/>
                <a:sym typeface="Algerian"/>
              </a:rPr>
              <a:t>references</a:t>
            </a:r>
            <a:endParaRPr>
              <a:latin typeface="Algerian"/>
              <a:ea typeface="Algerian"/>
              <a:cs typeface="Algerian"/>
              <a:sym typeface="Algerian"/>
            </a:endParaRPr>
          </a:p>
        </p:txBody>
      </p:sp>
      <p:sp>
        <p:nvSpPr>
          <p:cNvPr id="145" name="Google Shape;145;p21"/>
          <p:cNvSpPr txBox="1"/>
          <p:nvPr>
            <p:ph idx="1" type="body"/>
          </p:nvPr>
        </p:nvSpPr>
        <p:spPr>
          <a:xfrm>
            <a:off x="156700" y="1166025"/>
            <a:ext cx="88644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25000" lnSpcReduction="20000"/>
          </a:bodyPr>
          <a:lstStyle/>
          <a:p>
            <a:pPr indent="0" lvl="0" marL="45720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t/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0005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800">
                <a:latin typeface="Times New Roman"/>
                <a:ea typeface="Times New Roman"/>
                <a:cs typeface="Times New Roman"/>
                <a:sym typeface="Times New Roman"/>
              </a:rPr>
              <a:t>[1] S. Nageswaran </a:t>
            </a:r>
            <a:r>
              <a:rPr b="1" i="1" lang="en-US" sz="6800">
                <a:latin typeface="Times New Roman"/>
                <a:ea typeface="Times New Roman"/>
                <a:cs typeface="Times New Roman"/>
                <a:sym typeface="Times New Roman"/>
              </a:rPr>
              <a:t>et al.</a:t>
            </a:r>
            <a:r>
              <a:rPr b="1" lang="en-US" sz="6800">
                <a:latin typeface="Times New Roman"/>
                <a:ea typeface="Times New Roman"/>
                <a:cs typeface="Times New Roman"/>
                <a:sym typeface="Times New Roman"/>
              </a:rPr>
              <a:t>, “[Retracted] Lung Cancer Classification and Prediction Using Machine Learning and Image Processing,” </a:t>
            </a:r>
            <a:r>
              <a:rPr b="1" i="1" lang="en-US" sz="6800">
                <a:latin typeface="Times New Roman"/>
                <a:ea typeface="Times New Roman"/>
                <a:cs typeface="Times New Roman"/>
                <a:sym typeface="Times New Roman"/>
              </a:rPr>
              <a:t>BioMed Research International</a:t>
            </a:r>
            <a:r>
              <a:rPr b="1" lang="en-US" sz="6800">
                <a:latin typeface="Times New Roman"/>
                <a:ea typeface="Times New Roman"/>
                <a:cs typeface="Times New Roman"/>
                <a:sym typeface="Times New Roman"/>
              </a:rPr>
              <a:t>, vol. 2022, no. 1, p. 1755460, 2022.</a:t>
            </a:r>
            <a:endParaRPr b="1" sz="6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00050" rtl="0" algn="just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6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00050" rtl="0" algn="just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-US" sz="6800">
                <a:solidFill>
                  <a:srgbClr val="2125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[2] S. U. Krishna, A. Lakshman, T. Archana, K. Raja, and M. Ayyadurai, “Lung cancer prediction and classification using decision tree and VGG16 convolutional neural networks,” </a:t>
            </a:r>
            <a:r>
              <a:rPr b="1" i="1" lang="en-US" sz="6800">
                <a:solidFill>
                  <a:srgbClr val="2125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Open Biomedical Engineering Journal</a:t>
            </a:r>
            <a:r>
              <a:rPr b="1" lang="en-US" sz="6800">
                <a:solidFill>
                  <a:srgbClr val="2125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vol. 18, no. 1, 2024.</a:t>
            </a:r>
            <a:endParaRPr b="1" sz="6800">
              <a:solidFill>
                <a:srgbClr val="21252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00050" rtl="0" algn="just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6800">
              <a:solidFill>
                <a:srgbClr val="21252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00050" rtl="0" algn="just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-US" sz="6800">
                <a:solidFill>
                  <a:srgbClr val="2125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[3] I. Nazir, I. ul Haq, S. A. AlQahtani, M. M. Jadoon, and M. Dahshan, “Machine Learning-Based Lung Cancer Detection Using Multiview Image Registration and Fusion,” </a:t>
            </a:r>
            <a:r>
              <a:rPr b="1" i="1" lang="en-US" sz="6800">
                <a:solidFill>
                  <a:srgbClr val="2125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Journal of Sensors</a:t>
            </a:r>
            <a:r>
              <a:rPr b="1" lang="en-US" sz="6800">
                <a:solidFill>
                  <a:srgbClr val="2125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vol. 2023, no. 1, p. 6683438, 2023.</a:t>
            </a:r>
            <a:endParaRPr b="1" sz="6800">
              <a:solidFill>
                <a:srgbClr val="21252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00050" rtl="0" algn="just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6800">
              <a:solidFill>
                <a:srgbClr val="21252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00050" rtl="0" algn="just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-US" sz="6800">
                <a:solidFill>
                  <a:srgbClr val="2125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[4] K. Tuncal, B. Sekeroglu, and C. Ozkan, “Lung cancer incidence prediction using machine learning algorithms,” </a:t>
            </a:r>
            <a:r>
              <a:rPr b="1" i="1" lang="en-US" sz="6800">
                <a:solidFill>
                  <a:srgbClr val="2125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Journal of advances in information technology</a:t>
            </a:r>
            <a:r>
              <a:rPr b="1" lang="en-US" sz="6800">
                <a:solidFill>
                  <a:srgbClr val="2125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vol. 11, no. 2, 2020.</a:t>
            </a:r>
            <a:endParaRPr b="1" sz="6800">
              <a:solidFill>
                <a:srgbClr val="21252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00050" rtl="0" algn="just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6800">
              <a:solidFill>
                <a:srgbClr val="21252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00050" rtl="0" algn="just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-US" sz="6800">
                <a:solidFill>
                  <a:srgbClr val="2125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[5] S. Raut, S. Patil, and G. Shelke, “Lung cancer detection using machine learning approach,” </a:t>
            </a:r>
            <a:r>
              <a:rPr b="1" i="1" lang="en-US" sz="6800">
                <a:solidFill>
                  <a:srgbClr val="2125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International Journal of Advance Scientific Research and Engineering Trends (IJASRET)</a:t>
            </a:r>
            <a:r>
              <a:rPr b="1" lang="en-US" sz="6800">
                <a:solidFill>
                  <a:srgbClr val="2125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2021.</a:t>
            </a:r>
            <a:endParaRPr b="1" sz="6800">
              <a:solidFill>
                <a:srgbClr val="21252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64705"/>
              <a:buFont typeface="Arial"/>
              <a:buNone/>
            </a:pPr>
            <a:r>
              <a:t/>
            </a:r>
            <a:endParaRPr b="1"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42900" rtl="0" algn="just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