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56" r:id="rId2"/>
    <p:sldId id="257" r:id="rId3"/>
    <p:sldId id="258" r:id="rId4"/>
    <p:sldId id="259" r:id="rId5"/>
    <p:sldId id="272" r:id="rId6"/>
    <p:sldId id="260" r:id="rId7"/>
    <p:sldId id="269" r:id="rId8"/>
    <p:sldId id="270" r:id="rId9"/>
    <p:sldId id="261" r:id="rId10"/>
    <p:sldId id="262"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877" autoAdjust="0"/>
    <p:restoredTop sz="94660"/>
  </p:normalViewPr>
  <p:slideViewPr>
    <p:cSldViewPr snapToGrid="0">
      <p:cViewPr varScale="1">
        <p:scale>
          <a:sx n="84" d="100"/>
          <a:sy n="84" d="100"/>
        </p:scale>
        <p:origin x="-150"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910D3-8C43-46D8-9C2E-8C1B01188A1E}" type="datetimeFigureOut">
              <a:rPr lang="en-US" smtClean="0"/>
              <a:pPr/>
              <a:t>20-Nov-23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C4009-4D96-47C7-AEFF-8EEAEBCA0517}" type="slidenum">
              <a:rPr lang="en-US" smtClean="0"/>
              <a:pPr/>
              <a:t>‹#›</a:t>
            </a:fld>
            <a:endParaRPr lang="en-US"/>
          </a:p>
        </p:txBody>
      </p:sp>
    </p:spTree>
    <p:extLst>
      <p:ext uri="{BB962C8B-B14F-4D97-AF65-F5344CB8AC3E}">
        <p14:creationId xmlns:p14="http://schemas.microsoft.com/office/powerpoint/2010/main" xmlns="" val="326958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3245D0-667A-41F5-9364-B5F1AAEEE1C5}" type="datetime1">
              <a:rPr lang="en-US" smtClean="0"/>
              <a:pPr/>
              <a:t>20-Nov-23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0273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99DED5-DC48-4DAA-A4C7-9396611C3435}" type="datetime1">
              <a:rPr lang="en-US" smtClean="0"/>
              <a:pPr/>
              <a:t>20-Nov-23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026421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8BBAA7-7328-43E5-9E80-BB58FCE8A239}" type="datetime1">
              <a:rPr lang="en-US" smtClean="0"/>
              <a:pPr/>
              <a:t>20-Nov-23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89483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CEEDCC-8787-4751-B1D9-24AE66821651}" type="datetime1">
              <a:rPr lang="en-US" smtClean="0"/>
              <a:pPr/>
              <a:t>20-Nov-23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222101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69CD8D-2D70-4863-B20D-A17F893DD602}" type="datetime1">
              <a:rPr lang="en-US" smtClean="0"/>
              <a:pPr/>
              <a:t>20-Nov-23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609226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AC3F1-40E0-4E0F-AEE2-27EA2D307262}" type="datetime1">
              <a:rPr lang="en-US" smtClean="0"/>
              <a:pPr/>
              <a:t>20-Nov-23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76193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DA37A-D39C-40D5-8458-1AE982E1A1BB}" type="datetime1">
              <a:rPr lang="en-US" smtClean="0"/>
              <a:pPr/>
              <a:t>20-Nov-23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xmlns="" val="3219550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AB438-412D-41A7-9D46-00D914058202}" type="datetime1">
              <a:rPr lang="en-US" smtClean="0"/>
              <a:pPr/>
              <a:t>20-Nov-23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1984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87964-1567-481B-BC2D-ACEC1AA776E3}" type="datetime1">
              <a:rPr lang="en-US" smtClean="0"/>
              <a:pPr/>
              <a:t>20-Nov-23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211030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5D9612-E60F-4147-818D-6FA26A0736F3}" type="datetime1">
              <a:rPr lang="en-US" smtClean="0"/>
              <a:pPr/>
              <a:t>20-Nov-23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27173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20440-886A-46C3-8A60-3EE429FFEF93}" type="datetime1">
              <a:rPr lang="en-US" smtClean="0"/>
              <a:pPr/>
              <a:t>20-Nov-23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138653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C1987B-FF3D-44ED-9594-99FECEAD466E}" type="datetime1">
              <a:rPr lang="en-US" smtClean="0"/>
              <a:pPr/>
              <a:t>20-Nov-23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263229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45F8F-3C18-45C6-B891-CB555B7176FB}" type="datetime1">
              <a:rPr lang="en-US" smtClean="0"/>
              <a:pPr/>
              <a:t>20-Nov-23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1812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EC161-2E04-4849-941B-3CF5BE3CE44F}" type="datetime1">
              <a:rPr lang="en-US" smtClean="0"/>
              <a:pPr/>
              <a:t>20-Nov-23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8509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1C283C-BD1B-46A1-B181-67BF82205C7C}" type="datetime1">
              <a:rPr lang="en-US" smtClean="0"/>
              <a:pPr/>
              <a:t>20-Nov-23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288044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E6D73-DA34-4F06-8A28-337988B5B6B4}" type="datetime1">
              <a:rPr lang="en-US" smtClean="0"/>
              <a:pPr/>
              <a:t>20-Nov-23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3405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9B9698-AE75-43EB-AFBF-A8CA30A9DC5B}" type="datetime1">
              <a:rPr lang="en-US" smtClean="0"/>
              <a:pPr/>
              <a:t>20-Nov-23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56969888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0770" y="439524"/>
            <a:ext cx="12071230" cy="715442"/>
          </a:xfrm>
        </p:spPr>
        <p:txBody>
          <a:bodyPr>
            <a:normAutofit fontScale="90000"/>
          </a:bodyPr>
          <a:lstStyle/>
          <a:p>
            <a:r>
              <a:rPr lang="en-IN" b="1" dirty="0">
                <a:solidFill>
                  <a:schemeClr val="accent5">
                    <a:lumMod val="75000"/>
                  </a:schemeClr>
                </a:solidFill>
                <a:latin typeface="Times New Roman" pitchFamily="18" charset="0"/>
                <a:cs typeface="Times New Roman" pitchFamily="18" charset="0"/>
              </a:rPr>
              <a:t> Adarsh Institute of Technology &amp; Research Centre,Vita</a:t>
            </a:r>
            <a:br>
              <a:rPr lang="en-IN" b="1" dirty="0">
                <a:solidFill>
                  <a:schemeClr val="accent5">
                    <a:lumMod val="75000"/>
                  </a:schemeClr>
                </a:solidFill>
                <a:latin typeface="Times New Roman" pitchFamily="18" charset="0"/>
                <a:cs typeface="Times New Roman" pitchFamily="18" charset="0"/>
              </a:rPr>
            </a:br>
            <a:endParaRPr lang="en-US" b="1" dirty="0">
              <a:solidFill>
                <a:schemeClr val="accent5">
                  <a:lumMod val="75000"/>
                </a:schemeClr>
              </a:solidFill>
              <a:latin typeface="Times New Roman" pitchFamily="18" charset="0"/>
              <a:cs typeface="Times New Roman" pitchFamily="18" charset="0"/>
            </a:endParaRPr>
          </a:p>
        </p:txBody>
      </p:sp>
      <p:pic>
        <p:nvPicPr>
          <p:cNvPr id="7" name="Picture 6" descr="WhatsApp Image 2022-02-23 at 8.47.47 PM.jpeg"/>
          <p:cNvPicPr>
            <a:picLocks noChangeAspect="1"/>
          </p:cNvPicPr>
          <p:nvPr/>
        </p:nvPicPr>
        <p:blipFill>
          <a:blip r:embed="rId2"/>
          <a:stretch>
            <a:fillRect/>
          </a:stretch>
        </p:blipFill>
        <p:spPr>
          <a:xfrm>
            <a:off x="4811720" y="1131443"/>
            <a:ext cx="1130060" cy="655698"/>
          </a:xfrm>
          <a:prstGeom prst="rect">
            <a:avLst/>
          </a:prstGeom>
        </p:spPr>
      </p:pic>
      <p:sp>
        <p:nvSpPr>
          <p:cNvPr id="8" name="TextBox 7"/>
          <p:cNvSpPr txBox="1"/>
          <p:nvPr/>
        </p:nvSpPr>
        <p:spPr>
          <a:xfrm>
            <a:off x="472494" y="1846885"/>
            <a:ext cx="9606162" cy="461665"/>
          </a:xfrm>
          <a:prstGeom prst="rect">
            <a:avLst/>
          </a:prstGeom>
          <a:noFill/>
        </p:spPr>
        <p:txBody>
          <a:bodyPr wrap="square" rtlCol="0">
            <a:spAutoFit/>
          </a:bodyPr>
          <a:lstStyle/>
          <a:p>
            <a:pPr algn="ctr"/>
            <a:r>
              <a:rPr lang="en-IN" sz="2400" b="1" dirty="0">
                <a:solidFill>
                  <a:schemeClr val="accent4"/>
                </a:solidFill>
              </a:rPr>
              <a:t>Department of Computer Science and Engineering</a:t>
            </a:r>
            <a:endParaRPr lang="en-US" sz="2400" b="1" dirty="0">
              <a:solidFill>
                <a:schemeClr val="accent4"/>
              </a:solidFill>
            </a:endParaRPr>
          </a:p>
        </p:txBody>
      </p:sp>
      <p:sp>
        <p:nvSpPr>
          <p:cNvPr id="9" name="TextBox 8"/>
          <p:cNvSpPr txBox="1"/>
          <p:nvPr/>
        </p:nvSpPr>
        <p:spPr>
          <a:xfrm>
            <a:off x="819265" y="2455020"/>
            <a:ext cx="7444596" cy="984885"/>
          </a:xfrm>
          <a:prstGeom prst="rect">
            <a:avLst/>
          </a:prstGeom>
          <a:noFill/>
        </p:spPr>
        <p:txBody>
          <a:bodyPr wrap="square" rtlCol="0">
            <a:spAutoFit/>
          </a:bodyPr>
          <a:lstStyle/>
          <a:p>
            <a:r>
              <a:rPr lang="en-IN" sz="2000" b="1" dirty="0"/>
              <a:t>                                        Project Presentation </a:t>
            </a:r>
          </a:p>
          <a:p>
            <a:r>
              <a:rPr lang="en-IN" dirty="0"/>
              <a:t>                                                           </a:t>
            </a:r>
            <a:r>
              <a:rPr lang="en-IN" b="1" dirty="0">
                <a:solidFill>
                  <a:schemeClr val="accent4"/>
                </a:solidFill>
              </a:rPr>
              <a:t>On</a:t>
            </a:r>
          </a:p>
          <a:p>
            <a:r>
              <a:rPr lang="en-IN" sz="2000" b="1" dirty="0">
                <a:solidFill>
                  <a:schemeClr val="accent5">
                    <a:lumMod val="75000"/>
                  </a:schemeClr>
                </a:solidFill>
                <a:latin typeface="Times New Roman" panose="02020603050405020304" pitchFamily="18" charset="0"/>
                <a:cs typeface="Times New Roman" panose="02020603050405020304" pitchFamily="18" charset="0"/>
              </a:rPr>
              <a:t>                                                    “Farm-Tech Website” </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3251172" y="3586375"/>
            <a:ext cx="3653564" cy="3139321"/>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                Presented by:</a:t>
            </a:r>
          </a:p>
          <a:p>
            <a:r>
              <a:rPr lang="en-IN" dirty="0">
                <a:solidFill>
                  <a:srgbClr val="002060"/>
                </a:solidFill>
                <a:latin typeface="Times New Roman" panose="02020603050405020304" pitchFamily="18" charset="0"/>
                <a:cs typeface="Times New Roman" panose="02020603050405020304" pitchFamily="18" charset="0"/>
              </a:rPr>
              <a:t>   Miss. Deshmukh Radhika Ravindra</a:t>
            </a:r>
          </a:p>
          <a:p>
            <a:r>
              <a:rPr lang="en-IN" dirty="0">
                <a:solidFill>
                  <a:srgbClr val="002060"/>
                </a:solidFill>
                <a:latin typeface="Times New Roman" panose="02020603050405020304" pitchFamily="18" charset="0"/>
                <a:cs typeface="Times New Roman" panose="02020603050405020304" pitchFamily="18" charset="0"/>
              </a:rPr>
              <a:t>   Miss. Jadhav Kiran </a:t>
            </a:r>
            <a:r>
              <a:rPr lang="en-IN" dirty="0" err="1">
                <a:solidFill>
                  <a:srgbClr val="002060"/>
                </a:solidFill>
                <a:latin typeface="Times New Roman" panose="02020603050405020304" pitchFamily="18" charset="0"/>
                <a:cs typeface="Times New Roman" panose="02020603050405020304" pitchFamily="18" charset="0"/>
              </a:rPr>
              <a:t>Popat</a:t>
            </a:r>
            <a:endParaRPr lang="en-IN" dirty="0">
              <a:solidFill>
                <a:srgbClr val="002060"/>
              </a:solidFill>
              <a:latin typeface="Times New Roman" panose="02020603050405020304" pitchFamily="18" charset="0"/>
              <a:cs typeface="Times New Roman" panose="02020603050405020304" pitchFamily="18" charset="0"/>
            </a:endParaRPr>
          </a:p>
          <a:p>
            <a:r>
              <a:rPr lang="en-IN" dirty="0">
                <a:solidFill>
                  <a:srgbClr val="002060"/>
                </a:solidFill>
                <a:latin typeface="Times New Roman" panose="02020603050405020304" pitchFamily="18" charset="0"/>
                <a:cs typeface="Times New Roman" panose="02020603050405020304" pitchFamily="18" charset="0"/>
              </a:rPr>
              <a:t>   Miss. Patil </a:t>
            </a:r>
            <a:r>
              <a:rPr lang="en-IN" dirty="0" err="1">
                <a:solidFill>
                  <a:srgbClr val="002060"/>
                </a:solidFill>
                <a:latin typeface="Times New Roman" panose="02020603050405020304" pitchFamily="18" charset="0"/>
                <a:cs typeface="Times New Roman" panose="02020603050405020304" pitchFamily="18" charset="0"/>
              </a:rPr>
              <a:t>Samruddhi</a:t>
            </a:r>
            <a:r>
              <a:rPr lang="en-IN" dirty="0">
                <a:solidFill>
                  <a:srgbClr val="002060"/>
                </a:solidFill>
                <a:latin typeface="Times New Roman" panose="02020603050405020304" pitchFamily="18" charset="0"/>
                <a:cs typeface="Times New Roman" panose="02020603050405020304" pitchFamily="18" charset="0"/>
              </a:rPr>
              <a:t> Pramod</a:t>
            </a:r>
          </a:p>
          <a:p>
            <a:r>
              <a:rPr lang="en-IN" dirty="0">
                <a:solidFill>
                  <a:srgbClr val="002060"/>
                </a:solidFill>
                <a:latin typeface="Times New Roman" panose="02020603050405020304" pitchFamily="18" charset="0"/>
                <a:cs typeface="Times New Roman" panose="02020603050405020304" pitchFamily="18" charset="0"/>
              </a:rPr>
              <a:t>   Miss. </a:t>
            </a:r>
            <a:r>
              <a:rPr lang="en-IN" dirty="0" err="1">
                <a:solidFill>
                  <a:srgbClr val="002060"/>
                </a:solidFill>
                <a:latin typeface="Times New Roman" panose="02020603050405020304" pitchFamily="18" charset="0"/>
                <a:cs typeface="Times New Roman" panose="02020603050405020304" pitchFamily="18" charset="0"/>
              </a:rPr>
              <a:t>Rajmane</a:t>
            </a:r>
            <a:r>
              <a:rPr lang="en-IN" dirty="0">
                <a:solidFill>
                  <a:srgbClr val="002060"/>
                </a:solidFill>
                <a:latin typeface="Times New Roman" panose="02020603050405020304" pitchFamily="18" charset="0"/>
                <a:cs typeface="Times New Roman" panose="02020603050405020304" pitchFamily="18" charset="0"/>
              </a:rPr>
              <a:t> Shruti Shankar</a:t>
            </a:r>
          </a:p>
          <a:p>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Under the guidance of:</a:t>
            </a:r>
          </a:p>
          <a:p>
            <a:pPr algn="ctr"/>
            <a:endParaRPr lang="en-IN" b="1" dirty="0">
              <a:latin typeface="Times New Roman" panose="02020603050405020304" pitchFamily="18" charset="0"/>
              <a:cs typeface="Times New Roman" panose="02020603050405020304" pitchFamily="18" charset="0"/>
            </a:endParaRPr>
          </a:p>
          <a:p>
            <a:pPr algn="ctr"/>
            <a:r>
              <a:rPr lang="en-IN" b="1" smtClean="0">
                <a:latin typeface="Times New Roman" panose="02020603050405020304" pitchFamily="18" charset="0"/>
                <a:cs typeface="Times New Roman" panose="02020603050405020304" pitchFamily="18" charset="0"/>
              </a:rPr>
              <a:t>Prof S.L.Jadhav</a:t>
            </a: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r>
              <a:rPr lang="en-IN" dirty="0">
                <a:solidFill>
                  <a:srgbClr val="002060"/>
                </a:solidFill>
                <a:latin typeface="Times New Roman" panose="02020603050405020304" pitchFamily="18" charset="0"/>
                <a:cs typeface="Times New Roman" panose="02020603050405020304" pitchFamily="18" charset="0"/>
              </a:rPr>
              <a:t>   </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795258" y="4549451"/>
            <a:ext cx="359080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xmlns="" val="339420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APPLICATION AREA</a:t>
            </a:r>
            <a:br>
              <a:rPr lang="en-IN" b="1" dirty="0"/>
            </a:br>
            <a:endParaRPr lang="en-US" b="1" dirty="0"/>
          </a:p>
        </p:txBody>
      </p:sp>
      <p:sp>
        <p:nvSpPr>
          <p:cNvPr id="3" name="Content Placeholder 2"/>
          <p:cNvSpPr>
            <a:spLocks noGrp="1"/>
          </p:cNvSpPr>
          <p:nvPr>
            <p:ph idx="1"/>
          </p:nvPr>
        </p:nvSpPr>
        <p:spPr>
          <a:xfrm>
            <a:off x="677334" y="1930400"/>
            <a:ext cx="8596668" cy="3880773"/>
          </a:xfrm>
        </p:spPr>
        <p:txBody>
          <a:bodyPr/>
          <a:lstStyle/>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Farmers in various areas of country.</a:t>
            </a:r>
          </a:p>
          <a:p>
            <a:pPr lvl="0"/>
            <a:endParaRPr lang="en-US" sz="17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Agricultural students.</a:t>
            </a:r>
          </a:p>
          <a:p>
            <a:pPr lvl="0">
              <a:buFont typeface="Wingdings" panose="05000000000000000000" pitchFamily="2" charset="2"/>
              <a:buChar char="q"/>
            </a:pPr>
            <a:endParaRPr lang="en-US" sz="17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In climate, weather department.</a:t>
            </a:r>
          </a:p>
          <a:p>
            <a:pPr lvl="0">
              <a:buFont typeface="Wingdings" panose="05000000000000000000" pitchFamily="2" charset="2"/>
              <a:buChar char="q"/>
            </a:pPr>
            <a:endParaRPr lang="en-US" sz="17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Farming  inventory management software.</a:t>
            </a:r>
          </a:p>
          <a:p>
            <a:pPr>
              <a:buFont typeface="Wingdings" panose="05000000000000000000" pitchFamily="2" charset="2"/>
              <a:buChar char="q"/>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pPr/>
              <a:t>10</a:t>
            </a:fld>
            <a:endParaRPr lang="en-US" dirty="0"/>
          </a:p>
        </p:txBody>
      </p:sp>
      <p:sp>
        <p:nvSpPr>
          <p:cNvPr id="5" name="Date Placeholder 4"/>
          <p:cNvSpPr>
            <a:spLocks noGrp="1"/>
          </p:cNvSpPr>
          <p:nvPr>
            <p:ph type="dt" sz="half" idx="10"/>
          </p:nvPr>
        </p:nvSpPr>
        <p:spPr/>
        <p:txBody>
          <a:bodyPr/>
          <a:lstStyle/>
          <a:p>
            <a:fld id="{880886EC-258E-40BD-9B72-0589032262CC}" type="datetime1">
              <a:rPr lang="en-US" smtClean="0"/>
              <a:pPr/>
              <a:t>20-Nov-23</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6783" y="488830"/>
            <a:ext cx="8596668" cy="1320800"/>
          </a:xfrm>
        </p:spPr>
        <p:txBody>
          <a:bodyPr/>
          <a:lstStyle/>
          <a:p>
            <a:r>
              <a:rPr lang="en-IN" b="1" dirty="0"/>
              <a:t>CONCLUSION</a:t>
            </a:r>
            <a:endParaRPr lang="en-US" b="1" dirty="0"/>
          </a:p>
        </p:txBody>
      </p:sp>
      <p:sp>
        <p:nvSpPr>
          <p:cNvPr id="5" name="TextBox 4"/>
          <p:cNvSpPr txBox="1"/>
          <p:nvPr/>
        </p:nvSpPr>
        <p:spPr>
          <a:xfrm>
            <a:off x="267247" y="1695268"/>
            <a:ext cx="9416841"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website keeps detailed information about the different methods of farming and centers of a farming. This website intends to provide information about the facilities and services of the farming. This website is the official website of farmers blog. It gives all the information about the latest updates, news  about the working of the farming .Through this website we can also get information about information of farmers as well as farming technology.</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Date Placeholder 2"/>
          <p:cNvSpPr>
            <a:spLocks noGrp="1"/>
          </p:cNvSpPr>
          <p:nvPr>
            <p:ph type="dt" sz="half" idx="10"/>
          </p:nvPr>
        </p:nvSpPr>
        <p:spPr/>
        <p:txBody>
          <a:bodyPr/>
          <a:lstStyle/>
          <a:p>
            <a:fld id="{534D0483-2DEC-49AD-8298-44CC85AA777E}" type="datetime1">
              <a:rPr lang="en-US" smtClean="0"/>
              <a:pPr/>
              <a:t>20-Nov-23</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REFERENCES</a:t>
            </a:r>
            <a:endParaRPr lang="en-US" b="1" dirty="0"/>
          </a:p>
        </p:txBody>
      </p:sp>
      <p:sp>
        <p:nvSpPr>
          <p:cNvPr id="5" name="Content Placeholder 4"/>
          <p:cNvSpPr>
            <a:spLocks noGrp="1"/>
          </p:cNvSpPr>
          <p:nvPr>
            <p:ph idx="1"/>
          </p:nvPr>
        </p:nvSpPr>
        <p:spPr/>
        <p:txBody>
          <a:bodyPr/>
          <a:lstStyle/>
          <a:p>
            <a:pPr>
              <a:buFont typeface="Wingdings" panose="05000000000000000000" pitchFamily="2" charset="2"/>
              <a:buChar char="q"/>
            </a:pPr>
            <a:r>
              <a:rPr lang="en-US" dirty="0"/>
              <a:t>  </a:t>
            </a:r>
            <a:r>
              <a:rPr lang="en-US" dirty="0">
                <a:solidFill>
                  <a:schemeClr val="tx1"/>
                </a:solidFill>
                <a:latin typeface="Times New Roman" panose="02020603050405020304" pitchFamily="18" charset="0"/>
                <a:cs typeface="Times New Roman" panose="02020603050405020304" pitchFamily="18" charset="0"/>
              </a:rPr>
              <a:t>www.google.com</a:t>
            </a:r>
          </a:p>
          <a:p>
            <a:endParaRPr lang="en-US" dirty="0"/>
          </a:p>
          <a:p>
            <a:pPr>
              <a:buFont typeface="Wingdings" panose="05000000000000000000" pitchFamily="2" charset="2"/>
              <a:buChar char="q"/>
            </a:pP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https://kisansuvidha.gov.in</a:t>
            </a:r>
            <a:endParaRPr lang="en-US" dirty="0">
              <a:solidFill>
                <a:schemeClr val="tx1"/>
              </a:solidFill>
            </a:endParaRPr>
          </a:p>
          <a:p>
            <a:endParaRPr lang="en-US" dirty="0">
              <a:solidFill>
                <a:schemeClr val="tx1"/>
              </a:solidFill>
            </a:endParaRPr>
          </a:p>
          <a:p>
            <a:pPr>
              <a:buNone/>
            </a:pPr>
            <a:endParaRPr lang="en-US" dirty="0">
              <a:solidFill>
                <a:schemeClr val="tx1"/>
              </a:solidFill>
            </a:endParaRPr>
          </a:p>
        </p:txBody>
      </p:sp>
      <p:sp>
        <p:nvSpPr>
          <p:cNvPr id="2" name="Slide Number Placeholder 1"/>
          <p:cNvSpPr>
            <a:spLocks noGrp="1"/>
          </p:cNvSpPr>
          <p:nvPr>
            <p:ph type="sldNum" sz="quarter" idx="12"/>
          </p:nvPr>
        </p:nvSpPr>
        <p:spPr/>
        <p:txBody>
          <a:bodyPr/>
          <a:lstStyle/>
          <a:p>
            <a:fld id="{519954A3-9DFD-4C44-94BA-B95130A3BA1C}" type="slidenum">
              <a:rPr lang="en-US" smtClean="0"/>
              <a:pPr/>
              <a:t>12</a:t>
            </a:fld>
            <a:endParaRPr lang="en-US" dirty="0"/>
          </a:p>
        </p:txBody>
      </p:sp>
      <p:sp>
        <p:nvSpPr>
          <p:cNvPr id="3" name="Date Placeholder 2"/>
          <p:cNvSpPr>
            <a:spLocks noGrp="1"/>
          </p:cNvSpPr>
          <p:nvPr>
            <p:ph type="dt" sz="half" idx="10"/>
          </p:nvPr>
        </p:nvSpPr>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19954A3-9DFD-4C44-94BA-B95130A3BA1C}" type="slidenum">
              <a:rPr lang="en-US" smtClean="0"/>
              <a:pPr/>
              <a:t>13</a:t>
            </a:fld>
            <a:endParaRPr lang="en-US" dirty="0"/>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xmlns=""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93074"/>
          </a:xfrm>
        </p:spPr>
        <p:txBody>
          <a:bodyPr/>
          <a:lstStyle/>
          <a:p>
            <a:r>
              <a:rPr lang="en-IN" b="1" dirty="0"/>
              <a:t> CONTENTS</a:t>
            </a:r>
            <a:br>
              <a:rPr lang="en-IN" b="1" dirty="0"/>
            </a:br>
            <a:endParaRPr lang="en-US" b="1" dirty="0"/>
          </a:p>
        </p:txBody>
      </p:sp>
      <p:sp>
        <p:nvSpPr>
          <p:cNvPr id="3" name="Content Placeholder 2"/>
          <p:cNvSpPr>
            <a:spLocks noGrp="1"/>
          </p:cNvSpPr>
          <p:nvPr>
            <p:ph idx="1"/>
          </p:nvPr>
        </p:nvSpPr>
        <p:spPr>
          <a:xfrm>
            <a:off x="677334" y="1789611"/>
            <a:ext cx="8596668" cy="4238688"/>
          </a:xfrm>
        </p:spPr>
        <p:txBody>
          <a:bodyPr>
            <a:normAutofit lnSpcReduction="10000"/>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Existing system</a:t>
            </a:r>
          </a:p>
          <a:p>
            <a:r>
              <a:rPr lang="en-IN" dirty="0">
                <a:latin typeface="Times New Roman" panose="02020603050405020304" pitchFamily="18" charset="0"/>
                <a:cs typeface="Times New Roman" panose="02020603050405020304" pitchFamily="18" charset="0"/>
              </a:rPr>
              <a:t>H/W and S/W Requirements</a:t>
            </a:r>
          </a:p>
          <a:p>
            <a:r>
              <a:rPr lang="en-IN" dirty="0">
                <a:latin typeface="Times New Roman" panose="02020603050405020304" pitchFamily="18" charset="0"/>
                <a:cs typeface="Times New Roman" panose="02020603050405020304" pitchFamily="18" charset="0"/>
              </a:rPr>
              <a:t>Proposed system</a:t>
            </a:r>
          </a:p>
          <a:p>
            <a:r>
              <a:rPr lang="en-IN" dirty="0">
                <a:latin typeface="Times New Roman" panose="02020603050405020304" pitchFamily="18" charset="0"/>
                <a:cs typeface="Times New Roman" panose="02020603050405020304" pitchFamily="18" charset="0"/>
              </a:rPr>
              <a:t>Advantages</a:t>
            </a:r>
          </a:p>
          <a:p>
            <a:r>
              <a:rPr lang="en-IN" dirty="0">
                <a:latin typeface="Times New Roman" panose="02020603050405020304" pitchFamily="18" charset="0"/>
                <a:cs typeface="Times New Roman" panose="02020603050405020304" pitchFamily="18" charset="0"/>
              </a:rPr>
              <a:t>Disadvantages</a:t>
            </a:r>
          </a:p>
          <a:p>
            <a:r>
              <a:rPr lang="en-IN" dirty="0">
                <a:latin typeface="Times New Roman" panose="02020603050405020304" pitchFamily="18" charset="0"/>
                <a:cs typeface="Times New Roman" panose="02020603050405020304" pitchFamily="18" charset="0"/>
              </a:rPr>
              <a:t>Block diagram</a:t>
            </a:r>
          </a:p>
          <a:p>
            <a:r>
              <a:rPr lang="en-IN" dirty="0">
                <a:latin typeface="Times New Roman" panose="02020603050405020304" pitchFamily="18" charset="0"/>
                <a:cs typeface="Times New Roman" panose="02020603050405020304" pitchFamily="18" charset="0"/>
              </a:rPr>
              <a:t>Application area</a:t>
            </a:r>
          </a:p>
          <a:p>
            <a:r>
              <a:rPr lang="en-IN" dirty="0">
                <a:latin typeface="Times New Roman" panose="02020603050405020304" pitchFamily="18" charset="0"/>
                <a:cs typeface="Times New Roman" panose="02020603050405020304" pitchFamily="18" charset="0"/>
              </a:rPr>
              <a:t>Modules</a:t>
            </a:r>
          </a:p>
          <a:p>
            <a:r>
              <a:rPr lang="en-IN" dirty="0">
                <a:latin typeface="Times New Roman" panose="02020603050405020304" pitchFamily="18" charset="0"/>
                <a:cs typeface="Times New Roman" panose="02020603050405020304" pitchFamily="18" charset="0"/>
              </a:rPr>
              <a:t>Conclusion </a:t>
            </a:r>
          </a:p>
          <a:p>
            <a:r>
              <a:rPr lang="en-IN" dirty="0">
                <a:latin typeface="Times New Roman" panose="02020603050405020304" pitchFamily="18" charset="0"/>
                <a:cs typeface="Times New Roman" panose="02020603050405020304" pitchFamily="18" charset="0"/>
              </a:rPr>
              <a:t>Reference </a:t>
            </a:r>
          </a:p>
          <a:p>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pPr/>
              <a:t>2</a:t>
            </a:fld>
            <a:endParaRPr lang="en-US" dirty="0"/>
          </a:p>
        </p:txBody>
      </p:sp>
      <p:sp>
        <p:nvSpPr>
          <p:cNvPr id="4" name="Date Placeholder 3"/>
          <p:cNvSpPr>
            <a:spLocks noGrp="1"/>
          </p:cNvSpPr>
          <p:nvPr>
            <p:ph type="dt" sz="half" idx="10"/>
          </p:nvPr>
        </p:nvSpPr>
        <p:spPr/>
        <p:txBody>
          <a:bodyPr/>
          <a:lstStyle/>
          <a:p>
            <a:fld id="{0BDA4B83-E53D-4E5E-97E0-256BDC9F9A8D}" type="datetime1">
              <a:rPr lang="en-US" smtClean="0"/>
              <a:pPr/>
              <a:t>20-Nov-23</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US" b="1" dirty="0"/>
          </a:p>
        </p:txBody>
      </p:sp>
      <p:sp>
        <p:nvSpPr>
          <p:cNvPr id="3" name="Content Placeholder 2"/>
          <p:cNvSpPr>
            <a:spLocks noGrp="1"/>
          </p:cNvSpPr>
          <p:nvPr>
            <p:ph idx="1"/>
          </p:nvPr>
        </p:nvSpPr>
        <p:spPr>
          <a:xfrm>
            <a:off x="559768" y="1781765"/>
            <a:ext cx="8596668" cy="3880773"/>
          </a:xfrm>
        </p:spPr>
        <p:txBody>
          <a:bodyPr>
            <a:no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In this website, we are giving detailed information about the Agriculture and its operations. The website is designed in an interactive manner and is able to give the farmers the knowledge for better quality crops and best sale price.  </a:t>
            </a:r>
          </a:p>
          <a:p>
            <a:pP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Our website also helps to connect farmer with the new technology and make farming task simpler.</a:t>
            </a:r>
          </a:p>
          <a:p>
            <a:pP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 A different section has been provided for contacting the customers for different types of grains, vegetables, and fruits.</a:t>
            </a:r>
          </a:p>
          <a:p>
            <a:pP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Farmers can connect to the world via technology and can export </a:t>
            </a:r>
            <a:r>
              <a:rPr lang="en-US" sz="1700" dirty="0" err="1">
                <a:latin typeface="Times New Roman" panose="02020603050405020304" pitchFamily="18" charset="0"/>
                <a:cs typeface="Times New Roman" panose="02020603050405020304" pitchFamily="18" charset="0"/>
              </a:rPr>
              <a:t>agro</a:t>
            </a:r>
            <a:r>
              <a:rPr lang="en-US" sz="1700" dirty="0">
                <a:latin typeface="Times New Roman" panose="02020603050405020304" pitchFamily="18" charset="0"/>
                <a:cs typeface="Times New Roman" panose="02020603050405020304" pitchFamily="18" charset="0"/>
              </a:rPr>
              <a:t> products.</a:t>
            </a:r>
          </a:p>
          <a:p>
            <a:pP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Water scarcity farming can be achieved because of our FARM-TECH project.</a:t>
            </a:r>
            <a:endParaRPr lang="en-US" sz="15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pPr/>
              <a:t>3</a:t>
            </a:fld>
            <a:endParaRPr lang="en-US" dirty="0"/>
          </a:p>
        </p:txBody>
      </p:sp>
      <p:sp>
        <p:nvSpPr>
          <p:cNvPr id="5" name="Date Placeholder 4"/>
          <p:cNvSpPr>
            <a:spLocks noGrp="1"/>
          </p:cNvSpPr>
          <p:nvPr>
            <p:ph type="dt" sz="half" idx="10"/>
          </p:nvPr>
        </p:nvSpPr>
        <p:spPr/>
        <p:txBody>
          <a:bodyPr/>
          <a:lstStyle/>
          <a:p>
            <a:fld id="{523F8115-F09D-4538-9F90-F5AFFD1F5D2C}" type="datetime1">
              <a:rPr lang="en-US" smtClean="0"/>
              <a:pPr/>
              <a:t>20-Nov-23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EXISTING SYSTEM</a:t>
            </a:r>
            <a:endParaRPr lang="en-US" b="1" dirty="0"/>
          </a:p>
        </p:txBody>
      </p:sp>
      <p:sp>
        <p:nvSpPr>
          <p:cNvPr id="3" name="Content Placeholder 2"/>
          <p:cNvSpPr>
            <a:spLocks noGrp="1"/>
          </p:cNvSpPr>
          <p:nvPr>
            <p:ph idx="1"/>
          </p:nvPr>
        </p:nvSpPr>
        <p:spPr>
          <a:xfrm>
            <a:off x="677334" y="1677264"/>
            <a:ext cx="8596668" cy="3880773"/>
          </a:xfrm>
        </p:spPr>
        <p:txBody>
          <a:bodyPr>
            <a:normAutofit/>
          </a:bodyPr>
          <a:lstStyle/>
          <a:p>
            <a:pPr>
              <a:buFont typeface="Wingdings" panose="05000000000000000000" pitchFamily="2" charset="2"/>
              <a:buChar char="q"/>
            </a:pPr>
            <a:r>
              <a:rPr lang="en-IN" sz="1700" dirty="0">
                <a:latin typeface="Times New Roman" panose="02020603050405020304" pitchFamily="18" charset="0"/>
                <a:cs typeface="Times New Roman" panose="02020603050405020304" pitchFamily="18" charset="0"/>
              </a:rPr>
              <a:t>Earlier the records were kept done manually which was highly time consuming and expensive.</a:t>
            </a:r>
          </a:p>
          <a:p>
            <a:pPr marL="0" indent="0">
              <a:buNone/>
            </a:pPr>
            <a:endParaRPr lang="en-IN"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700" dirty="0">
                <a:latin typeface="Times New Roman" panose="02020603050405020304" pitchFamily="18" charset="0"/>
                <a:cs typeface="Times New Roman" panose="02020603050405020304" pitchFamily="18" charset="0"/>
              </a:rPr>
              <a:t>Technical </a:t>
            </a:r>
            <a:r>
              <a:rPr lang="en-IN" sz="1700" dirty="0" err="1">
                <a:latin typeface="Times New Roman" panose="02020603050405020304" pitchFamily="18" charset="0"/>
                <a:cs typeface="Times New Roman" panose="02020603050405020304" pitchFamily="18" charset="0"/>
              </a:rPr>
              <a:t>difficiency</a:t>
            </a:r>
            <a:r>
              <a:rPr lang="en-IN" sz="17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IN"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700" dirty="0">
                <a:latin typeface="Times New Roman" panose="02020603050405020304" pitchFamily="18" charset="0"/>
                <a:cs typeface="Times New Roman" panose="02020603050405020304" pitchFamily="18" charset="0"/>
              </a:rPr>
              <a:t>Excessive use of pesticides and </a:t>
            </a:r>
            <a:r>
              <a:rPr lang="en-IN" sz="1700" dirty="0" err="1">
                <a:latin typeface="Times New Roman" panose="02020603050405020304" pitchFamily="18" charset="0"/>
                <a:cs typeface="Times New Roman" panose="02020603050405020304" pitchFamily="18" charset="0"/>
              </a:rPr>
              <a:t>insectisides</a:t>
            </a:r>
            <a:r>
              <a:rPr lang="en-IN" sz="1700" dirty="0">
                <a:latin typeface="Times New Roman" panose="02020603050405020304" pitchFamily="18" charset="0"/>
                <a:cs typeface="Times New Roman" panose="02020603050405020304" pitchFamily="18" charset="0"/>
              </a:rPr>
              <a:t> can cause soil erosion.</a:t>
            </a:r>
          </a:p>
          <a:p>
            <a:pPr marL="0" indent="0">
              <a:buNone/>
            </a:pPr>
            <a:endParaRPr lang="en-IN"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pPr/>
              <a:t>4</a:t>
            </a:fld>
            <a:endParaRPr lang="en-US" dirty="0"/>
          </a:p>
        </p:txBody>
      </p:sp>
      <p:sp>
        <p:nvSpPr>
          <p:cNvPr id="5" name="Date Placeholder 4"/>
          <p:cNvSpPr>
            <a:spLocks noGrp="1"/>
          </p:cNvSpPr>
          <p:nvPr>
            <p:ph type="dt" sz="half" idx="10"/>
          </p:nvPr>
        </p:nvSpPr>
        <p:spPr/>
        <p:txBody>
          <a:bodyPr/>
          <a:lstStyle/>
          <a:p>
            <a:fld id="{0A7BF180-DB9A-4639-8F71-A4BDAF937EC7}" type="datetime1">
              <a:rPr lang="en-US" smtClean="0"/>
              <a:pPr/>
              <a:t>20-Nov-23</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H/W AND S/W REQUIREMENTS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idx="1"/>
          </p:nvPr>
        </p:nvSpPr>
        <p:spPr>
          <a:xfrm>
            <a:off x="2001328" y="1595887"/>
            <a:ext cx="8187073" cy="3962396"/>
          </a:xfrm>
        </p:spPr>
        <p:txBody>
          <a:bodyPr/>
          <a:lstStyle/>
          <a:p>
            <a:pPr>
              <a:buFont typeface="Wingdings" pitchFamily="2" charset="2"/>
              <a:buChar char="Ø"/>
            </a:pPr>
            <a:r>
              <a:rPr lang="en-US" sz="2800" b="1" dirty="0"/>
              <a:t>HARDWARE REQUIREMENT:</a:t>
            </a:r>
            <a:endParaRPr lang="en-US" sz="2800" dirty="0"/>
          </a:p>
          <a:p>
            <a:pPr>
              <a:buNone/>
            </a:pPr>
            <a:r>
              <a:rPr lang="en-US" dirty="0"/>
              <a:t>	</a:t>
            </a:r>
            <a:r>
              <a:rPr lang="en-US" sz="1700" dirty="0"/>
              <a:t>RAM - 256 MB (Min)</a:t>
            </a:r>
          </a:p>
          <a:p>
            <a:pPr>
              <a:buNone/>
            </a:pPr>
            <a:r>
              <a:rPr lang="en-US" sz="1700" dirty="0"/>
              <a:t>	Hard Disk - 40 GB (Min)</a:t>
            </a:r>
          </a:p>
          <a:p>
            <a:pPr>
              <a:buNone/>
            </a:pPr>
            <a:r>
              <a:rPr lang="en-US" sz="1700" dirty="0"/>
              <a:t>	Keyboard - Standard Windows Keyboard</a:t>
            </a:r>
          </a:p>
          <a:p>
            <a:pPr>
              <a:buNone/>
            </a:pPr>
            <a:r>
              <a:rPr lang="en-US" sz="1700" dirty="0"/>
              <a:t> </a:t>
            </a:r>
          </a:p>
          <a:p>
            <a:pPr>
              <a:buFont typeface="Wingdings" pitchFamily="2" charset="2"/>
              <a:buChar char="Ø"/>
            </a:pPr>
            <a:r>
              <a:rPr lang="en-US" sz="2800" b="1" dirty="0"/>
              <a:t>SOETWARE REQUIREMENT:</a:t>
            </a:r>
            <a:endParaRPr lang="en-US" sz="2800" dirty="0"/>
          </a:p>
          <a:p>
            <a:pPr>
              <a:buNone/>
            </a:pPr>
            <a:r>
              <a:rPr lang="en-IN" dirty="0"/>
              <a:t>      </a:t>
            </a:r>
            <a:r>
              <a:rPr lang="en-IN" sz="1700" dirty="0"/>
              <a:t>Operating System              : Windows95/98/2000/XP </a:t>
            </a:r>
            <a:endParaRPr lang="en-US" sz="1700" dirty="0"/>
          </a:p>
          <a:p>
            <a:pPr>
              <a:buNone/>
            </a:pPr>
            <a:r>
              <a:rPr lang="en-IN" sz="1700" dirty="0"/>
              <a:t>      Front End                          :   HTML,CSS</a:t>
            </a:r>
            <a:endParaRPr lang="en-US" sz="1700" dirty="0"/>
          </a:p>
          <a:p>
            <a:pPr>
              <a:buNone/>
            </a:pPr>
            <a:r>
              <a:rPr lang="en-US" sz="1700" dirty="0"/>
              <a:t>      Editor			             :    Visual Studio</a:t>
            </a:r>
          </a:p>
        </p:txBody>
      </p:sp>
      <p:sp>
        <p:nvSpPr>
          <p:cNvPr id="4" name="Date Placeholder 3"/>
          <p:cNvSpPr>
            <a:spLocks noGrp="1"/>
          </p:cNvSpPr>
          <p:nvPr>
            <p:ph type="dt" sz="half" idx="10"/>
          </p:nvPr>
        </p:nvSpPr>
        <p:spPr/>
        <p:txBody>
          <a:bodyPr/>
          <a:lstStyle/>
          <a:p>
            <a:fld id="{CB587964-1567-481B-BC2D-ACEC1AA776E3}" type="datetime1">
              <a:rPr lang="en-US" smtClean="0"/>
              <a:pPr/>
              <a:t>20-Nov-23</a:t>
            </a:fld>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PROPOSED SYSTEM</a:t>
            </a:r>
            <a:endParaRPr lang="en-US" b="1" dirty="0"/>
          </a:p>
        </p:txBody>
      </p:sp>
      <p:sp>
        <p:nvSpPr>
          <p:cNvPr id="3" name="Content Placeholder 2"/>
          <p:cNvSpPr>
            <a:spLocks noGrp="1"/>
          </p:cNvSpPr>
          <p:nvPr>
            <p:ph idx="1"/>
          </p:nvPr>
        </p:nvSpPr>
        <p:spPr>
          <a:xfrm>
            <a:off x="677334" y="1930400"/>
            <a:ext cx="8596668" cy="3880773"/>
          </a:xfrm>
        </p:spPr>
        <p:txBody>
          <a:bodyPr>
            <a:normAutofit/>
          </a:bodyPr>
          <a:lstStyle/>
          <a:p>
            <a:pPr>
              <a:buFont typeface="Wingdings" panose="05000000000000000000" pitchFamily="2" charset="2"/>
              <a:buChar char="q"/>
            </a:pPr>
            <a:r>
              <a:rPr lang="en-IN" sz="1700" dirty="0">
                <a:latin typeface="Times New Roman" panose="02020603050405020304" pitchFamily="18" charset="0"/>
                <a:cs typeface="Times New Roman" panose="02020603050405020304" pitchFamily="18" charset="0"/>
              </a:rPr>
              <a:t>This system helps in minimum manual work done by the farmers to get help for farming in a single click.</a:t>
            </a:r>
          </a:p>
          <a:p>
            <a:pPr>
              <a:buNone/>
            </a:pPr>
            <a:endParaRPr lang="en-IN"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700" dirty="0">
                <a:latin typeface="Times New Roman" panose="02020603050405020304" pitchFamily="18" charset="0"/>
                <a:cs typeface="Times New Roman" panose="02020603050405020304" pitchFamily="18" charset="0"/>
              </a:rPr>
              <a:t> It helps in keeping the farmers updated about the technology of the farming.</a:t>
            </a:r>
          </a:p>
          <a:p>
            <a:pPr>
              <a:buFont typeface="Wingdings" panose="05000000000000000000" pitchFamily="2" charset="2"/>
              <a:buChar char="q"/>
            </a:pPr>
            <a:endParaRPr lang="en-IN"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700" dirty="0">
                <a:latin typeface="Times New Roman" panose="02020603050405020304" pitchFamily="18" charset="0"/>
                <a:cs typeface="Times New Roman" panose="02020603050405020304" pitchFamily="18" charset="0"/>
              </a:rPr>
              <a:t>Now a days, it has become easy to get information through websites. There is no need to read newspaper magazines and interviews etc are required to get information about farming because each and every information is easily available on the website.</a:t>
            </a:r>
          </a:p>
          <a:p>
            <a:pPr marL="0" indent="0">
              <a:buNone/>
            </a:pPr>
            <a:r>
              <a:rPr lang="en-IN" sz="1700" dirty="0">
                <a:latin typeface="Times New Roman" panose="02020603050405020304" pitchFamily="18" charset="0"/>
                <a:cs typeface="Times New Roman" panose="02020603050405020304" pitchFamily="18" charset="0"/>
              </a:rPr>
              <a:t> </a:t>
            </a:r>
            <a:endParaRPr lang="en-US"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pPr/>
              <a:t>6</a:t>
            </a:fld>
            <a:endParaRPr lang="en-US" dirty="0"/>
          </a:p>
        </p:txBody>
      </p:sp>
      <p:sp>
        <p:nvSpPr>
          <p:cNvPr id="5" name="Date Placeholder 4"/>
          <p:cNvSpPr>
            <a:spLocks noGrp="1"/>
          </p:cNvSpPr>
          <p:nvPr>
            <p:ph type="dt" sz="half" idx="10"/>
          </p:nvPr>
        </p:nvSpPr>
        <p:spPr/>
        <p:txBody>
          <a:bodyPr/>
          <a:lstStyle/>
          <a:p>
            <a:fld id="{AE646EDD-D89D-45D3-9DC4-53E6F7D52FF7}" type="datetime1">
              <a:rPr lang="en-US" smtClean="0"/>
              <a:pPr/>
              <a:t>20-Nov-23</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ADVANTAGES</a:t>
            </a:r>
            <a:endParaRPr lang="en-US" b="1" dirty="0"/>
          </a:p>
        </p:txBody>
      </p:sp>
      <p:sp>
        <p:nvSpPr>
          <p:cNvPr id="3" name="Content Placeholder 2"/>
          <p:cNvSpPr>
            <a:spLocks noGrp="1"/>
          </p:cNvSpPr>
          <p:nvPr>
            <p:ph idx="1"/>
          </p:nvPr>
        </p:nvSpPr>
        <p:spPr>
          <a:xfrm>
            <a:off x="677334" y="1658982"/>
            <a:ext cx="8869053" cy="5199018"/>
          </a:xfrm>
        </p:spPr>
        <p:txBody>
          <a:bodyPr>
            <a:normAutofit/>
          </a:bodyPr>
          <a:lstStyle/>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It enables 24/7 online technical help.</a:t>
            </a:r>
          </a:p>
          <a:p>
            <a:pPr lvl="0"/>
            <a:endParaRPr lang="en-US" sz="17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It helps in relevant information exchange.</a:t>
            </a:r>
          </a:p>
          <a:p>
            <a:pPr marL="0" lvl="0" indent="0">
              <a:buNone/>
            </a:pPr>
            <a:endParaRPr lang="en-US" sz="17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Increase productivity.</a:t>
            </a:r>
          </a:p>
          <a:p>
            <a:pPr lvl="0">
              <a:buNone/>
            </a:pPr>
            <a:endParaRPr lang="en-US" sz="17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Different methods of rainwater harvesting.</a:t>
            </a:r>
          </a:p>
          <a:p>
            <a:pPr marL="0" lvl="0" indent="0">
              <a:buNone/>
            </a:pPr>
            <a:endParaRPr lang="en-US" sz="17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Level up the knowledge for farming using technology.</a:t>
            </a:r>
          </a:p>
          <a:p>
            <a:pPr lvl="0">
              <a:buFont typeface="Wingdings" panose="05000000000000000000" pitchFamily="2" charset="2"/>
              <a:buChar char="q"/>
            </a:pPr>
            <a:endParaRPr lang="en-US" sz="17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This can be the subtle way than traditional ways.</a:t>
            </a:r>
          </a:p>
          <a:p>
            <a:pPr lvl="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endParaRPr lang="en-IN" dirty="0"/>
          </a:p>
          <a:p>
            <a:pPr>
              <a:buNone/>
            </a:pP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pPr/>
              <a:t>7</a:t>
            </a:fld>
            <a:endParaRPr lang="en-US" dirty="0"/>
          </a:p>
        </p:txBody>
      </p:sp>
      <p:sp>
        <p:nvSpPr>
          <p:cNvPr id="5" name="Date Placeholder 4"/>
          <p:cNvSpPr>
            <a:spLocks noGrp="1"/>
          </p:cNvSpPr>
          <p:nvPr>
            <p:ph type="dt" sz="half" idx="10"/>
          </p:nvPr>
        </p:nvSpPr>
        <p:spPr/>
        <p:txBody>
          <a:bodyPr/>
          <a:lstStyle/>
          <a:p>
            <a:fld id="{94720763-56E3-4879-9F86-729C5962FC7B}" type="datetime1">
              <a:rPr lang="en-US" smtClean="0"/>
              <a:pPr/>
              <a:t>20-Nov-23</a:t>
            </a:fld>
            <a:endParaRPr lang="en-US" dirty="0"/>
          </a:p>
        </p:txBody>
      </p:sp>
    </p:spTree>
    <p:extLst>
      <p:ext uri="{BB962C8B-B14F-4D97-AF65-F5344CB8AC3E}">
        <p14:creationId xmlns:p14="http://schemas.microsoft.com/office/powerpoint/2010/main" xmlns="" val="363828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9006"/>
            <a:ext cx="8596668" cy="1084217"/>
          </a:xfrm>
        </p:spPr>
        <p:txBody>
          <a:bodyPr/>
          <a:lstStyle/>
          <a:p>
            <a:r>
              <a:rPr lang="en-IN" b="1" dirty="0"/>
              <a:t> DISADVANTAGES</a:t>
            </a:r>
            <a:endParaRPr lang="en-US" b="1" dirty="0"/>
          </a:p>
        </p:txBody>
      </p:sp>
      <p:sp>
        <p:nvSpPr>
          <p:cNvPr id="3" name="Content Placeholder 2"/>
          <p:cNvSpPr>
            <a:spLocks noGrp="1"/>
          </p:cNvSpPr>
          <p:nvPr>
            <p:ph idx="1"/>
          </p:nvPr>
        </p:nvSpPr>
        <p:spPr>
          <a:xfrm>
            <a:off x="391886" y="1188721"/>
            <a:ext cx="8882116" cy="5264330"/>
          </a:xfrm>
        </p:spPr>
        <p:txBody>
          <a:bodyPr>
            <a:normAutofit/>
          </a:bodyPr>
          <a:lstStyle/>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Environmental barriers.</a:t>
            </a:r>
          </a:p>
          <a:p>
            <a:pPr>
              <a:buNone/>
            </a:pPr>
            <a:endParaRPr lang="en-US"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Small types of cause serious misunderstanding.</a:t>
            </a:r>
          </a:p>
          <a:p>
            <a:pPr lvl="0">
              <a:buFont typeface="Wingdings" panose="05000000000000000000" pitchFamily="2" charset="2"/>
              <a:buChar char="q"/>
            </a:pPr>
            <a:endParaRPr lang="en-US" sz="17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Low confidence about technology.</a:t>
            </a:r>
          </a:p>
          <a:p>
            <a:pPr marL="0" lvl="0" indent="0">
              <a:buNone/>
            </a:pPr>
            <a:endParaRPr lang="en-US" sz="17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lvl="0" indent="0">
              <a:buNone/>
            </a:pPr>
            <a:endParaRPr lang="en-US" dirty="0"/>
          </a:p>
          <a:p>
            <a:endParaRPr lang="en-IN" dirty="0"/>
          </a:p>
          <a:p>
            <a:pPr>
              <a:buNone/>
            </a:pP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pPr/>
              <a:t>8</a:t>
            </a:fld>
            <a:endParaRPr lang="en-US" dirty="0"/>
          </a:p>
        </p:txBody>
      </p:sp>
      <p:sp>
        <p:nvSpPr>
          <p:cNvPr id="5" name="Date Placeholder 4"/>
          <p:cNvSpPr>
            <a:spLocks noGrp="1"/>
          </p:cNvSpPr>
          <p:nvPr>
            <p:ph type="dt" sz="half" idx="10"/>
          </p:nvPr>
        </p:nvSpPr>
        <p:spPr/>
        <p:txBody>
          <a:bodyPr/>
          <a:lstStyle/>
          <a:p>
            <a:fld id="{130F2B05-6C0C-4719-AA51-F2EB1D2F64F5}" type="datetime1">
              <a:rPr lang="en-US" smtClean="0"/>
              <a:pPr/>
              <a:t>20-Nov-23</a:t>
            </a:fld>
            <a:endParaRPr lang="en-US" dirty="0"/>
          </a:p>
        </p:txBody>
      </p:sp>
    </p:spTree>
    <p:extLst>
      <p:ext uri="{BB962C8B-B14F-4D97-AF65-F5344CB8AC3E}">
        <p14:creationId xmlns:p14="http://schemas.microsoft.com/office/powerpoint/2010/main" xmlns="" val="365929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23" y="44925"/>
            <a:ext cx="8596668" cy="1320800"/>
          </a:xfrm>
        </p:spPr>
        <p:txBody>
          <a:bodyPr/>
          <a:lstStyle/>
          <a:p>
            <a:r>
              <a:rPr lang="en-IN" b="1" dirty="0"/>
              <a:t>  BLOCK DIAGRAM</a:t>
            </a:r>
            <a:endParaRPr lang="en-US" b="1"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9</a:t>
            </a:fld>
            <a:endParaRPr lang="en-US" dirty="0"/>
          </a:p>
        </p:txBody>
      </p:sp>
      <p:pic>
        <p:nvPicPr>
          <p:cNvPr id="1026" name="Picture 2" descr="C:\Users\Mane\Downloads\Flowchart1.png"/>
          <p:cNvPicPr>
            <a:picLocks noChangeAspect="1" noChangeArrowheads="1"/>
          </p:cNvPicPr>
          <p:nvPr/>
        </p:nvPicPr>
        <p:blipFill>
          <a:blip r:embed="rId2"/>
          <a:srcRect/>
          <a:stretch>
            <a:fillRect/>
          </a:stretch>
        </p:blipFill>
        <p:spPr bwMode="auto">
          <a:xfrm>
            <a:off x="3778250" y="842963"/>
            <a:ext cx="4633913" cy="5170487"/>
          </a:xfrm>
          <a:prstGeom prst="rect">
            <a:avLst/>
          </a:prstGeom>
          <a:noFill/>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489</TotalTime>
  <Words>512</Words>
  <Application>Microsoft Office PowerPoint</Application>
  <PresentationFormat>Custom</PresentationFormat>
  <Paragraphs>122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 Adarsh Institute of Technology &amp; Research Centre,Vita </vt:lpstr>
      <vt:lpstr> CONTENTS </vt:lpstr>
      <vt:lpstr>INTRODUCTION</vt:lpstr>
      <vt:lpstr>   EXISTING SYSTEM</vt:lpstr>
      <vt:lpstr>H/W AND S/W REQUIREMENTS  </vt:lpstr>
      <vt:lpstr>  PROPOSED SYSTEM</vt:lpstr>
      <vt:lpstr>  ADVANTAGES</vt:lpstr>
      <vt:lpstr> DISADVANTAGES</vt:lpstr>
      <vt:lpstr>  BLOCK DIAGRAM</vt:lpstr>
      <vt:lpstr>  APPLICATION AREA </vt:lpstr>
      <vt:lpstr>CONCLUSION</vt:lpstr>
      <vt:lpstr>REFERENCES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shiv</dc:title>
  <dc:creator>tanu</dc:creator>
  <cp:lastModifiedBy>Mane</cp:lastModifiedBy>
  <cp:revision>47</cp:revision>
  <dcterms:created xsi:type="dcterms:W3CDTF">2022-02-24T05:12:01Z</dcterms:created>
  <dcterms:modified xsi:type="dcterms:W3CDTF">2023-11-20T14:49:31Z</dcterms:modified>
</cp:coreProperties>
</file>