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99" r:id="rId3"/>
    <p:sldId id="284" r:id="rId4"/>
    <p:sldId id="257" r:id="rId5"/>
    <p:sldId id="262" r:id="rId6"/>
    <p:sldId id="261" r:id="rId7"/>
    <p:sldId id="277" r:id="rId8"/>
    <p:sldId id="264" r:id="rId9"/>
    <p:sldId id="267" r:id="rId10"/>
    <p:sldId id="265" r:id="rId11"/>
    <p:sldId id="266" r:id="rId12"/>
    <p:sldId id="285" r:id="rId13"/>
    <p:sldId id="286" r:id="rId14"/>
    <p:sldId id="287" r:id="rId15"/>
    <p:sldId id="272" r:id="rId16"/>
    <p:sldId id="273" r:id="rId17"/>
    <p:sldId id="274" r:id="rId18"/>
    <p:sldId id="288" r:id="rId19"/>
    <p:sldId id="289" r:id="rId20"/>
    <p:sldId id="290" r:id="rId21"/>
    <p:sldId id="291" r:id="rId22"/>
    <p:sldId id="292" r:id="rId23"/>
    <p:sldId id="280" r:id="rId24"/>
    <p:sldId id="293" r:id="rId25"/>
    <p:sldId id="294" r:id="rId26"/>
    <p:sldId id="295" r:id="rId27"/>
    <p:sldId id="296" r:id="rId28"/>
    <p:sldId id="297" r:id="rId29"/>
    <p:sldId id="29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280D7-2DFB-41D4-ACAB-540E3A98DCCF}">
          <p14:sldIdLst>
            <p14:sldId id="256"/>
            <p14:sldId id="299"/>
            <p14:sldId id="284"/>
            <p14:sldId id="257"/>
            <p14:sldId id="262"/>
            <p14:sldId id="261"/>
            <p14:sldId id="277"/>
            <p14:sldId id="264"/>
            <p14:sldId id="267"/>
            <p14:sldId id="265"/>
            <p14:sldId id="266"/>
            <p14:sldId id="285"/>
            <p14:sldId id="286"/>
            <p14:sldId id="287"/>
            <p14:sldId id="272"/>
            <p14:sldId id="273"/>
            <p14:sldId id="274"/>
            <p14:sldId id="288"/>
            <p14:sldId id="289"/>
            <p14:sldId id="290"/>
            <p14:sldId id="291"/>
            <p14:sldId id="292"/>
            <p14:sldId id="280"/>
            <p14:sldId id="293"/>
            <p14:sldId id="294"/>
            <p14:sldId id="295"/>
            <p14:sldId id="296"/>
            <p14:sldId id="297"/>
            <p14:sldId id="29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99FF"/>
    <a:srgbClr val="2A63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kumar Patil" userId="75a5374baaa05f85" providerId="LiveId" clId="{9AB58310-DD9D-4921-92AB-0A3959180B7C}"/>
    <pc:docChg chg="custSel modSld">
      <pc:chgData name="Vinaykumar Patil" userId="75a5374baaa05f85" providerId="LiveId" clId="{9AB58310-DD9D-4921-92AB-0A3959180B7C}" dt="2023-04-04T11:07:24.510" v="31" actId="1076"/>
      <pc:docMkLst>
        <pc:docMk/>
      </pc:docMkLst>
      <pc:sldChg chg="modSp mod">
        <pc:chgData name="Vinaykumar Patil" userId="75a5374baaa05f85" providerId="LiveId" clId="{9AB58310-DD9D-4921-92AB-0A3959180B7C}" dt="2023-04-04T11:06:24.018" v="30" actId="20577"/>
        <pc:sldMkLst>
          <pc:docMk/>
          <pc:sldMk cId="39539865" sldId="286"/>
        </pc:sldMkLst>
        <pc:spChg chg="mod">
          <ac:chgData name="Vinaykumar Patil" userId="75a5374baaa05f85" providerId="LiveId" clId="{9AB58310-DD9D-4921-92AB-0A3959180B7C}" dt="2023-04-04T11:06:18.719" v="29" actId="20577"/>
          <ac:spMkLst>
            <pc:docMk/>
            <pc:sldMk cId="39539865" sldId="286"/>
            <ac:spMk id="3" creationId="{8DF75B6E-3CE5-32A7-DBE8-30E6D0E8BD72}"/>
          </ac:spMkLst>
        </pc:spChg>
        <pc:spChg chg="mod">
          <ac:chgData name="Vinaykumar Patil" userId="75a5374baaa05f85" providerId="LiveId" clId="{9AB58310-DD9D-4921-92AB-0A3959180B7C}" dt="2023-04-04T11:06:24.018" v="30" actId="20577"/>
          <ac:spMkLst>
            <pc:docMk/>
            <pc:sldMk cId="39539865" sldId="286"/>
            <ac:spMk id="5" creationId="{004B69ED-6C32-AF46-0613-A729CC31C26A}"/>
          </ac:spMkLst>
        </pc:spChg>
      </pc:sldChg>
      <pc:sldChg chg="modSp mod">
        <pc:chgData name="Vinaykumar Patil" userId="75a5374baaa05f85" providerId="LiveId" clId="{9AB58310-DD9D-4921-92AB-0A3959180B7C}" dt="2023-04-04T11:07:24.510" v="31" actId="1076"/>
        <pc:sldMkLst>
          <pc:docMk/>
          <pc:sldMk cId="3851306101" sldId="288"/>
        </pc:sldMkLst>
        <pc:picChg chg="mod">
          <ac:chgData name="Vinaykumar Patil" userId="75a5374baaa05f85" providerId="LiveId" clId="{9AB58310-DD9D-4921-92AB-0A3959180B7C}" dt="2023-04-04T11:07:24.510" v="31" actId="1076"/>
          <ac:picMkLst>
            <pc:docMk/>
            <pc:sldMk cId="3851306101" sldId="288"/>
            <ac:picMk id="8" creationId="{A5538314-D3B7-F23E-7B93-EAF47A38C911}"/>
          </ac:picMkLst>
        </pc:picChg>
      </pc:sldChg>
      <pc:sldChg chg="modSp mod">
        <pc:chgData name="Vinaykumar Patil" userId="75a5374baaa05f85" providerId="LiveId" clId="{9AB58310-DD9D-4921-92AB-0A3959180B7C}" dt="2023-04-04T07:31:08.962" v="0" actId="20577"/>
        <pc:sldMkLst>
          <pc:docMk/>
          <pc:sldMk cId="1180777864" sldId="289"/>
        </pc:sldMkLst>
        <pc:spChg chg="mod">
          <ac:chgData name="Vinaykumar Patil" userId="75a5374baaa05f85" providerId="LiveId" clId="{9AB58310-DD9D-4921-92AB-0A3959180B7C}" dt="2023-04-04T07:31:08.962" v="0" actId="20577"/>
          <ac:spMkLst>
            <pc:docMk/>
            <pc:sldMk cId="1180777864" sldId="289"/>
            <ac:spMk id="14" creationId="{00000000-0000-0000-0000-000000000000}"/>
          </ac:spMkLst>
        </pc:spChg>
      </pc:sldChg>
      <pc:sldChg chg="modSp mod">
        <pc:chgData name="Vinaykumar Patil" userId="75a5374baaa05f85" providerId="LiveId" clId="{9AB58310-DD9D-4921-92AB-0A3959180B7C}" dt="2023-04-04T07:31:32.574" v="1" actId="1076"/>
        <pc:sldMkLst>
          <pc:docMk/>
          <pc:sldMk cId="2214342094" sldId="290"/>
        </pc:sldMkLst>
        <pc:spChg chg="mod">
          <ac:chgData name="Vinaykumar Patil" userId="75a5374baaa05f85" providerId="LiveId" clId="{9AB58310-DD9D-4921-92AB-0A3959180B7C}" dt="2023-04-04T07:31:32.574" v="1" actId="1076"/>
          <ac:spMkLst>
            <pc:docMk/>
            <pc:sldMk cId="2214342094" sldId="290"/>
            <ac:spMk id="7" creationId="{50E695E4-F5F0-26DE-07E1-D7AF7D5B1AB1}"/>
          </ac:spMkLst>
        </pc:spChg>
      </pc:sldChg>
      <pc:sldChg chg="modSp mod">
        <pc:chgData name="Vinaykumar Patil" userId="75a5374baaa05f85" providerId="LiveId" clId="{9AB58310-DD9D-4921-92AB-0A3959180B7C}" dt="2023-04-04T07:32:56.097" v="18" actId="1076"/>
        <pc:sldMkLst>
          <pc:docMk/>
          <pc:sldMk cId="38896083" sldId="293"/>
        </pc:sldMkLst>
        <pc:spChg chg="mod">
          <ac:chgData name="Vinaykumar Patil" userId="75a5374baaa05f85" providerId="LiveId" clId="{9AB58310-DD9D-4921-92AB-0A3959180B7C}" dt="2023-04-04T07:32:56.097" v="18" actId="1076"/>
          <ac:spMkLst>
            <pc:docMk/>
            <pc:sldMk cId="38896083" sldId="293"/>
            <ac:spMk id="5" creationId="{00000000-0000-0000-0000-000000000000}"/>
          </ac:spMkLst>
        </pc:spChg>
      </pc:sldChg>
      <pc:sldChg chg="modSp mod modClrScheme chgLayout">
        <pc:chgData name="Vinaykumar Patil" userId="75a5374baaa05f85" providerId="LiveId" clId="{9AB58310-DD9D-4921-92AB-0A3959180B7C}" dt="2023-04-04T11:05:29.228" v="28" actId="1076"/>
        <pc:sldMkLst>
          <pc:docMk/>
          <pc:sldMk cId="2722940603" sldId="299"/>
        </pc:sldMkLst>
        <pc:spChg chg="mod ord">
          <ac:chgData name="Vinaykumar Patil" userId="75a5374baaa05f85" providerId="LiveId" clId="{9AB58310-DD9D-4921-92AB-0A3959180B7C}" dt="2023-04-04T11:05:11.998" v="26" actId="1076"/>
          <ac:spMkLst>
            <pc:docMk/>
            <pc:sldMk cId="2722940603" sldId="299"/>
            <ac:spMk id="4" creationId="{5D04BCB7-A92C-1977-3551-1B6EACD7CAD5}"/>
          </ac:spMkLst>
        </pc:spChg>
        <pc:spChg chg="mod ord">
          <ac:chgData name="Vinaykumar Patil" userId="75a5374baaa05f85" providerId="LiveId" clId="{9AB58310-DD9D-4921-92AB-0A3959180B7C}" dt="2023-04-04T11:05:21.916" v="27" actId="1076"/>
          <ac:spMkLst>
            <pc:docMk/>
            <pc:sldMk cId="2722940603" sldId="299"/>
            <ac:spMk id="5" creationId="{125113AC-DBED-B81D-338F-43104047A033}"/>
          </ac:spMkLst>
        </pc:spChg>
        <pc:spChg chg="mod">
          <ac:chgData name="Vinaykumar Patil" userId="75a5374baaa05f85" providerId="LiveId" clId="{9AB58310-DD9D-4921-92AB-0A3959180B7C}" dt="2023-04-04T11:05:29.228" v="28" actId="1076"/>
          <ac:spMkLst>
            <pc:docMk/>
            <pc:sldMk cId="2722940603" sldId="299"/>
            <ac:spMk id="6" creationId="{89A00001-D694-8481-9131-FBD09FFBEA50}"/>
          </ac:spMkLst>
        </pc:spChg>
      </pc:sldChg>
    </pc:docChg>
  </pc:docChgLst>
  <pc:docChgLst>
    <pc:chgData name="Vinaykumar Patil" userId="75a5374baaa05f85" providerId="LiveId" clId="{1221ABD0-EFE1-4595-A60D-68E89F3F29F6}"/>
    <pc:docChg chg="custSel modSld">
      <pc:chgData name="Vinaykumar Patil" userId="75a5374baaa05f85" providerId="LiveId" clId="{1221ABD0-EFE1-4595-A60D-68E89F3F29F6}" dt="2023-04-04T03:05:16.418" v="40" actId="27636"/>
      <pc:docMkLst>
        <pc:docMk/>
      </pc:docMkLst>
      <pc:sldChg chg="modSp mod">
        <pc:chgData name="Vinaykumar Patil" userId="75a5374baaa05f85" providerId="LiveId" clId="{1221ABD0-EFE1-4595-A60D-68E89F3F29F6}" dt="2023-04-04T03:05:16.418" v="40" actId="27636"/>
        <pc:sldMkLst>
          <pc:docMk/>
          <pc:sldMk cId="3394216082" sldId="266"/>
        </pc:sldMkLst>
        <pc:spChg chg="mod">
          <ac:chgData name="Vinaykumar Patil" userId="75a5374baaa05f85" providerId="LiveId" clId="{1221ABD0-EFE1-4595-A60D-68E89F3F29F6}" dt="2023-04-04T03:05:16.418" v="40" actId="27636"/>
          <ac:spMkLst>
            <pc:docMk/>
            <pc:sldMk cId="3394216082" sldId="266"/>
            <ac:spMk id="5" creationId="{99492F72-4C55-D501-376F-CEAA0EC39ACD}"/>
          </ac:spMkLst>
        </pc:spChg>
        <pc:spChg chg="mod">
          <ac:chgData name="Vinaykumar Patil" userId="75a5374baaa05f85" providerId="LiveId" clId="{1221ABD0-EFE1-4595-A60D-68E89F3F29F6}" dt="2023-04-04T03:04:35.877" v="23" actId="20577"/>
          <ac:spMkLst>
            <pc:docMk/>
            <pc:sldMk cId="3394216082" sldId="266"/>
            <ac:spMk id="6" creationId="{E2BFE13F-6F8A-D5DB-FBC1-5E4F568D1052}"/>
          </ac:spMkLst>
        </pc:spChg>
      </pc:sldChg>
      <pc:sldChg chg="modSp mod">
        <pc:chgData name="Vinaykumar Patil" userId="75a5374baaa05f85" providerId="LiveId" clId="{1221ABD0-EFE1-4595-A60D-68E89F3F29F6}" dt="2023-04-04T03:04:05.433" v="19" actId="1076"/>
        <pc:sldMkLst>
          <pc:docMk/>
          <pc:sldMk cId="1769368880" sldId="277"/>
        </pc:sldMkLst>
        <pc:spChg chg="mod">
          <ac:chgData name="Vinaykumar Patil" userId="75a5374baaa05f85" providerId="LiveId" clId="{1221ABD0-EFE1-4595-A60D-68E89F3F29F6}" dt="2023-04-04T03:03:46.368" v="17" actId="403"/>
          <ac:spMkLst>
            <pc:docMk/>
            <pc:sldMk cId="1769368880" sldId="277"/>
            <ac:spMk id="2" creationId="{E6828A16-5B9D-F423-83E8-C666C8320379}"/>
          </ac:spMkLst>
        </pc:spChg>
        <pc:spChg chg="mod">
          <ac:chgData name="Vinaykumar Patil" userId="75a5374baaa05f85" providerId="LiveId" clId="{1221ABD0-EFE1-4595-A60D-68E89F3F29F6}" dt="2023-04-04T03:04:05.433" v="19" actId="1076"/>
          <ac:spMkLst>
            <pc:docMk/>
            <pc:sldMk cId="1769368880" sldId="277"/>
            <ac:spMk id="3" creationId="{8927E296-D5D7-8E3D-9B99-7065AAC0A7E7}"/>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4/4/2023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4/4/2023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4/4/2023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shrutibagal39@gmail.com" TargetMode="External"/><Relationship Id="rId7" Type="http://schemas.openxmlformats.org/officeDocument/2006/relationships/hyperlink" Target="mailto:yamunasateesh@gmail.com" TargetMode="External"/><Relationship Id="rId2" Type="http://schemas.openxmlformats.org/officeDocument/2006/relationships/hyperlink" Target="mailto:ghorpadesiddhi05@gmail.com" TargetMode="External"/><Relationship Id="rId1" Type="http://schemas.openxmlformats.org/officeDocument/2006/relationships/slideLayout" Target="../slideLayouts/slideLayout2.xml"/><Relationship Id="rId6" Type="http://schemas.openxmlformats.org/officeDocument/2006/relationships/hyperlink" Target="mailto:dadiyogitha998@gmail.com" TargetMode="External"/><Relationship Id="rId5" Type="http://schemas.openxmlformats.org/officeDocument/2006/relationships/hyperlink" Target="mailto:sachinghodake1252@gmail.com" TargetMode="External"/><Relationship Id="rId4" Type="http://schemas.openxmlformats.org/officeDocument/2006/relationships/hyperlink" Target="mailto:vinayvasantpatil00@gmail.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1C27-AC52-EDB1-BB98-4EAA78BAEE63}"/>
              </a:ext>
            </a:extLst>
          </p:cNvPr>
          <p:cNvSpPr>
            <a:spLocks noGrp="1"/>
          </p:cNvSpPr>
          <p:nvPr>
            <p:ph type="title"/>
          </p:nvPr>
        </p:nvSpPr>
        <p:spPr>
          <a:xfrm>
            <a:off x="553508" y="573910"/>
            <a:ext cx="11084984" cy="2600960"/>
          </a:xfrm>
        </p:spPr>
        <p:txBody>
          <a:bodyPr/>
          <a:lstStyle/>
          <a:p>
            <a:pPr algn="ctr"/>
            <a:r>
              <a:rPr lang="en-IN" dirty="0">
                <a:solidFill>
                  <a:srgbClr val="0070C0"/>
                </a:solidFill>
                <a:latin typeface="Algerian" panose="04020705040A02060702" pitchFamily="82" charset="0"/>
              </a:rPr>
              <a:t>Telecom Churn prediction</a:t>
            </a:r>
          </a:p>
        </p:txBody>
      </p:sp>
      <p:sp>
        <p:nvSpPr>
          <p:cNvPr id="6" name="Text Placeholder 5"/>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7B0424EE-A86C-6AFF-F770-063BA8759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10" y="3801832"/>
            <a:ext cx="4452020" cy="2810337"/>
          </a:xfrm>
          <a:prstGeom prst="rect">
            <a:avLst/>
          </a:prstGeom>
          <a:ln>
            <a:noFill/>
          </a:ln>
          <a:effectLst>
            <a:softEdge rad="112500"/>
          </a:effectLst>
        </p:spPr>
      </p:pic>
      <p:pic>
        <p:nvPicPr>
          <p:cNvPr id="8" name="Picture 7">
            <a:extLst>
              <a:ext uri="{FF2B5EF4-FFF2-40B4-BE49-F238E27FC236}">
                <a16:creationId xmlns:a16="http://schemas.microsoft.com/office/drawing/2014/main" id="{A1B27A1A-1C4B-D11E-3BF4-BE195499C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444" y="3786592"/>
            <a:ext cx="4818632" cy="27311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4315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EAD4-912C-3CF7-F575-3EE0314CBB8E}"/>
              </a:ext>
            </a:extLst>
          </p:cNvPr>
          <p:cNvSpPr>
            <a:spLocks noGrp="1"/>
          </p:cNvSpPr>
          <p:nvPr>
            <p:ph type="title"/>
          </p:nvPr>
        </p:nvSpPr>
        <p:spPr>
          <a:xfrm>
            <a:off x="142875" y="0"/>
            <a:ext cx="8353425" cy="942975"/>
          </a:xfrm>
        </p:spPr>
        <p:txBody>
          <a:bodyPr/>
          <a:lstStyle/>
          <a:p>
            <a:r>
              <a:rPr lang="en-IN" dirty="0"/>
              <a:t>Data set overview :</a:t>
            </a:r>
          </a:p>
        </p:txBody>
      </p:sp>
      <p:sp>
        <p:nvSpPr>
          <p:cNvPr id="4" name="Content Placeholder 3">
            <a:extLst>
              <a:ext uri="{FF2B5EF4-FFF2-40B4-BE49-F238E27FC236}">
                <a16:creationId xmlns:a16="http://schemas.microsoft.com/office/drawing/2014/main" id="{EBD680EE-128B-6C1C-B9EF-00111A117898}"/>
              </a:ext>
            </a:extLst>
          </p:cNvPr>
          <p:cNvSpPr>
            <a:spLocks noGrp="1"/>
          </p:cNvSpPr>
          <p:nvPr>
            <p:ph sz="half" idx="1"/>
          </p:nvPr>
        </p:nvSpPr>
        <p:spPr>
          <a:xfrm>
            <a:off x="0" y="2657474"/>
            <a:ext cx="6019800" cy="4200525"/>
          </a:xfrm>
        </p:spPr>
        <p:txBody>
          <a:bodyPr>
            <a:normAutofit/>
          </a:bodyPr>
          <a:lstStyle/>
          <a:p>
            <a:r>
              <a:rPr lang="en-IN" sz="1400" dirty="0">
                <a:solidFill>
                  <a:schemeClr val="accent2"/>
                </a:solidFill>
              </a:rPr>
              <a:t>state : </a:t>
            </a:r>
            <a:r>
              <a:rPr lang="en-IN" sz="1400" dirty="0"/>
              <a:t>Categorical, for the 51 states &amp; the district of Columbia.</a:t>
            </a:r>
          </a:p>
          <a:p>
            <a:r>
              <a:rPr lang="en-IN" sz="1400" dirty="0" err="1">
                <a:solidFill>
                  <a:schemeClr val="accent2"/>
                </a:solidFill>
              </a:rPr>
              <a:t>area.code</a:t>
            </a:r>
            <a:r>
              <a:rPr lang="en-IN" sz="1400" dirty="0">
                <a:solidFill>
                  <a:schemeClr val="accent2"/>
                </a:solidFill>
              </a:rPr>
              <a:t> :</a:t>
            </a:r>
          </a:p>
          <a:p>
            <a:r>
              <a:rPr lang="en-IN" sz="1400" dirty="0" err="1">
                <a:solidFill>
                  <a:schemeClr val="accent2"/>
                </a:solidFill>
              </a:rPr>
              <a:t>account.length</a:t>
            </a:r>
            <a:r>
              <a:rPr lang="en-IN" sz="1400" dirty="0">
                <a:solidFill>
                  <a:schemeClr val="accent2"/>
                </a:solidFill>
              </a:rPr>
              <a:t> : </a:t>
            </a:r>
            <a:r>
              <a:rPr lang="en-IN" sz="1400" dirty="0"/>
              <a:t>How long the account has been active.</a:t>
            </a:r>
          </a:p>
          <a:p>
            <a:r>
              <a:rPr lang="en-IN" sz="1400" dirty="0" err="1">
                <a:solidFill>
                  <a:schemeClr val="accent2"/>
                </a:solidFill>
              </a:rPr>
              <a:t>voice.plan</a:t>
            </a:r>
            <a:r>
              <a:rPr lang="en-IN" sz="1400" dirty="0">
                <a:solidFill>
                  <a:schemeClr val="accent2"/>
                </a:solidFill>
              </a:rPr>
              <a:t> : </a:t>
            </a:r>
            <a:r>
              <a:rPr lang="en-IN" sz="1400" dirty="0"/>
              <a:t>Yes or no, voicemail plan.</a:t>
            </a:r>
          </a:p>
          <a:p>
            <a:r>
              <a:rPr lang="en-IN" sz="1400" dirty="0" err="1">
                <a:solidFill>
                  <a:schemeClr val="accent2"/>
                </a:solidFill>
              </a:rPr>
              <a:t>voice.messages</a:t>
            </a:r>
            <a:r>
              <a:rPr lang="en-IN" sz="1400" dirty="0">
                <a:solidFill>
                  <a:schemeClr val="accent2"/>
                </a:solidFill>
              </a:rPr>
              <a:t> : </a:t>
            </a:r>
            <a:r>
              <a:rPr lang="en-IN" sz="1400" dirty="0"/>
              <a:t>Number of voicemail messages.</a:t>
            </a:r>
          </a:p>
          <a:p>
            <a:r>
              <a:rPr lang="en-IN" sz="1400" dirty="0" err="1">
                <a:solidFill>
                  <a:schemeClr val="accent2"/>
                </a:solidFill>
              </a:rPr>
              <a:t>intl.plan</a:t>
            </a:r>
            <a:r>
              <a:rPr lang="en-IN" sz="1400" dirty="0">
                <a:solidFill>
                  <a:schemeClr val="accent2"/>
                </a:solidFill>
              </a:rPr>
              <a:t> : </a:t>
            </a:r>
            <a:r>
              <a:rPr lang="en-IN" sz="1400" dirty="0"/>
              <a:t>Yes or no, international plan.</a:t>
            </a:r>
          </a:p>
          <a:p>
            <a:r>
              <a:rPr lang="en-IN" sz="1400" dirty="0" err="1">
                <a:solidFill>
                  <a:schemeClr val="accent2"/>
                </a:solidFill>
              </a:rPr>
              <a:t>intl.mins</a:t>
            </a:r>
            <a:r>
              <a:rPr lang="en-IN" sz="1400" dirty="0">
                <a:solidFill>
                  <a:schemeClr val="accent2"/>
                </a:solidFill>
              </a:rPr>
              <a:t> : </a:t>
            </a:r>
            <a:r>
              <a:rPr lang="en-IN" sz="1400" dirty="0"/>
              <a:t>Minutes customer used service to make international calls.</a:t>
            </a:r>
          </a:p>
          <a:p>
            <a:r>
              <a:rPr lang="en-IN" sz="1400" dirty="0" err="1">
                <a:solidFill>
                  <a:schemeClr val="accent2"/>
                </a:solidFill>
              </a:rPr>
              <a:t>intl.calls</a:t>
            </a:r>
            <a:r>
              <a:rPr lang="en-IN" sz="1400" dirty="0">
                <a:solidFill>
                  <a:schemeClr val="accent2"/>
                </a:solidFill>
              </a:rPr>
              <a:t> : </a:t>
            </a:r>
            <a:r>
              <a:rPr lang="en-IN" sz="1400" dirty="0"/>
              <a:t>Total number of international calls.</a:t>
            </a:r>
          </a:p>
          <a:p>
            <a:r>
              <a:rPr lang="en-IN" sz="1400" dirty="0" err="1">
                <a:solidFill>
                  <a:schemeClr val="accent2"/>
                </a:solidFill>
              </a:rPr>
              <a:t>intl.charge</a:t>
            </a:r>
            <a:r>
              <a:rPr lang="en-IN" sz="1400" dirty="0">
                <a:solidFill>
                  <a:schemeClr val="accent2"/>
                </a:solidFill>
              </a:rPr>
              <a:t> : </a:t>
            </a:r>
            <a:r>
              <a:rPr lang="en-IN" sz="1400" dirty="0"/>
              <a:t>Total international charge.</a:t>
            </a:r>
          </a:p>
          <a:p>
            <a:r>
              <a:rPr lang="en-IN" sz="1400" dirty="0" err="1">
                <a:solidFill>
                  <a:schemeClr val="accent2"/>
                </a:solidFill>
              </a:rPr>
              <a:t>day.mins</a:t>
            </a:r>
            <a:r>
              <a:rPr lang="en-IN" sz="1400" dirty="0">
                <a:solidFill>
                  <a:schemeClr val="accent2"/>
                </a:solidFill>
              </a:rPr>
              <a:t> : </a:t>
            </a:r>
            <a:r>
              <a:rPr lang="en-IN" sz="1400" dirty="0"/>
              <a:t>Minutes customer used service during the day.</a:t>
            </a:r>
          </a:p>
          <a:p>
            <a:r>
              <a:rPr lang="en-IN" sz="1400" dirty="0" err="1">
                <a:solidFill>
                  <a:schemeClr val="accent2"/>
                </a:solidFill>
              </a:rPr>
              <a:t>day.calls</a:t>
            </a:r>
            <a:r>
              <a:rPr lang="en-IN" sz="1400" dirty="0">
                <a:solidFill>
                  <a:schemeClr val="accent2"/>
                </a:solidFill>
              </a:rPr>
              <a:t> : </a:t>
            </a:r>
            <a:r>
              <a:rPr lang="en-IN" sz="1400" dirty="0"/>
              <a:t>Total number of calls during the day.</a:t>
            </a:r>
          </a:p>
          <a:p>
            <a:pPr marL="0" indent="0">
              <a:buNone/>
            </a:pPr>
            <a:endParaRPr lang="en-IN" dirty="0"/>
          </a:p>
          <a:p>
            <a:endParaRPr lang="en-IN" dirty="0"/>
          </a:p>
          <a:p>
            <a:endParaRPr lang="en-IN" dirty="0"/>
          </a:p>
          <a:p>
            <a:endParaRPr lang="en-IN" dirty="0"/>
          </a:p>
        </p:txBody>
      </p:sp>
      <p:sp>
        <p:nvSpPr>
          <p:cNvPr id="5" name="Content Placeholder 4">
            <a:extLst>
              <a:ext uri="{FF2B5EF4-FFF2-40B4-BE49-F238E27FC236}">
                <a16:creationId xmlns:a16="http://schemas.microsoft.com/office/drawing/2014/main" id="{1C4E5442-EFDD-6359-3FFD-544C42E43B3F}"/>
              </a:ext>
            </a:extLst>
          </p:cNvPr>
          <p:cNvSpPr>
            <a:spLocks noGrp="1"/>
          </p:cNvSpPr>
          <p:nvPr>
            <p:ph sz="half" idx="2"/>
          </p:nvPr>
        </p:nvSpPr>
        <p:spPr>
          <a:xfrm>
            <a:off x="6019800" y="2657475"/>
            <a:ext cx="6172200" cy="4200523"/>
          </a:xfrm>
        </p:spPr>
        <p:txBody>
          <a:bodyPr>
            <a:normAutofit/>
          </a:bodyPr>
          <a:lstStyle/>
          <a:p>
            <a:r>
              <a:rPr lang="en-IN" sz="1400" dirty="0" err="1">
                <a:solidFill>
                  <a:schemeClr val="accent2"/>
                </a:solidFill>
              </a:rPr>
              <a:t>day.charge</a:t>
            </a:r>
            <a:r>
              <a:rPr lang="en-IN" sz="1400" dirty="0">
                <a:solidFill>
                  <a:schemeClr val="accent2"/>
                </a:solidFill>
              </a:rPr>
              <a:t> : </a:t>
            </a:r>
            <a:r>
              <a:rPr lang="en-IN" sz="1400" dirty="0"/>
              <a:t>Total charge during the day.</a:t>
            </a:r>
          </a:p>
          <a:p>
            <a:r>
              <a:rPr lang="en-IN" sz="1400" dirty="0" err="1">
                <a:solidFill>
                  <a:schemeClr val="accent2"/>
                </a:solidFill>
              </a:rPr>
              <a:t>eve.mins</a:t>
            </a:r>
            <a:r>
              <a:rPr lang="en-IN" sz="1400" dirty="0">
                <a:solidFill>
                  <a:schemeClr val="accent2"/>
                </a:solidFill>
              </a:rPr>
              <a:t> : </a:t>
            </a:r>
            <a:r>
              <a:rPr lang="en-IN" sz="1400" dirty="0"/>
              <a:t>Minutes customer used service during the evening.</a:t>
            </a:r>
          </a:p>
          <a:p>
            <a:r>
              <a:rPr lang="en-IN" sz="1400" dirty="0" err="1">
                <a:solidFill>
                  <a:schemeClr val="accent2"/>
                </a:solidFill>
              </a:rPr>
              <a:t>eve.calls</a:t>
            </a:r>
            <a:r>
              <a:rPr lang="en-IN" sz="1400" dirty="0">
                <a:solidFill>
                  <a:schemeClr val="accent2"/>
                </a:solidFill>
              </a:rPr>
              <a:t> : </a:t>
            </a:r>
            <a:r>
              <a:rPr lang="en-IN" sz="1400" dirty="0"/>
              <a:t>Total number of calls during the evening.</a:t>
            </a:r>
          </a:p>
          <a:p>
            <a:r>
              <a:rPr lang="en-IN" sz="1400" dirty="0" err="1">
                <a:solidFill>
                  <a:schemeClr val="accent2"/>
                </a:solidFill>
              </a:rPr>
              <a:t>eve.charge</a:t>
            </a:r>
            <a:r>
              <a:rPr lang="en-IN" sz="1400" dirty="0">
                <a:solidFill>
                  <a:schemeClr val="accent2"/>
                </a:solidFill>
              </a:rPr>
              <a:t> : </a:t>
            </a:r>
            <a:r>
              <a:rPr lang="en-IN" sz="1400" dirty="0"/>
              <a:t>Total charge during the evening.</a:t>
            </a:r>
          </a:p>
          <a:p>
            <a:r>
              <a:rPr lang="en-IN" sz="1400" dirty="0" err="1">
                <a:solidFill>
                  <a:schemeClr val="accent2"/>
                </a:solidFill>
              </a:rPr>
              <a:t>night.mins</a:t>
            </a:r>
            <a:r>
              <a:rPr lang="en-IN" sz="1400" dirty="0">
                <a:solidFill>
                  <a:schemeClr val="accent2"/>
                </a:solidFill>
              </a:rPr>
              <a:t> : </a:t>
            </a:r>
            <a:r>
              <a:rPr lang="en-IN" sz="1400" dirty="0"/>
              <a:t>Minutes customer used service during the night.</a:t>
            </a:r>
          </a:p>
          <a:p>
            <a:r>
              <a:rPr lang="en-IN" sz="1400" dirty="0" err="1">
                <a:solidFill>
                  <a:schemeClr val="accent2"/>
                </a:solidFill>
              </a:rPr>
              <a:t>night.calls</a:t>
            </a:r>
            <a:r>
              <a:rPr lang="en-IN" sz="1400" dirty="0">
                <a:solidFill>
                  <a:schemeClr val="accent2"/>
                </a:solidFill>
              </a:rPr>
              <a:t> : </a:t>
            </a:r>
            <a:r>
              <a:rPr lang="en-IN" sz="1400" dirty="0"/>
              <a:t>Total number of calls during the night.</a:t>
            </a:r>
          </a:p>
          <a:p>
            <a:r>
              <a:rPr lang="en-IN" sz="1400" dirty="0" err="1">
                <a:solidFill>
                  <a:schemeClr val="accent2"/>
                </a:solidFill>
              </a:rPr>
              <a:t>night.charge</a:t>
            </a:r>
            <a:r>
              <a:rPr lang="en-IN" sz="1400" dirty="0">
                <a:solidFill>
                  <a:schemeClr val="accent2"/>
                </a:solidFill>
              </a:rPr>
              <a:t> : </a:t>
            </a:r>
            <a:r>
              <a:rPr lang="en-IN" sz="1400" dirty="0"/>
              <a:t>Total charge during the night.</a:t>
            </a:r>
          </a:p>
          <a:p>
            <a:r>
              <a:rPr lang="en-IN" sz="1400" dirty="0" err="1">
                <a:solidFill>
                  <a:schemeClr val="accent2"/>
                </a:solidFill>
              </a:rPr>
              <a:t>customer.calls</a:t>
            </a:r>
            <a:r>
              <a:rPr lang="en-IN" sz="1400" dirty="0">
                <a:solidFill>
                  <a:schemeClr val="accent2"/>
                </a:solidFill>
              </a:rPr>
              <a:t> : </a:t>
            </a:r>
            <a:r>
              <a:rPr lang="en-IN" sz="1400" dirty="0"/>
              <a:t>Number of calls to customer service.</a:t>
            </a:r>
          </a:p>
          <a:p>
            <a:r>
              <a:rPr lang="en-IN" sz="1400" dirty="0">
                <a:solidFill>
                  <a:schemeClr val="accent2"/>
                </a:solidFill>
              </a:rPr>
              <a:t>churn : </a:t>
            </a:r>
            <a:r>
              <a:rPr lang="en-IN" sz="1400" dirty="0"/>
              <a:t>Categorical, yes or no. Indicator of whether the customer has left the company (yes or no). </a:t>
            </a:r>
          </a:p>
        </p:txBody>
      </p:sp>
      <p:sp>
        <p:nvSpPr>
          <p:cNvPr id="6" name="Content Placeholder 3">
            <a:extLst>
              <a:ext uri="{FF2B5EF4-FFF2-40B4-BE49-F238E27FC236}">
                <a16:creationId xmlns:a16="http://schemas.microsoft.com/office/drawing/2014/main" id="{1DBB7FEF-FE38-631E-077D-E044B271616E}"/>
              </a:ext>
            </a:extLst>
          </p:cNvPr>
          <p:cNvSpPr txBox="1">
            <a:spLocks/>
          </p:cNvSpPr>
          <p:nvPr/>
        </p:nvSpPr>
        <p:spPr>
          <a:xfrm>
            <a:off x="0" y="942974"/>
            <a:ext cx="12192000" cy="139065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IN" dirty="0"/>
              <a:t>Each row corresponds to a client of a telecommunications company for whom it has collected information about the type of plan they have contracted, the minutes they have talked, or the charge they pay every month</a:t>
            </a:r>
          </a:p>
          <a:p>
            <a:r>
              <a:rPr lang="en-IN" dirty="0"/>
              <a:t>The data set includes the following 20 variables :</a:t>
            </a:r>
          </a:p>
          <a:p>
            <a:endParaRPr lang="en-IN" dirty="0"/>
          </a:p>
        </p:txBody>
      </p:sp>
    </p:spTree>
    <p:extLst>
      <p:ext uri="{BB962C8B-B14F-4D97-AF65-F5344CB8AC3E}">
        <p14:creationId xmlns:p14="http://schemas.microsoft.com/office/powerpoint/2010/main" val="242905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492F72-4C55-D501-376F-CEAA0EC39ACD}"/>
              </a:ext>
            </a:extLst>
          </p:cNvPr>
          <p:cNvSpPr>
            <a:spLocks noGrp="1"/>
          </p:cNvSpPr>
          <p:nvPr>
            <p:ph type="title"/>
          </p:nvPr>
        </p:nvSpPr>
        <p:spPr>
          <a:xfrm>
            <a:off x="555497" y="0"/>
            <a:ext cx="11550777" cy="2027301"/>
          </a:xfrm>
        </p:spPr>
        <p:txBody>
          <a:bodyPr>
            <a:normAutofit fontScale="90000"/>
          </a:bodyPr>
          <a:lstStyle/>
          <a:p>
            <a:r>
              <a:rPr lang="en-IN" sz="8000" dirty="0"/>
              <a:t>EDA (Exploratory Data Analysis) </a:t>
            </a:r>
          </a:p>
        </p:txBody>
      </p:sp>
      <p:sp>
        <p:nvSpPr>
          <p:cNvPr id="6" name="Content Placeholder 5">
            <a:extLst>
              <a:ext uri="{FF2B5EF4-FFF2-40B4-BE49-F238E27FC236}">
                <a16:creationId xmlns:a16="http://schemas.microsoft.com/office/drawing/2014/main" id="{E2BFE13F-6F8A-D5DB-FBC1-5E4F568D1052}"/>
              </a:ext>
            </a:extLst>
          </p:cNvPr>
          <p:cNvSpPr>
            <a:spLocks noGrp="1"/>
          </p:cNvSpPr>
          <p:nvPr>
            <p:ph idx="1"/>
          </p:nvPr>
        </p:nvSpPr>
        <p:spPr/>
        <p:txBody>
          <a:bodyPr>
            <a:normAutofit/>
          </a:bodyPr>
          <a:lstStyle/>
          <a:p>
            <a:pPr marL="0" indent="0">
              <a:buNone/>
            </a:pPr>
            <a:r>
              <a:rPr lang="en-US" sz="2800" b="1" dirty="0"/>
              <a:t> Checking and Treat the</a:t>
            </a:r>
          </a:p>
          <a:p>
            <a:r>
              <a:rPr lang="en-US" sz="2800" dirty="0"/>
              <a:t> Data type according column content</a:t>
            </a:r>
          </a:p>
          <a:p>
            <a:r>
              <a:rPr lang="en-US" sz="2800" dirty="0"/>
              <a:t> Null values</a:t>
            </a:r>
          </a:p>
          <a:p>
            <a:r>
              <a:rPr lang="en-US" sz="2800" dirty="0"/>
              <a:t> Duplicate values</a:t>
            </a:r>
          </a:p>
          <a:p>
            <a:r>
              <a:rPr lang="en-US" sz="2800" dirty="0"/>
              <a:t> Outliers</a:t>
            </a:r>
          </a:p>
          <a:p>
            <a:r>
              <a:rPr lang="en-US" sz="2800" dirty="0"/>
              <a:t> Label Encoding</a:t>
            </a:r>
          </a:p>
          <a:p>
            <a:pPr marL="0" indent="0">
              <a:buNone/>
            </a:pPr>
            <a:endParaRPr lang="en-IN" sz="2800" dirty="0"/>
          </a:p>
          <a:p>
            <a:pPr marL="548640" lvl="2" indent="0">
              <a:buNone/>
            </a:pPr>
            <a:endParaRPr lang="en-IN" sz="2800" dirty="0"/>
          </a:p>
        </p:txBody>
      </p:sp>
    </p:spTree>
    <p:extLst>
      <p:ext uri="{BB962C8B-B14F-4D97-AF65-F5344CB8AC3E}">
        <p14:creationId xmlns:p14="http://schemas.microsoft.com/office/powerpoint/2010/main" val="339421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474D-696F-BF7A-9D76-CE82FF712021}"/>
              </a:ext>
            </a:extLst>
          </p:cNvPr>
          <p:cNvSpPr>
            <a:spLocks noGrp="1"/>
          </p:cNvSpPr>
          <p:nvPr>
            <p:ph type="title"/>
          </p:nvPr>
        </p:nvSpPr>
        <p:spPr>
          <a:xfrm>
            <a:off x="8550275" y="317239"/>
            <a:ext cx="3200400" cy="724989"/>
          </a:xfrm>
        </p:spPr>
        <p:txBody>
          <a:bodyPr>
            <a:normAutofit/>
          </a:bodyPr>
          <a:lstStyle/>
          <a:p>
            <a:pPr algn="ctr"/>
            <a:r>
              <a:rPr lang="en-IN" sz="4400" u="sng" dirty="0" err="1"/>
              <a:t>eda</a:t>
            </a:r>
            <a:r>
              <a:rPr lang="en-IN" sz="4400" dirty="0"/>
              <a:t> :</a:t>
            </a:r>
          </a:p>
        </p:txBody>
      </p:sp>
      <p:sp>
        <p:nvSpPr>
          <p:cNvPr id="6" name="Content Placeholder 2">
            <a:extLst>
              <a:ext uri="{FF2B5EF4-FFF2-40B4-BE49-F238E27FC236}">
                <a16:creationId xmlns:a16="http://schemas.microsoft.com/office/drawing/2014/main" id="{025CD005-81DB-32FF-7F7A-EC9A935AB8F4}"/>
              </a:ext>
            </a:extLst>
          </p:cNvPr>
          <p:cNvSpPr>
            <a:spLocks noGrp="1"/>
          </p:cNvSpPr>
          <p:nvPr>
            <p:ph type="body" sz="half" idx="2"/>
          </p:nvPr>
        </p:nvSpPr>
        <p:spPr>
          <a:xfrm>
            <a:off x="8550275" y="1306287"/>
            <a:ext cx="3200400" cy="4408714"/>
          </a:xfrm>
        </p:spPr>
        <p:txBody>
          <a:bodyPr>
            <a:normAutofit/>
          </a:bodyPr>
          <a:lstStyle/>
          <a:p>
            <a:pPr marL="182880" indent="-182880" algn="l" rtl="0" eaLnBrk="1" latinLnBrk="0" hangingPunct="1">
              <a:lnSpc>
                <a:spcPct val="90000"/>
              </a:lnSpc>
              <a:spcBef>
                <a:spcPts val="1200"/>
              </a:spcBef>
              <a:spcAft>
                <a:spcPts val="0"/>
              </a:spcAft>
              <a:buClr>
                <a:schemeClr val="accent1"/>
              </a:buClr>
              <a:buSzPct val="85000"/>
              <a:buFont typeface="Wingdings" panose="05000000000000000000" pitchFamily="2" charset="2"/>
              <a:buChar char="§"/>
            </a:pPr>
            <a:r>
              <a:rPr lang="en-IN" sz="1800" kern="1200" dirty="0">
                <a:solidFill>
                  <a:srgbClr val="000000"/>
                </a:solidFill>
                <a:effectLst/>
                <a:latin typeface="Rockwell" panose="02060603020205020403" pitchFamily="18" charset="0"/>
                <a:ea typeface="+mn-ea"/>
                <a:cs typeface="+mn-cs"/>
              </a:rPr>
              <a:t>Dimensions of data set.</a:t>
            </a:r>
            <a:endParaRPr lang="en-IN" sz="1800" dirty="0"/>
          </a:p>
          <a:p>
            <a:pPr marL="182880" indent="-182880" algn="l" rtl="0" eaLnBrk="1" latinLnBrk="0" hangingPunct="1">
              <a:lnSpc>
                <a:spcPct val="90000"/>
              </a:lnSpc>
              <a:spcBef>
                <a:spcPts val="1200"/>
              </a:spcBef>
              <a:spcAft>
                <a:spcPts val="0"/>
              </a:spcAft>
              <a:buClr>
                <a:schemeClr val="accent1"/>
              </a:buClr>
              <a:buSzPct val="85000"/>
              <a:buFont typeface="Wingdings" panose="05000000000000000000" pitchFamily="2" charset="2"/>
              <a:buChar char="§"/>
            </a:pPr>
            <a:r>
              <a:rPr lang="en-IN" sz="1800" kern="1200" dirty="0">
                <a:solidFill>
                  <a:srgbClr val="000000"/>
                </a:solidFill>
                <a:effectLst/>
                <a:latin typeface="Rockwell" panose="02060603020205020403" pitchFamily="18" charset="0"/>
                <a:ea typeface="+mn-ea"/>
                <a:cs typeface="+mn-cs"/>
              </a:rPr>
              <a:t>Summary of data set.</a:t>
            </a:r>
            <a:endParaRPr lang="en-IN" dirty="0"/>
          </a:p>
          <a:p>
            <a:pPr marL="182880" indent="-182880" algn="l" rtl="0" eaLnBrk="1" latinLnBrk="0" hangingPunct="1">
              <a:lnSpc>
                <a:spcPct val="90000"/>
              </a:lnSpc>
              <a:spcBef>
                <a:spcPts val="1200"/>
              </a:spcBef>
              <a:spcAft>
                <a:spcPts val="0"/>
              </a:spcAft>
              <a:buClr>
                <a:schemeClr val="accent1"/>
              </a:buClr>
              <a:buSzPct val="85000"/>
              <a:buFont typeface="Wingdings" panose="05000000000000000000" pitchFamily="2" charset="2"/>
              <a:buChar char="§"/>
            </a:pPr>
            <a:r>
              <a:rPr lang="en-IN" sz="1800" kern="1200" dirty="0">
                <a:solidFill>
                  <a:srgbClr val="000000"/>
                </a:solidFill>
                <a:effectLst/>
                <a:latin typeface="Rockwell" panose="02060603020205020403" pitchFamily="18" charset="0"/>
                <a:ea typeface="+mn-ea"/>
                <a:cs typeface="+mn-cs"/>
              </a:rPr>
              <a:t>Detecting missing values &amp; filled with median values of that columns.</a:t>
            </a:r>
          </a:p>
          <a:p>
            <a:pPr marL="182880" indent="-182880" algn="l" rtl="0" eaLnBrk="1" latinLnBrk="0" hangingPunct="1">
              <a:lnSpc>
                <a:spcPct val="90000"/>
              </a:lnSpc>
              <a:spcBef>
                <a:spcPts val="1200"/>
              </a:spcBef>
              <a:spcAft>
                <a:spcPts val="0"/>
              </a:spcAft>
              <a:buClr>
                <a:schemeClr val="accent1"/>
              </a:buClr>
              <a:buSzPct val="85000"/>
              <a:buFont typeface="Wingdings" panose="05000000000000000000" pitchFamily="2" charset="2"/>
              <a:buChar char="§"/>
            </a:pPr>
            <a:r>
              <a:rPr lang="en-IN" sz="1800" kern="1200" dirty="0">
                <a:solidFill>
                  <a:srgbClr val="000000"/>
                </a:solidFill>
                <a:effectLst/>
                <a:latin typeface="Rockwell" panose="02060603020205020403" pitchFamily="18" charset="0"/>
                <a:ea typeface="+mn-ea"/>
                <a:cs typeface="+mn-cs"/>
              </a:rPr>
              <a:t>Basic statistical information about numerical &amp; non-numerical columns in  data set.</a:t>
            </a:r>
          </a:p>
          <a:p>
            <a:pPr marL="182880" indent="-182880" algn="l" rtl="0" eaLnBrk="1" latinLnBrk="0" hangingPunct="1">
              <a:lnSpc>
                <a:spcPct val="90000"/>
              </a:lnSpc>
              <a:spcBef>
                <a:spcPts val="1200"/>
              </a:spcBef>
              <a:spcAft>
                <a:spcPts val="0"/>
              </a:spcAft>
              <a:buClr>
                <a:schemeClr val="accent1"/>
              </a:buClr>
              <a:buSzPct val="85000"/>
              <a:buFont typeface="Wingdings" panose="05000000000000000000" pitchFamily="2" charset="2"/>
              <a:buChar char="§"/>
            </a:pPr>
            <a:r>
              <a:rPr lang="en-IN" sz="1800" kern="1200" dirty="0">
                <a:solidFill>
                  <a:srgbClr val="000000"/>
                </a:solidFill>
                <a:effectLst/>
                <a:latin typeface="Rockwell" panose="02060603020205020403" pitchFamily="18" charset="0"/>
                <a:ea typeface="+mn-ea"/>
                <a:cs typeface="+mn-cs"/>
              </a:rPr>
              <a:t>Outliers detection &amp; reducing outliers by using IQR method.</a:t>
            </a:r>
            <a:endParaRPr lang="en-IN" dirty="0">
              <a:effectLst/>
            </a:endParaRPr>
          </a:p>
        </p:txBody>
      </p:sp>
      <p:pic>
        <p:nvPicPr>
          <p:cNvPr id="8" name="Picture 7">
            <a:extLst>
              <a:ext uri="{FF2B5EF4-FFF2-40B4-BE49-F238E27FC236}">
                <a16:creationId xmlns:a16="http://schemas.microsoft.com/office/drawing/2014/main" id="{9107CF7F-38A0-A02A-F335-F6B25734EE07}"/>
              </a:ext>
            </a:extLst>
          </p:cNvPr>
          <p:cNvPicPr>
            <a:picLocks noChangeAspect="1"/>
          </p:cNvPicPr>
          <p:nvPr/>
        </p:nvPicPr>
        <p:blipFill>
          <a:blip r:embed="rId2"/>
          <a:stretch>
            <a:fillRect/>
          </a:stretch>
        </p:blipFill>
        <p:spPr>
          <a:xfrm>
            <a:off x="-1" y="0"/>
            <a:ext cx="3641725" cy="6858000"/>
          </a:xfrm>
          <a:prstGeom prst="rect">
            <a:avLst/>
          </a:prstGeom>
        </p:spPr>
      </p:pic>
      <p:pic>
        <p:nvPicPr>
          <p:cNvPr id="10" name="Picture 9">
            <a:extLst>
              <a:ext uri="{FF2B5EF4-FFF2-40B4-BE49-F238E27FC236}">
                <a16:creationId xmlns:a16="http://schemas.microsoft.com/office/drawing/2014/main" id="{A496CEA6-BF8C-9DD3-B9E8-087158E109B6}"/>
              </a:ext>
            </a:extLst>
          </p:cNvPr>
          <p:cNvPicPr>
            <a:picLocks noChangeAspect="1"/>
          </p:cNvPicPr>
          <p:nvPr/>
        </p:nvPicPr>
        <p:blipFill>
          <a:blip r:embed="rId3"/>
          <a:stretch>
            <a:fillRect/>
          </a:stretch>
        </p:blipFill>
        <p:spPr>
          <a:xfrm>
            <a:off x="3713584" y="0"/>
            <a:ext cx="4619080" cy="6858000"/>
          </a:xfrm>
          <a:prstGeom prst="rect">
            <a:avLst/>
          </a:prstGeom>
        </p:spPr>
      </p:pic>
    </p:spTree>
    <p:extLst>
      <p:ext uri="{BB962C8B-B14F-4D97-AF65-F5344CB8AC3E}">
        <p14:creationId xmlns:p14="http://schemas.microsoft.com/office/powerpoint/2010/main" val="233903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3584-95E3-2E9F-B695-0DAEDE80D5E4}"/>
              </a:ext>
            </a:extLst>
          </p:cNvPr>
          <p:cNvSpPr>
            <a:spLocks noGrp="1"/>
          </p:cNvSpPr>
          <p:nvPr>
            <p:ph type="title"/>
          </p:nvPr>
        </p:nvSpPr>
        <p:spPr>
          <a:xfrm>
            <a:off x="767143" y="0"/>
            <a:ext cx="10109073" cy="904875"/>
          </a:xfrm>
        </p:spPr>
        <p:txBody>
          <a:bodyPr/>
          <a:lstStyle/>
          <a:p>
            <a:pPr algn="ctr"/>
            <a:r>
              <a:rPr lang="en-IN" dirty="0"/>
              <a:t>Box Plot </a:t>
            </a:r>
          </a:p>
        </p:txBody>
      </p:sp>
      <p:sp>
        <p:nvSpPr>
          <p:cNvPr id="3" name="Text Placeholder 2">
            <a:extLst>
              <a:ext uri="{FF2B5EF4-FFF2-40B4-BE49-F238E27FC236}">
                <a16:creationId xmlns:a16="http://schemas.microsoft.com/office/drawing/2014/main" id="{8DF75B6E-3CE5-32A7-DBE8-30E6D0E8BD72}"/>
              </a:ext>
            </a:extLst>
          </p:cNvPr>
          <p:cNvSpPr>
            <a:spLocks noGrp="1"/>
          </p:cNvSpPr>
          <p:nvPr>
            <p:ph type="body" idx="1"/>
          </p:nvPr>
        </p:nvSpPr>
        <p:spPr>
          <a:xfrm>
            <a:off x="0" y="904875"/>
            <a:ext cx="5824728" cy="640080"/>
          </a:xfrm>
        </p:spPr>
        <p:txBody>
          <a:bodyPr/>
          <a:lstStyle/>
          <a:p>
            <a:pPr marL="342900" indent="-342900">
              <a:buFont typeface="Arial" panose="020B0604020202020204" pitchFamily="34" charset="0"/>
              <a:buChar char="•"/>
            </a:pPr>
            <a:r>
              <a:rPr lang="en-IN" b="0" i="1" dirty="0"/>
              <a:t>As we see, outliers are present in given data set.</a:t>
            </a:r>
          </a:p>
        </p:txBody>
      </p:sp>
      <p:pic>
        <p:nvPicPr>
          <p:cNvPr id="8" name="Content Placeholder 7">
            <a:extLst>
              <a:ext uri="{FF2B5EF4-FFF2-40B4-BE49-F238E27FC236}">
                <a16:creationId xmlns:a16="http://schemas.microsoft.com/office/drawing/2014/main" id="{71FAE5F7-055C-A781-2676-7542B27F9D24}"/>
              </a:ext>
            </a:extLst>
          </p:cNvPr>
          <p:cNvPicPr>
            <a:picLocks noGrp="1" noChangeAspect="1"/>
          </p:cNvPicPr>
          <p:nvPr>
            <p:ph sz="half" idx="2"/>
          </p:nvPr>
        </p:nvPicPr>
        <p:blipFill>
          <a:blip r:embed="rId2"/>
          <a:stretch>
            <a:fillRect/>
          </a:stretch>
        </p:blipFill>
        <p:spPr>
          <a:xfrm>
            <a:off x="0" y="1544954"/>
            <a:ext cx="5824728" cy="5313045"/>
          </a:xfrm>
        </p:spPr>
      </p:pic>
      <p:sp>
        <p:nvSpPr>
          <p:cNvPr id="5" name="Text Placeholder 4">
            <a:extLst>
              <a:ext uri="{FF2B5EF4-FFF2-40B4-BE49-F238E27FC236}">
                <a16:creationId xmlns:a16="http://schemas.microsoft.com/office/drawing/2014/main" id="{004B69ED-6C32-AF46-0613-A729CC31C26A}"/>
              </a:ext>
            </a:extLst>
          </p:cNvPr>
          <p:cNvSpPr>
            <a:spLocks noGrp="1"/>
          </p:cNvSpPr>
          <p:nvPr>
            <p:ph type="body" sz="quarter" idx="3"/>
          </p:nvPr>
        </p:nvSpPr>
        <p:spPr>
          <a:xfrm>
            <a:off x="6095999" y="904876"/>
            <a:ext cx="6029325" cy="640080"/>
          </a:xfrm>
        </p:spPr>
        <p:txBody>
          <a:bodyPr/>
          <a:lstStyle/>
          <a:p>
            <a:pPr marL="342900" indent="-342900">
              <a:buFont typeface="Arial" panose="020B0604020202020204" pitchFamily="34" charset="0"/>
              <a:buChar char="•"/>
            </a:pPr>
            <a:r>
              <a:rPr lang="en-IN" b="0" i="1" dirty="0"/>
              <a:t>As we see, outliers are reduced by after using IQR method.</a:t>
            </a:r>
          </a:p>
        </p:txBody>
      </p:sp>
      <p:pic>
        <p:nvPicPr>
          <p:cNvPr id="10" name="Content Placeholder 9">
            <a:extLst>
              <a:ext uri="{FF2B5EF4-FFF2-40B4-BE49-F238E27FC236}">
                <a16:creationId xmlns:a16="http://schemas.microsoft.com/office/drawing/2014/main" id="{A03F7CE3-A97C-54DE-CA33-C6A7E06150DB}"/>
              </a:ext>
            </a:extLst>
          </p:cNvPr>
          <p:cNvPicPr>
            <a:picLocks noGrp="1" noChangeAspect="1"/>
          </p:cNvPicPr>
          <p:nvPr>
            <p:ph sz="quarter" idx="4"/>
          </p:nvPr>
        </p:nvPicPr>
        <p:blipFill>
          <a:blip r:embed="rId3"/>
          <a:stretch>
            <a:fillRect/>
          </a:stretch>
        </p:blipFill>
        <p:spPr>
          <a:xfrm>
            <a:off x="6095999" y="1544956"/>
            <a:ext cx="6096001" cy="5313044"/>
          </a:xfrm>
        </p:spPr>
      </p:pic>
    </p:spTree>
    <p:extLst>
      <p:ext uri="{BB962C8B-B14F-4D97-AF65-F5344CB8AC3E}">
        <p14:creationId xmlns:p14="http://schemas.microsoft.com/office/powerpoint/2010/main" val="3953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6D2598-5F06-9A86-9E30-8C04340B0B67}"/>
              </a:ext>
            </a:extLst>
          </p:cNvPr>
          <p:cNvSpPr>
            <a:spLocks noGrp="1"/>
          </p:cNvSpPr>
          <p:nvPr>
            <p:ph type="title"/>
          </p:nvPr>
        </p:nvSpPr>
        <p:spPr>
          <a:xfrm>
            <a:off x="8444864" y="0"/>
            <a:ext cx="3575685" cy="2070735"/>
          </a:xfrm>
        </p:spPr>
        <p:txBody>
          <a:bodyPr>
            <a:normAutofit fontScale="90000"/>
          </a:bodyPr>
          <a:lstStyle/>
          <a:p>
            <a:pPr algn="ctr"/>
            <a:r>
              <a:rPr lang="en-IN" b="1" dirty="0"/>
              <a:t>  </a:t>
            </a:r>
            <a:r>
              <a:rPr lang="en-IN" sz="4400" b="1" dirty="0"/>
              <a:t>Visualization</a:t>
            </a:r>
            <a:br>
              <a:rPr lang="en-IN" b="1" dirty="0"/>
            </a:br>
            <a:br>
              <a:rPr lang="en-IN" b="1" dirty="0"/>
            </a:br>
            <a:r>
              <a:rPr lang="en-IN" b="1" dirty="0">
                <a:solidFill>
                  <a:srgbClr val="FF0000"/>
                </a:solidFill>
              </a:rPr>
              <a:t>Pie chart</a:t>
            </a:r>
            <a:br>
              <a:rPr lang="en-IN" b="1" dirty="0"/>
            </a:br>
            <a:endParaRPr lang="en-IN" b="1" dirty="0"/>
          </a:p>
        </p:txBody>
      </p:sp>
      <p:pic>
        <p:nvPicPr>
          <p:cNvPr id="8" name="Content Placeholder 7">
            <a:extLst>
              <a:ext uri="{FF2B5EF4-FFF2-40B4-BE49-F238E27FC236}">
                <a16:creationId xmlns:a16="http://schemas.microsoft.com/office/drawing/2014/main" id="{88ACF3EF-4E10-0857-543A-52E7B23AA259}"/>
              </a:ext>
            </a:extLst>
          </p:cNvPr>
          <p:cNvPicPr>
            <a:picLocks noGrp="1" noChangeAspect="1"/>
          </p:cNvPicPr>
          <p:nvPr>
            <p:ph idx="1"/>
          </p:nvPr>
        </p:nvPicPr>
        <p:blipFill>
          <a:blip r:embed="rId2"/>
          <a:stretch>
            <a:fillRect/>
          </a:stretch>
        </p:blipFill>
        <p:spPr>
          <a:xfrm>
            <a:off x="0" y="0"/>
            <a:ext cx="8315323" cy="6858000"/>
          </a:xfrm>
        </p:spPr>
      </p:pic>
      <p:sp>
        <p:nvSpPr>
          <p:cNvPr id="6" name="Text Placeholder 5">
            <a:extLst>
              <a:ext uri="{FF2B5EF4-FFF2-40B4-BE49-F238E27FC236}">
                <a16:creationId xmlns:a16="http://schemas.microsoft.com/office/drawing/2014/main" id="{0FA828EF-C815-8E85-DF86-A0AC9B1A4C77}"/>
              </a:ext>
            </a:extLst>
          </p:cNvPr>
          <p:cNvSpPr>
            <a:spLocks noGrp="1"/>
          </p:cNvSpPr>
          <p:nvPr>
            <p:ph type="body" sz="half" idx="2"/>
          </p:nvPr>
        </p:nvSpPr>
        <p:spPr>
          <a:xfrm>
            <a:off x="8315325" y="2423160"/>
            <a:ext cx="3876675" cy="2872740"/>
          </a:xfrm>
        </p:spPr>
        <p:txBody>
          <a:bodyPr>
            <a:normAutofit fontScale="85000" lnSpcReduction="20000"/>
          </a:bodyPr>
          <a:lstStyle/>
          <a:p>
            <a:r>
              <a:rPr lang="en-IN" sz="2400" dirty="0"/>
              <a:t>	This pie chart shows that the customers from the data are likely to be continuing their subscriptions plans (85.86%) &amp; some customers are cancel or choose not to renew their subscriptions which is 14.14%.</a:t>
            </a:r>
          </a:p>
          <a:p>
            <a:endParaRPr lang="en-IN" sz="2400" dirty="0"/>
          </a:p>
          <a:p>
            <a:pPr marL="0" indent="0">
              <a:buNone/>
            </a:pPr>
            <a:r>
              <a:rPr lang="en-IN" sz="3200" b="1" dirty="0">
                <a:solidFill>
                  <a:srgbClr val="FF0000"/>
                </a:solidFill>
              </a:rPr>
              <a:t> </a:t>
            </a:r>
          </a:p>
          <a:p>
            <a:endParaRPr lang="en-IN" sz="2400" dirty="0"/>
          </a:p>
        </p:txBody>
      </p:sp>
    </p:spTree>
    <p:extLst>
      <p:ext uri="{BB962C8B-B14F-4D97-AF65-F5344CB8AC3E}">
        <p14:creationId xmlns:p14="http://schemas.microsoft.com/office/powerpoint/2010/main" val="195223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A0AF-DCAB-29BE-1B55-8A99262EE24C}"/>
              </a:ext>
            </a:extLst>
          </p:cNvPr>
          <p:cNvSpPr>
            <a:spLocks noGrp="1"/>
          </p:cNvSpPr>
          <p:nvPr>
            <p:ph type="title"/>
          </p:nvPr>
        </p:nvSpPr>
        <p:spPr>
          <a:xfrm>
            <a:off x="8549639" y="914399"/>
            <a:ext cx="3200400" cy="794385"/>
          </a:xfrm>
        </p:spPr>
        <p:txBody>
          <a:bodyPr>
            <a:normAutofit/>
          </a:bodyPr>
          <a:lstStyle/>
          <a:p>
            <a:pPr algn="ctr"/>
            <a:r>
              <a:rPr lang="en-IN" sz="4400" dirty="0"/>
              <a:t>histogram</a:t>
            </a:r>
          </a:p>
        </p:txBody>
      </p:sp>
      <p:pic>
        <p:nvPicPr>
          <p:cNvPr id="6" name="Content Placeholder 5">
            <a:extLst>
              <a:ext uri="{FF2B5EF4-FFF2-40B4-BE49-F238E27FC236}">
                <a16:creationId xmlns:a16="http://schemas.microsoft.com/office/drawing/2014/main" id="{2C15E3AC-6692-7E91-8421-B17501C85C40}"/>
              </a:ext>
            </a:extLst>
          </p:cNvPr>
          <p:cNvPicPr>
            <a:picLocks noGrp="1" noChangeAspect="1"/>
          </p:cNvPicPr>
          <p:nvPr>
            <p:ph idx="1"/>
          </p:nvPr>
        </p:nvPicPr>
        <p:blipFill>
          <a:blip r:embed="rId2"/>
          <a:stretch>
            <a:fillRect/>
          </a:stretch>
        </p:blipFill>
        <p:spPr>
          <a:xfrm>
            <a:off x="-1" y="0"/>
            <a:ext cx="8277225" cy="6858000"/>
          </a:xfrm>
        </p:spPr>
      </p:pic>
      <p:sp>
        <p:nvSpPr>
          <p:cNvPr id="4" name="Text Placeholder 3">
            <a:extLst>
              <a:ext uri="{FF2B5EF4-FFF2-40B4-BE49-F238E27FC236}">
                <a16:creationId xmlns:a16="http://schemas.microsoft.com/office/drawing/2014/main" id="{65192ED6-44E8-C56C-E0EE-9128F0E07E4F}"/>
              </a:ext>
            </a:extLst>
          </p:cNvPr>
          <p:cNvSpPr>
            <a:spLocks noGrp="1"/>
          </p:cNvSpPr>
          <p:nvPr>
            <p:ph type="body" sz="half" idx="2"/>
          </p:nvPr>
        </p:nvSpPr>
        <p:spPr>
          <a:xfrm>
            <a:off x="8549639" y="2495550"/>
            <a:ext cx="3518535" cy="3219450"/>
          </a:xfrm>
        </p:spPr>
        <p:txBody>
          <a:bodyPr>
            <a:normAutofit/>
          </a:bodyPr>
          <a:lstStyle/>
          <a:p>
            <a:r>
              <a:rPr lang="en-IN" sz="2000" dirty="0"/>
              <a:t>In histogram we see that the some features are normally distributed, some features are positively skewed &amp; some features are left skewed in nature.</a:t>
            </a:r>
          </a:p>
        </p:txBody>
      </p:sp>
    </p:spTree>
    <p:extLst>
      <p:ext uri="{BB962C8B-B14F-4D97-AF65-F5344CB8AC3E}">
        <p14:creationId xmlns:p14="http://schemas.microsoft.com/office/powerpoint/2010/main" val="218935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328F-32E1-9B72-8F1A-FCE5DFCF4F08}"/>
              </a:ext>
            </a:extLst>
          </p:cNvPr>
          <p:cNvSpPr>
            <a:spLocks noGrp="1"/>
          </p:cNvSpPr>
          <p:nvPr>
            <p:ph type="title"/>
          </p:nvPr>
        </p:nvSpPr>
        <p:spPr>
          <a:xfrm>
            <a:off x="8459132" y="463264"/>
            <a:ext cx="3384213" cy="1094948"/>
          </a:xfrm>
        </p:spPr>
        <p:txBody>
          <a:bodyPr>
            <a:normAutofit/>
          </a:bodyPr>
          <a:lstStyle/>
          <a:p>
            <a:pPr algn="ctr"/>
            <a:r>
              <a:rPr lang="en-IN" sz="4800" dirty="0"/>
              <a:t>Count plot</a:t>
            </a:r>
          </a:p>
        </p:txBody>
      </p:sp>
      <p:pic>
        <p:nvPicPr>
          <p:cNvPr id="6" name="Content Placeholder 5">
            <a:extLst>
              <a:ext uri="{FF2B5EF4-FFF2-40B4-BE49-F238E27FC236}">
                <a16:creationId xmlns:a16="http://schemas.microsoft.com/office/drawing/2014/main" id="{CA7D327E-E408-387B-EF8D-D9405B8F7DBE}"/>
              </a:ext>
            </a:extLst>
          </p:cNvPr>
          <p:cNvPicPr>
            <a:picLocks noGrp="1" noChangeAspect="1"/>
          </p:cNvPicPr>
          <p:nvPr>
            <p:ph idx="1"/>
          </p:nvPr>
        </p:nvPicPr>
        <p:blipFill>
          <a:blip r:embed="rId2"/>
          <a:stretch>
            <a:fillRect/>
          </a:stretch>
        </p:blipFill>
        <p:spPr>
          <a:xfrm>
            <a:off x="0" y="0"/>
            <a:ext cx="8248650" cy="6857999"/>
          </a:xfrm>
        </p:spPr>
      </p:pic>
      <p:sp>
        <p:nvSpPr>
          <p:cNvPr id="4" name="Text Placeholder 3">
            <a:extLst>
              <a:ext uri="{FF2B5EF4-FFF2-40B4-BE49-F238E27FC236}">
                <a16:creationId xmlns:a16="http://schemas.microsoft.com/office/drawing/2014/main" id="{61E907F7-63DC-A492-148A-8E0C74A32B3F}"/>
              </a:ext>
            </a:extLst>
          </p:cNvPr>
          <p:cNvSpPr>
            <a:spLocks noGrp="1"/>
          </p:cNvSpPr>
          <p:nvPr>
            <p:ph type="body" sz="half" idx="2"/>
          </p:nvPr>
        </p:nvSpPr>
        <p:spPr>
          <a:xfrm>
            <a:off x="8459132" y="2136711"/>
            <a:ext cx="3605350" cy="3736910"/>
          </a:xfrm>
        </p:spPr>
        <p:txBody>
          <a:bodyPr>
            <a:normAutofit/>
          </a:bodyPr>
          <a:lstStyle/>
          <a:p>
            <a:r>
              <a:rPr lang="en-IN" sz="1600" dirty="0"/>
              <a:t>Comparing international plan &amp; voice plan features, with churn feature by using count plot :</a:t>
            </a:r>
          </a:p>
          <a:p>
            <a:pPr marL="285750" indent="-285750">
              <a:buFont typeface="Arial" panose="020B0604020202020204" pitchFamily="34" charset="0"/>
              <a:buChar char="•"/>
            </a:pPr>
            <a:r>
              <a:rPr lang="en-IN" sz="1600" dirty="0"/>
              <a:t>Customers having international plan those are highly churned &amp; those customers are not having international plan are less churned.</a:t>
            </a:r>
          </a:p>
          <a:p>
            <a:pPr marL="285750" indent="-285750">
              <a:buFont typeface="Arial" panose="020B0604020202020204" pitchFamily="34" charset="0"/>
              <a:buChar char="•"/>
            </a:pPr>
            <a:r>
              <a:rPr lang="en-IN" sz="1600" dirty="0"/>
              <a:t>In voice plan we do not observe that same effect of international plan.</a:t>
            </a:r>
          </a:p>
        </p:txBody>
      </p:sp>
    </p:spTree>
    <p:extLst>
      <p:ext uri="{BB962C8B-B14F-4D97-AF65-F5344CB8AC3E}">
        <p14:creationId xmlns:p14="http://schemas.microsoft.com/office/powerpoint/2010/main" val="2294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DCDA-8DA9-D551-66BA-91B9F443CDC7}"/>
              </a:ext>
            </a:extLst>
          </p:cNvPr>
          <p:cNvSpPr>
            <a:spLocks noGrp="1"/>
          </p:cNvSpPr>
          <p:nvPr>
            <p:ph type="title"/>
          </p:nvPr>
        </p:nvSpPr>
        <p:spPr>
          <a:xfrm>
            <a:off x="8558971" y="645212"/>
            <a:ext cx="3200400" cy="995576"/>
          </a:xfrm>
        </p:spPr>
        <p:txBody>
          <a:bodyPr>
            <a:normAutofit/>
          </a:bodyPr>
          <a:lstStyle/>
          <a:p>
            <a:pPr algn="ctr"/>
            <a:r>
              <a:rPr lang="en-IN" sz="4400" dirty="0"/>
              <a:t>Count plot</a:t>
            </a:r>
          </a:p>
        </p:txBody>
      </p:sp>
      <p:pic>
        <p:nvPicPr>
          <p:cNvPr id="6" name="Content Placeholder 5">
            <a:extLst>
              <a:ext uri="{FF2B5EF4-FFF2-40B4-BE49-F238E27FC236}">
                <a16:creationId xmlns:a16="http://schemas.microsoft.com/office/drawing/2014/main" id="{1E38A0E6-96BF-3C1F-FAA9-DC3149EA4FAA}"/>
              </a:ext>
            </a:extLst>
          </p:cNvPr>
          <p:cNvPicPr>
            <a:picLocks noGrp="1" noChangeAspect="1"/>
          </p:cNvPicPr>
          <p:nvPr>
            <p:ph idx="1"/>
          </p:nvPr>
        </p:nvPicPr>
        <p:blipFill>
          <a:blip r:embed="rId2"/>
          <a:stretch>
            <a:fillRect/>
          </a:stretch>
        </p:blipFill>
        <p:spPr>
          <a:xfrm>
            <a:off x="0" y="0"/>
            <a:ext cx="8257592" cy="6858000"/>
          </a:xfrm>
        </p:spPr>
      </p:pic>
      <p:sp>
        <p:nvSpPr>
          <p:cNvPr id="4" name="Text Placeholder 3">
            <a:extLst>
              <a:ext uri="{FF2B5EF4-FFF2-40B4-BE49-F238E27FC236}">
                <a16:creationId xmlns:a16="http://schemas.microsoft.com/office/drawing/2014/main" id="{C373E218-F0DE-B705-2F39-0366942BCC80}"/>
              </a:ext>
            </a:extLst>
          </p:cNvPr>
          <p:cNvSpPr>
            <a:spLocks noGrp="1"/>
          </p:cNvSpPr>
          <p:nvPr>
            <p:ph type="body" sz="half" idx="2"/>
          </p:nvPr>
        </p:nvSpPr>
        <p:spPr>
          <a:xfrm>
            <a:off x="8444204" y="2423160"/>
            <a:ext cx="3638939" cy="3291840"/>
          </a:xfrm>
        </p:spPr>
        <p:txBody>
          <a:bodyPr>
            <a:normAutofit/>
          </a:bodyPr>
          <a:lstStyle/>
          <a:p>
            <a:r>
              <a:rPr lang="en-IN" sz="1800" dirty="0"/>
              <a:t>In this count plot we see that :</a:t>
            </a:r>
          </a:p>
          <a:p>
            <a:pPr marL="285750" indent="-285750">
              <a:buFont typeface="Arial" panose="020B0604020202020204" pitchFamily="34" charset="0"/>
              <a:buChar char="•"/>
            </a:pPr>
            <a:r>
              <a:rPr lang="en-IN" sz="1800" dirty="0"/>
              <a:t>Churn rate increases significantly after 3 customer calls.</a:t>
            </a:r>
          </a:p>
          <a:p>
            <a:pPr marL="285750" indent="-285750">
              <a:buFont typeface="Arial" panose="020B0604020202020204" pitchFamily="34" charset="0"/>
              <a:buChar char="•"/>
            </a:pPr>
            <a:r>
              <a:rPr lang="en-IN" sz="1800" dirty="0"/>
              <a:t>After one customer calls company losses loyal customers. </a:t>
            </a:r>
          </a:p>
        </p:txBody>
      </p:sp>
    </p:spTree>
    <p:extLst>
      <p:ext uri="{BB962C8B-B14F-4D97-AF65-F5344CB8AC3E}">
        <p14:creationId xmlns:p14="http://schemas.microsoft.com/office/powerpoint/2010/main" val="95729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CD56-A958-9E68-79B2-6997E091650E}"/>
              </a:ext>
            </a:extLst>
          </p:cNvPr>
          <p:cNvSpPr>
            <a:spLocks noGrp="1"/>
          </p:cNvSpPr>
          <p:nvPr>
            <p:ph type="title"/>
          </p:nvPr>
        </p:nvSpPr>
        <p:spPr>
          <a:xfrm>
            <a:off x="8657253" y="373224"/>
            <a:ext cx="3200400" cy="846287"/>
          </a:xfrm>
        </p:spPr>
        <p:txBody>
          <a:bodyPr>
            <a:normAutofit/>
          </a:bodyPr>
          <a:lstStyle/>
          <a:p>
            <a:pPr algn="ctr"/>
            <a:r>
              <a:rPr lang="en-IN" sz="4400" dirty="0"/>
              <a:t>Pie chart</a:t>
            </a:r>
          </a:p>
        </p:txBody>
      </p:sp>
      <p:pic>
        <p:nvPicPr>
          <p:cNvPr id="8" name="Content Placeholder 7">
            <a:extLst>
              <a:ext uri="{FF2B5EF4-FFF2-40B4-BE49-F238E27FC236}">
                <a16:creationId xmlns:a16="http://schemas.microsoft.com/office/drawing/2014/main" id="{A5538314-D3B7-F23E-7B93-EAF47A38C911}"/>
              </a:ext>
            </a:extLst>
          </p:cNvPr>
          <p:cNvPicPr>
            <a:picLocks noGrp="1" noChangeAspect="1"/>
          </p:cNvPicPr>
          <p:nvPr>
            <p:ph idx="1"/>
          </p:nvPr>
        </p:nvPicPr>
        <p:blipFill>
          <a:blip r:embed="rId2"/>
          <a:stretch>
            <a:fillRect/>
          </a:stretch>
        </p:blipFill>
        <p:spPr>
          <a:xfrm>
            <a:off x="0" y="1515291"/>
            <a:ext cx="8322906" cy="3638550"/>
          </a:xfrm>
        </p:spPr>
      </p:pic>
      <p:sp>
        <p:nvSpPr>
          <p:cNvPr id="4" name="Text Placeholder 3">
            <a:extLst>
              <a:ext uri="{FF2B5EF4-FFF2-40B4-BE49-F238E27FC236}">
                <a16:creationId xmlns:a16="http://schemas.microsoft.com/office/drawing/2014/main" id="{81648C13-3838-C053-D08E-219949586DC3}"/>
              </a:ext>
            </a:extLst>
          </p:cNvPr>
          <p:cNvSpPr>
            <a:spLocks noGrp="1"/>
          </p:cNvSpPr>
          <p:nvPr>
            <p:ph type="body" sz="half" idx="2"/>
          </p:nvPr>
        </p:nvSpPr>
        <p:spPr>
          <a:xfrm>
            <a:off x="8322906" y="1536751"/>
            <a:ext cx="3869094" cy="4784738"/>
          </a:xfrm>
        </p:spPr>
        <p:txBody>
          <a:bodyPr>
            <a:normAutofit/>
          </a:bodyPr>
          <a:lstStyle/>
          <a:p>
            <a:pPr marL="285750" indent="-285750">
              <a:buFont typeface="Arial" panose="020B0604020202020204" pitchFamily="34" charset="0"/>
              <a:buChar char="•"/>
            </a:pPr>
            <a:r>
              <a:rPr lang="en-IN" sz="1600" dirty="0"/>
              <a:t>In charge distribution pie chart we see that day charges are high, then evening charges, then night charges &amp; international charges are low.</a:t>
            </a:r>
          </a:p>
          <a:p>
            <a:pPr marL="285750" indent="-285750">
              <a:buFont typeface="Arial" panose="020B0604020202020204" pitchFamily="34" charset="0"/>
              <a:buChar char="•"/>
            </a:pPr>
            <a:r>
              <a:rPr lang="en-IN" sz="1600" dirty="0"/>
              <a:t>In minutes distribution pie chart we see that night minutes are high, then day &amp; evening minutes are same but the international minutes are less than others.</a:t>
            </a:r>
          </a:p>
          <a:p>
            <a:pPr marL="285750" indent="-285750">
              <a:buFont typeface="Arial" panose="020B0604020202020204" pitchFamily="34" charset="0"/>
              <a:buChar char="•"/>
            </a:pPr>
            <a:r>
              <a:rPr lang="en-IN" sz="1600" dirty="0"/>
              <a:t>In calls distribution we see that the day, evening &amp; night calls are same but the international calls are low &amp; customer calls are more less than others.</a:t>
            </a:r>
          </a:p>
        </p:txBody>
      </p:sp>
    </p:spTree>
    <p:extLst>
      <p:ext uri="{BB962C8B-B14F-4D97-AF65-F5344CB8AC3E}">
        <p14:creationId xmlns:p14="http://schemas.microsoft.com/office/powerpoint/2010/main" val="385130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34E474-8F14-38FE-4287-22570CB0B6B3}"/>
              </a:ext>
            </a:extLst>
          </p:cNvPr>
          <p:cNvSpPr>
            <a:spLocks noGrp="1"/>
          </p:cNvSpPr>
          <p:nvPr>
            <p:ph type="title"/>
          </p:nvPr>
        </p:nvSpPr>
        <p:spPr>
          <a:xfrm>
            <a:off x="107823" y="0"/>
            <a:ext cx="10058400" cy="916151"/>
          </a:xfrm>
        </p:spPr>
        <p:txBody>
          <a:bodyPr/>
          <a:lstStyle/>
          <a:p>
            <a:r>
              <a:rPr lang="en-IN" dirty="0"/>
              <a:t>Feature selection :</a:t>
            </a:r>
          </a:p>
        </p:txBody>
      </p:sp>
      <p:sp>
        <p:nvSpPr>
          <p:cNvPr id="13" name="Text Placeholder 12"/>
          <p:cNvSpPr>
            <a:spLocks noGrp="1"/>
          </p:cNvSpPr>
          <p:nvPr>
            <p:ph type="body" idx="1"/>
          </p:nvPr>
        </p:nvSpPr>
        <p:spPr>
          <a:xfrm>
            <a:off x="107823" y="1049233"/>
            <a:ext cx="5292852" cy="1206230"/>
          </a:xfrm>
        </p:spPr>
        <p:txBody>
          <a:bodyPr>
            <a:normAutofit fontScale="85000" lnSpcReduction="20000"/>
          </a:bodyPr>
          <a:lstStyle/>
          <a:p>
            <a:endParaRPr lang="en-US" i="1" dirty="0"/>
          </a:p>
          <a:p>
            <a:r>
              <a:rPr lang="en-US" i="1" dirty="0"/>
              <a:t>To select the relevant features we try 5 different methodology also 1 visualization technique.</a:t>
            </a:r>
            <a:endParaRPr lang="en-IN" i="1" dirty="0"/>
          </a:p>
          <a:p>
            <a:endParaRPr lang="en-IN" dirty="0"/>
          </a:p>
        </p:txBody>
      </p:sp>
      <p:sp>
        <p:nvSpPr>
          <p:cNvPr id="6" name="Content Placeholder 5">
            <a:extLst>
              <a:ext uri="{FF2B5EF4-FFF2-40B4-BE49-F238E27FC236}">
                <a16:creationId xmlns:a16="http://schemas.microsoft.com/office/drawing/2014/main" id="{45ADD269-EEC4-2C2D-D2D6-7CC15A1529FF}"/>
              </a:ext>
            </a:extLst>
          </p:cNvPr>
          <p:cNvSpPr>
            <a:spLocks noGrp="1"/>
          </p:cNvSpPr>
          <p:nvPr>
            <p:ph sz="half" idx="2"/>
          </p:nvPr>
        </p:nvSpPr>
        <p:spPr>
          <a:xfrm>
            <a:off x="107822" y="2255463"/>
            <a:ext cx="5292851" cy="4316787"/>
          </a:xfrm>
        </p:spPr>
        <p:txBody>
          <a:bodyPr>
            <a:normAutofit lnSpcReduction="10000"/>
          </a:bodyPr>
          <a:lstStyle/>
          <a:p>
            <a:pPr marL="457200" indent="-457200">
              <a:buFont typeface="+mj-lt"/>
              <a:buAutoNum type="arabicPeriod"/>
            </a:pPr>
            <a:r>
              <a:rPr lang="en-IN" b="1" i="1" dirty="0"/>
              <a:t>Correlation Analysis  :  </a:t>
            </a:r>
            <a:r>
              <a:rPr lang="en-IN" i="1" dirty="0"/>
              <a:t>C</a:t>
            </a:r>
            <a:r>
              <a:rPr lang="en-IN" dirty="0"/>
              <a:t>hecking relation between each independent column to target column churn</a:t>
            </a:r>
          </a:p>
          <a:p>
            <a:pPr marL="457200" indent="-457200">
              <a:buFont typeface="+mj-lt"/>
              <a:buAutoNum type="arabicPeriod"/>
            </a:pPr>
            <a:r>
              <a:rPr lang="en-IN" b="1" i="1" dirty="0"/>
              <a:t>Univariate Selection : </a:t>
            </a:r>
            <a:r>
              <a:rPr lang="en-IN" dirty="0"/>
              <a:t>Using Chi -Square</a:t>
            </a:r>
          </a:p>
          <a:p>
            <a:pPr marL="457200" indent="-457200">
              <a:buFont typeface="+mj-lt"/>
              <a:buAutoNum type="arabicPeriod"/>
            </a:pPr>
            <a:r>
              <a:rPr lang="en-IN" b="1" i="1" dirty="0"/>
              <a:t>Tree Based Method : </a:t>
            </a:r>
            <a:r>
              <a:rPr lang="en-IN" dirty="0"/>
              <a:t>Using </a:t>
            </a:r>
            <a:r>
              <a:rPr lang="en-IN" dirty="0" err="1"/>
              <a:t>DecisionTreeClassifier</a:t>
            </a:r>
            <a:endParaRPr lang="en-IN" dirty="0"/>
          </a:p>
          <a:p>
            <a:pPr marL="457200" indent="-457200">
              <a:buFont typeface="+mj-lt"/>
              <a:buAutoNum type="arabicPeriod"/>
            </a:pPr>
            <a:r>
              <a:rPr lang="en-IN" b="1" i="1" dirty="0"/>
              <a:t>Recursive Feature Elimination [RFE] : </a:t>
            </a:r>
            <a:r>
              <a:rPr lang="en-IN" dirty="0"/>
              <a:t>Using </a:t>
            </a:r>
            <a:r>
              <a:rPr lang="en-IN" dirty="0" err="1"/>
              <a:t>LogisticRegression</a:t>
            </a:r>
            <a:r>
              <a:rPr lang="en-IN" dirty="0"/>
              <a:t> as estimator</a:t>
            </a:r>
          </a:p>
          <a:p>
            <a:pPr marL="457200" indent="-457200">
              <a:buFont typeface="+mj-lt"/>
              <a:buAutoNum type="arabicPeriod"/>
            </a:pPr>
            <a:r>
              <a:rPr lang="en-IN" b="1" i="1" dirty="0"/>
              <a:t>Predictive Power Score [</a:t>
            </a:r>
            <a:r>
              <a:rPr lang="en-IN" b="1" i="1" dirty="0" err="1"/>
              <a:t>PPScore</a:t>
            </a:r>
            <a:r>
              <a:rPr lang="en-IN" b="1" i="1" dirty="0"/>
              <a:t>]</a:t>
            </a:r>
          </a:p>
          <a:p>
            <a:pPr marL="457200" indent="-457200">
              <a:buFont typeface="+mj-lt"/>
              <a:buAutoNum type="arabicPeriod"/>
            </a:pPr>
            <a:r>
              <a:rPr lang="en-IN" b="1" i="1" dirty="0"/>
              <a:t>T-distributed Stochastic Neighbour Embedding [t-SNE]:  </a:t>
            </a:r>
            <a:r>
              <a:rPr lang="en-IN" dirty="0"/>
              <a:t>for visualizing the pattern.</a:t>
            </a:r>
          </a:p>
        </p:txBody>
      </p:sp>
      <p:sp>
        <p:nvSpPr>
          <p:cNvPr id="14" name="Text Placeholder 13"/>
          <p:cNvSpPr>
            <a:spLocks noGrp="1"/>
          </p:cNvSpPr>
          <p:nvPr>
            <p:ph type="body" sz="quarter" idx="3"/>
          </p:nvPr>
        </p:nvSpPr>
        <p:spPr>
          <a:xfrm>
            <a:off x="5904689" y="916152"/>
            <a:ext cx="6179488" cy="1339311"/>
          </a:xfrm>
        </p:spPr>
        <p:txBody>
          <a:bodyPr>
            <a:normAutofit fontScale="85000" lnSpcReduction="20000"/>
          </a:bodyPr>
          <a:lstStyle/>
          <a:p>
            <a:r>
              <a:rPr lang="en-US" dirty="0"/>
              <a:t>	</a:t>
            </a:r>
          </a:p>
          <a:p>
            <a:r>
              <a:rPr lang="en-US" sz="3500" dirty="0"/>
              <a:t>Selected Features:</a:t>
            </a:r>
          </a:p>
          <a:p>
            <a:pPr marL="457200" indent="-457200">
              <a:buFont typeface="Arial" panose="020B0604020202020204" pitchFamily="34" charset="0"/>
              <a:buChar char="•"/>
            </a:pPr>
            <a:r>
              <a:rPr lang="en-US" sz="1900" b="0" i="1" dirty="0"/>
              <a:t>Depend on all this approaches we are select those column which are common in all these method.</a:t>
            </a:r>
            <a:endParaRPr lang="en-IN" sz="1900" b="0" i="1" dirty="0"/>
          </a:p>
          <a:p>
            <a:endParaRPr lang="en-IN" dirty="0"/>
          </a:p>
        </p:txBody>
      </p:sp>
      <p:pic>
        <p:nvPicPr>
          <p:cNvPr id="4" name="Content Placeholder 3">
            <a:extLst>
              <a:ext uri="{FF2B5EF4-FFF2-40B4-BE49-F238E27FC236}">
                <a16:creationId xmlns:a16="http://schemas.microsoft.com/office/drawing/2014/main" id="{059A4D24-4064-6DF3-F548-2942E2BE3E50}"/>
              </a:ext>
            </a:extLst>
          </p:cNvPr>
          <p:cNvPicPr>
            <a:picLocks noGrp="1" noChangeAspect="1"/>
          </p:cNvPicPr>
          <p:nvPr>
            <p:ph sz="quarter" idx="4"/>
          </p:nvPr>
        </p:nvPicPr>
        <p:blipFill>
          <a:blip r:embed="rId2"/>
          <a:stretch>
            <a:fillRect/>
          </a:stretch>
        </p:blipFill>
        <p:spPr>
          <a:xfrm>
            <a:off x="6095999" y="2255463"/>
            <a:ext cx="5988177" cy="3907212"/>
          </a:xfrm>
        </p:spPr>
      </p:pic>
    </p:spTree>
    <p:extLst>
      <p:ext uri="{BB962C8B-B14F-4D97-AF65-F5344CB8AC3E}">
        <p14:creationId xmlns:p14="http://schemas.microsoft.com/office/powerpoint/2010/main" val="118077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04BCB7-A92C-1977-3551-1B6EACD7CAD5}"/>
              </a:ext>
            </a:extLst>
          </p:cNvPr>
          <p:cNvSpPr>
            <a:spLocks noGrp="1"/>
          </p:cNvSpPr>
          <p:nvPr>
            <p:ph type="title"/>
          </p:nvPr>
        </p:nvSpPr>
        <p:spPr>
          <a:xfrm>
            <a:off x="1874877" y="130068"/>
            <a:ext cx="7747581" cy="1609344"/>
          </a:xfrm>
        </p:spPr>
        <p:txBody>
          <a:bodyPr>
            <a:normAutofit/>
          </a:bodyPr>
          <a:lstStyle/>
          <a:p>
            <a:pPr algn="ctr"/>
            <a:r>
              <a:rPr lang="en-IN" sz="8800" dirty="0"/>
              <a:t>Group members </a:t>
            </a:r>
          </a:p>
        </p:txBody>
      </p:sp>
      <p:sp>
        <p:nvSpPr>
          <p:cNvPr id="5" name="Text Placeholder 4">
            <a:extLst>
              <a:ext uri="{FF2B5EF4-FFF2-40B4-BE49-F238E27FC236}">
                <a16:creationId xmlns:a16="http://schemas.microsoft.com/office/drawing/2014/main" id="{125113AC-DBED-B81D-338F-43104047A033}"/>
              </a:ext>
            </a:extLst>
          </p:cNvPr>
          <p:cNvSpPr>
            <a:spLocks noGrp="1"/>
          </p:cNvSpPr>
          <p:nvPr>
            <p:ph idx="1"/>
          </p:nvPr>
        </p:nvSpPr>
        <p:spPr>
          <a:xfrm>
            <a:off x="1191146" y="2248865"/>
            <a:ext cx="4557522" cy="4050792"/>
          </a:xfrm>
        </p:spPr>
        <p:txBody>
          <a:bodyPr/>
          <a:lstStyle/>
          <a:p>
            <a:r>
              <a:rPr lang="en-IN" dirty="0"/>
              <a:t>Ms. Siddhi </a:t>
            </a:r>
            <a:r>
              <a:rPr lang="en-IN" dirty="0" err="1"/>
              <a:t>Sayaji</a:t>
            </a:r>
            <a:r>
              <a:rPr lang="en-IN" dirty="0"/>
              <a:t> </a:t>
            </a:r>
            <a:r>
              <a:rPr lang="en-IN" dirty="0" err="1"/>
              <a:t>Ghorpade</a:t>
            </a:r>
            <a:endParaRPr lang="en-IN" dirty="0"/>
          </a:p>
          <a:p>
            <a:r>
              <a:rPr lang="en-IN" dirty="0"/>
              <a:t>Ms. Shruti Rajesh </a:t>
            </a:r>
            <a:r>
              <a:rPr lang="en-IN" dirty="0" err="1"/>
              <a:t>Bagal</a:t>
            </a:r>
            <a:endParaRPr lang="en-IN" dirty="0"/>
          </a:p>
          <a:p>
            <a:r>
              <a:rPr lang="en-IN" dirty="0"/>
              <a:t>Mr. Vinaykumar Vasant Patil</a:t>
            </a:r>
          </a:p>
          <a:p>
            <a:r>
              <a:rPr lang="en-IN" dirty="0"/>
              <a:t>Mr. Sachin </a:t>
            </a:r>
            <a:r>
              <a:rPr lang="en-IN" dirty="0" err="1"/>
              <a:t>Balaso</a:t>
            </a:r>
            <a:r>
              <a:rPr lang="en-IN" dirty="0"/>
              <a:t> </a:t>
            </a:r>
            <a:r>
              <a:rPr lang="en-IN" dirty="0" err="1"/>
              <a:t>Ghodake</a:t>
            </a:r>
            <a:endParaRPr lang="en-IN" dirty="0"/>
          </a:p>
          <a:p>
            <a:r>
              <a:rPr lang="en-IN" dirty="0"/>
              <a:t>Ms. Dadi </a:t>
            </a:r>
            <a:r>
              <a:rPr lang="en-IN" dirty="0" err="1"/>
              <a:t>Yogitha</a:t>
            </a:r>
            <a:endParaRPr lang="en-IN" dirty="0"/>
          </a:p>
          <a:p>
            <a:r>
              <a:rPr lang="en-IN" dirty="0"/>
              <a:t>Ms. Yamuna </a:t>
            </a:r>
            <a:r>
              <a:rPr lang="en-IN" dirty="0" err="1"/>
              <a:t>Marupalli</a:t>
            </a:r>
            <a:endParaRPr lang="en-IN" dirty="0"/>
          </a:p>
          <a:p>
            <a:r>
              <a:rPr lang="en-IN" dirty="0"/>
              <a:t>Ms. </a:t>
            </a:r>
            <a:r>
              <a:rPr lang="en-IN" dirty="0" err="1"/>
              <a:t>Gadipelli</a:t>
            </a:r>
            <a:r>
              <a:rPr lang="en-IN" dirty="0"/>
              <a:t> Mamatha</a:t>
            </a:r>
          </a:p>
        </p:txBody>
      </p:sp>
      <p:sp>
        <p:nvSpPr>
          <p:cNvPr id="6" name="Text Placeholder 4">
            <a:extLst>
              <a:ext uri="{FF2B5EF4-FFF2-40B4-BE49-F238E27FC236}">
                <a16:creationId xmlns:a16="http://schemas.microsoft.com/office/drawing/2014/main" id="{89A00001-D694-8481-9131-FBD09FFBEA50}"/>
              </a:ext>
            </a:extLst>
          </p:cNvPr>
          <p:cNvSpPr txBox="1">
            <a:spLocks/>
          </p:cNvSpPr>
          <p:nvPr/>
        </p:nvSpPr>
        <p:spPr>
          <a:xfrm>
            <a:off x="6096000" y="2202212"/>
            <a:ext cx="4557522" cy="327622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r>
              <a:rPr lang="en-IN" dirty="0">
                <a:solidFill>
                  <a:srgbClr val="0070C0"/>
                </a:solidFill>
                <a:hlinkClick r:id="rId2">
                  <a:extLst>
                    <a:ext uri="{A12FA001-AC4F-418D-AE19-62706E023703}">
                      <ahyp:hlinkClr xmlns:ahyp="http://schemas.microsoft.com/office/drawing/2018/hyperlinkcolor" val="tx"/>
                    </a:ext>
                  </a:extLst>
                </a:hlinkClick>
              </a:rPr>
              <a:t>ghorpadesiddhi05@gmail.com</a:t>
            </a:r>
            <a:endParaRPr lang="en-IN" dirty="0">
              <a:solidFill>
                <a:srgbClr val="0070C0"/>
              </a:solidFill>
            </a:endParaRPr>
          </a:p>
          <a:p>
            <a:r>
              <a:rPr lang="en-IN" dirty="0">
                <a:solidFill>
                  <a:srgbClr val="0070C0"/>
                </a:solidFill>
                <a:hlinkClick r:id="rId3">
                  <a:extLst>
                    <a:ext uri="{A12FA001-AC4F-418D-AE19-62706E023703}">
                      <ahyp:hlinkClr xmlns:ahyp="http://schemas.microsoft.com/office/drawing/2018/hyperlinkcolor" val="tx"/>
                    </a:ext>
                  </a:extLst>
                </a:hlinkClick>
              </a:rPr>
              <a:t>shrutibagal39@gmail.com</a:t>
            </a:r>
            <a:endParaRPr lang="en-IN" dirty="0">
              <a:solidFill>
                <a:srgbClr val="0070C0"/>
              </a:solidFill>
            </a:endParaRPr>
          </a:p>
          <a:p>
            <a:r>
              <a:rPr lang="en-IN" dirty="0">
                <a:solidFill>
                  <a:srgbClr val="0070C0"/>
                </a:solidFill>
                <a:hlinkClick r:id="rId4">
                  <a:extLst>
                    <a:ext uri="{A12FA001-AC4F-418D-AE19-62706E023703}">
                      <ahyp:hlinkClr xmlns:ahyp="http://schemas.microsoft.com/office/drawing/2018/hyperlinkcolor" val="tx"/>
                    </a:ext>
                  </a:extLst>
                </a:hlinkClick>
              </a:rPr>
              <a:t>vinayvasantpatil00@gmail.com</a:t>
            </a:r>
            <a:endParaRPr lang="en-IN" dirty="0">
              <a:solidFill>
                <a:srgbClr val="0070C0"/>
              </a:solidFill>
            </a:endParaRPr>
          </a:p>
          <a:p>
            <a:r>
              <a:rPr lang="en-IN" dirty="0">
                <a:solidFill>
                  <a:srgbClr val="0070C0"/>
                </a:solidFill>
                <a:hlinkClick r:id="rId5">
                  <a:extLst>
                    <a:ext uri="{A12FA001-AC4F-418D-AE19-62706E023703}">
                      <ahyp:hlinkClr xmlns:ahyp="http://schemas.microsoft.com/office/drawing/2018/hyperlinkcolor" val="tx"/>
                    </a:ext>
                  </a:extLst>
                </a:hlinkClick>
              </a:rPr>
              <a:t>sachinghodake1252@gmail.com</a:t>
            </a:r>
            <a:endParaRPr lang="en-IN" dirty="0">
              <a:solidFill>
                <a:srgbClr val="0070C0"/>
              </a:solidFill>
            </a:endParaRPr>
          </a:p>
          <a:p>
            <a:r>
              <a:rPr lang="en-IN" dirty="0">
                <a:solidFill>
                  <a:srgbClr val="0070C0"/>
                </a:solidFill>
                <a:hlinkClick r:id="rId6">
                  <a:extLst>
                    <a:ext uri="{A12FA001-AC4F-418D-AE19-62706E023703}">
                      <ahyp:hlinkClr xmlns:ahyp="http://schemas.microsoft.com/office/drawing/2018/hyperlinkcolor" val="tx"/>
                    </a:ext>
                  </a:extLst>
                </a:hlinkClick>
              </a:rPr>
              <a:t>dadiyogitha998@gmail.com</a:t>
            </a:r>
            <a:endParaRPr lang="en-IN" dirty="0">
              <a:solidFill>
                <a:srgbClr val="0070C0"/>
              </a:solidFill>
            </a:endParaRPr>
          </a:p>
          <a:p>
            <a:r>
              <a:rPr lang="en-IN" dirty="0">
                <a:solidFill>
                  <a:srgbClr val="0070C0"/>
                </a:solidFill>
                <a:hlinkClick r:id="rId7">
                  <a:extLst>
                    <a:ext uri="{A12FA001-AC4F-418D-AE19-62706E023703}">
                      <ahyp:hlinkClr xmlns:ahyp="http://schemas.microsoft.com/office/drawing/2018/hyperlinkcolor" val="tx"/>
                    </a:ext>
                  </a:extLst>
                </a:hlinkClick>
              </a:rPr>
              <a:t>yamunasateesh@gmail.com</a:t>
            </a:r>
            <a:endParaRPr lang="en-IN" dirty="0">
              <a:solidFill>
                <a:srgbClr val="0070C0"/>
              </a:solidFill>
            </a:endParaRPr>
          </a:p>
          <a:p>
            <a:r>
              <a:rPr lang="en-IN" dirty="0">
                <a:solidFill>
                  <a:srgbClr val="0070C0"/>
                </a:solidFill>
              </a:rPr>
              <a:t>mamathagadipelli455@gmail.com</a:t>
            </a:r>
          </a:p>
        </p:txBody>
      </p:sp>
    </p:spTree>
    <p:extLst>
      <p:ext uri="{BB962C8B-B14F-4D97-AF65-F5344CB8AC3E}">
        <p14:creationId xmlns:p14="http://schemas.microsoft.com/office/powerpoint/2010/main" val="2722940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E695E4-F5F0-26DE-07E1-D7AF7D5B1AB1}"/>
              </a:ext>
            </a:extLst>
          </p:cNvPr>
          <p:cNvSpPr>
            <a:spLocks noGrp="1"/>
          </p:cNvSpPr>
          <p:nvPr>
            <p:ph type="title"/>
          </p:nvPr>
        </p:nvSpPr>
        <p:spPr>
          <a:xfrm>
            <a:off x="0" y="293063"/>
            <a:ext cx="6169152" cy="867918"/>
          </a:xfrm>
        </p:spPr>
        <p:txBody>
          <a:bodyPr/>
          <a:lstStyle/>
          <a:p>
            <a:r>
              <a:rPr lang="en-IN" dirty="0"/>
              <a:t>Correlation analysis :</a:t>
            </a:r>
          </a:p>
        </p:txBody>
      </p:sp>
      <p:pic>
        <p:nvPicPr>
          <p:cNvPr id="10" name="Content Placeholder 9">
            <a:extLst>
              <a:ext uri="{FF2B5EF4-FFF2-40B4-BE49-F238E27FC236}">
                <a16:creationId xmlns:a16="http://schemas.microsoft.com/office/drawing/2014/main" id="{D8C377C8-DB01-AEEC-9ABF-D806CD157EA5}"/>
              </a:ext>
            </a:extLst>
          </p:cNvPr>
          <p:cNvPicPr>
            <a:picLocks noGrp="1" noChangeAspect="1"/>
          </p:cNvPicPr>
          <p:nvPr>
            <p:ph idx="1"/>
          </p:nvPr>
        </p:nvPicPr>
        <p:blipFill>
          <a:blip r:embed="rId2"/>
          <a:stretch>
            <a:fillRect/>
          </a:stretch>
        </p:blipFill>
        <p:spPr>
          <a:xfrm>
            <a:off x="0" y="1543050"/>
            <a:ext cx="12192000" cy="5314949"/>
          </a:xfrm>
        </p:spPr>
      </p:pic>
      <p:sp>
        <p:nvSpPr>
          <p:cNvPr id="11" name="TextBox 10">
            <a:extLst>
              <a:ext uri="{FF2B5EF4-FFF2-40B4-BE49-F238E27FC236}">
                <a16:creationId xmlns:a16="http://schemas.microsoft.com/office/drawing/2014/main" id="{8CAA78C5-827B-A869-201F-3275B003AD59}"/>
              </a:ext>
            </a:extLst>
          </p:cNvPr>
          <p:cNvSpPr txBox="1"/>
          <p:nvPr/>
        </p:nvSpPr>
        <p:spPr>
          <a:xfrm>
            <a:off x="6096000" y="50066"/>
            <a:ext cx="6096000" cy="1661993"/>
          </a:xfrm>
          <a:prstGeom prst="rect">
            <a:avLst/>
          </a:prstGeom>
          <a:noFill/>
        </p:spPr>
        <p:txBody>
          <a:bodyPr wrap="square" rtlCol="0">
            <a:spAutoFit/>
          </a:bodyPr>
          <a:lstStyle/>
          <a:p>
            <a:pPr marL="285750" indent="-285750">
              <a:buFont typeface="Arial" panose="020B0604020202020204" pitchFamily="34" charset="0"/>
              <a:buChar char="•"/>
            </a:pPr>
            <a:r>
              <a:rPr lang="en-IN" sz="1400" dirty="0"/>
              <a:t>For correlation analysis we use heatmap for visualizing correlation between each column.</a:t>
            </a:r>
          </a:p>
          <a:p>
            <a:pPr marL="285750" indent="-285750">
              <a:buFont typeface="Arial" panose="020B0604020202020204" pitchFamily="34" charset="0"/>
              <a:buChar char="•"/>
            </a:pPr>
            <a:r>
              <a:rPr lang="en-IN" sz="1400" dirty="0"/>
              <a:t>In this heatmap we see that 8 columns are multicollinear with each others.</a:t>
            </a:r>
          </a:p>
          <a:p>
            <a:pPr marL="285750" indent="-285750">
              <a:buFont typeface="Arial" panose="020B0604020202020204" pitchFamily="34" charset="0"/>
              <a:buChar char="•"/>
            </a:pPr>
            <a:r>
              <a:rPr lang="en-IN" sz="1400" dirty="0"/>
              <a:t>For reducing multicollinearity, we drop 4 columns which shows high VIF value</a:t>
            </a:r>
          </a:p>
          <a:p>
            <a:endParaRPr lang="en-IN" dirty="0"/>
          </a:p>
        </p:txBody>
      </p:sp>
    </p:spTree>
    <p:extLst>
      <p:ext uri="{BB962C8B-B14F-4D97-AF65-F5344CB8AC3E}">
        <p14:creationId xmlns:p14="http://schemas.microsoft.com/office/powerpoint/2010/main" val="221434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18D7061-24E3-CA99-EE7A-DAEF11E02089}"/>
              </a:ext>
            </a:extLst>
          </p:cNvPr>
          <p:cNvSpPr>
            <a:spLocks noGrp="1"/>
          </p:cNvSpPr>
          <p:nvPr>
            <p:ph type="body" idx="1"/>
          </p:nvPr>
        </p:nvSpPr>
        <p:spPr>
          <a:xfrm>
            <a:off x="0" y="381"/>
            <a:ext cx="4754880" cy="640080"/>
          </a:xfrm>
        </p:spPr>
        <p:txBody>
          <a:bodyPr/>
          <a:lstStyle/>
          <a:p>
            <a:r>
              <a:rPr lang="en-IN" dirty="0"/>
              <a:t>UNIVARIATE SELECTION :</a:t>
            </a:r>
          </a:p>
        </p:txBody>
      </p:sp>
      <p:pic>
        <p:nvPicPr>
          <p:cNvPr id="10" name="Content Placeholder 9">
            <a:extLst>
              <a:ext uri="{FF2B5EF4-FFF2-40B4-BE49-F238E27FC236}">
                <a16:creationId xmlns:a16="http://schemas.microsoft.com/office/drawing/2014/main" id="{A3F8315C-E5B9-44A2-5191-19D880EB8B7A}"/>
              </a:ext>
            </a:extLst>
          </p:cNvPr>
          <p:cNvPicPr>
            <a:picLocks noGrp="1" noChangeAspect="1"/>
          </p:cNvPicPr>
          <p:nvPr>
            <p:ph sz="half" idx="2"/>
          </p:nvPr>
        </p:nvPicPr>
        <p:blipFill>
          <a:blip r:embed="rId2"/>
          <a:stretch>
            <a:fillRect/>
          </a:stretch>
        </p:blipFill>
        <p:spPr>
          <a:xfrm>
            <a:off x="28653" y="670607"/>
            <a:ext cx="5724447" cy="6187012"/>
          </a:xfrm>
        </p:spPr>
      </p:pic>
      <p:sp>
        <p:nvSpPr>
          <p:cNvPr id="7" name="Text Placeholder 6">
            <a:extLst>
              <a:ext uri="{FF2B5EF4-FFF2-40B4-BE49-F238E27FC236}">
                <a16:creationId xmlns:a16="http://schemas.microsoft.com/office/drawing/2014/main" id="{53C14FD7-28E4-21C2-6E2E-89FD74055CD8}"/>
              </a:ext>
            </a:extLst>
          </p:cNvPr>
          <p:cNvSpPr>
            <a:spLocks noGrp="1"/>
          </p:cNvSpPr>
          <p:nvPr>
            <p:ph type="body" sz="quarter" idx="3"/>
          </p:nvPr>
        </p:nvSpPr>
        <p:spPr>
          <a:xfrm>
            <a:off x="6096000" y="30527"/>
            <a:ext cx="4754880" cy="640080"/>
          </a:xfrm>
        </p:spPr>
        <p:txBody>
          <a:bodyPr/>
          <a:lstStyle/>
          <a:p>
            <a:r>
              <a:rPr lang="en-IN" dirty="0"/>
              <a:t>TREE BASED METHOD :</a:t>
            </a:r>
          </a:p>
        </p:txBody>
      </p:sp>
      <p:pic>
        <p:nvPicPr>
          <p:cNvPr id="12" name="Content Placeholder 11">
            <a:extLst>
              <a:ext uri="{FF2B5EF4-FFF2-40B4-BE49-F238E27FC236}">
                <a16:creationId xmlns:a16="http://schemas.microsoft.com/office/drawing/2014/main" id="{20AC90A5-E347-3091-B6ED-A62089098417}"/>
              </a:ext>
            </a:extLst>
          </p:cNvPr>
          <p:cNvPicPr>
            <a:picLocks noGrp="1" noChangeAspect="1"/>
          </p:cNvPicPr>
          <p:nvPr>
            <p:ph sz="quarter" idx="4"/>
          </p:nvPr>
        </p:nvPicPr>
        <p:blipFill>
          <a:blip r:embed="rId3"/>
          <a:stretch>
            <a:fillRect/>
          </a:stretch>
        </p:blipFill>
        <p:spPr>
          <a:xfrm>
            <a:off x="6124652" y="670607"/>
            <a:ext cx="6067348" cy="6187393"/>
          </a:xfrm>
        </p:spPr>
      </p:pic>
    </p:spTree>
    <p:extLst>
      <p:ext uri="{BB962C8B-B14F-4D97-AF65-F5344CB8AC3E}">
        <p14:creationId xmlns:p14="http://schemas.microsoft.com/office/powerpoint/2010/main" val="81357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16E2E1-4AB2-981F-C86C-D52D67CA400D}"/>
              </a:ext>
            </a:extLst>
          </p:cNvPr>
          <p:cNvSpPr>
            <a:spLocks noGrp="1"/>
          </p:cNvSpPr>
          <p:nvPr>
            <p:ph type="title"/>
          </p:nvPr>
        </p:nvSpPr>
        <p:spPr>
          <a:xfrm>
            <a:off x="108795" y="74085"/>
            <a:ext cx="10058400" cy="1092241"/>
          </a:xfrm>
        </p:spPr>
        <p:txBody>
          <a:bodyPr/>
          <a:lstStyle/>
          <a:p>
            <a:r>
              <a:rPr lang="en-IN" dirty="0"/>
              <a:t>Recursive feature elimination [RFE] :</a:t>
            </a:r>
          </a:p>
        </p:txBody>
      </p:sp>
      <p:pic>
        <p:nvPicPr>
          <p:cNvPr id="13" name="Content Placeholder 12">
            <a:extLst>
              <a:ext uri="{FF2B5EF4-FFF2-40B4-BE49-F238E27FC236}">
                <a16:creationId xmlns:a16="http://schemas.microsoft.com/office/drawing/2014/main" id="{79A5E3B8-8A4D-7DFC-AAEF-F328E6E6388D}"/>
              </a:ext>
            </a:extLst>
          </p:cNvPr>
          <p:cNvPicPr>
            <a:picLocks noGrp="1" noChangeAspect="1"/>
          </p:cNvPicPr>
          <p:nvPr>
            <p:ph sz="half" idx="1"/>
          </p:nvPr>
        </p:nvPicPr>
        <p:blipFill>
          <a:blip r:embed="rId2"/>
          <a:stretch>
            <a:fillRect/>
          </a:stretch>
        </p:blipFill>
        <p:spPr>
          <a:xfrm>
            <a:off x="1" y="1166326"/>
            <a:ext cx="6219824" cy="5691674"/>
          </a:xfrm>
        </p:spPr>
      </p:pic>
      <p:pic>
        <p:nvPicPr>
          <p:cNvPr id="15" name="Content Placeholder 14">
            <a:extLst>
              <a:ext uri="{FF2B5EF4-FFF2-40B4-BE49-F238E27FC236}">
                <a16:creationId xmlns:a16="http://schemas.microsoft.com/office/drawing/2014/main" id="{62138A14-3D37-1DD7-EB11-D44D49C10684}"/>
              </a:ext>
            </a:extLst>
          </p:cNvPr>
          <p:cNvPicPr>
            <a:picLocks noGrp="1" noChangeAspect="1"/>
          </p:cNvPicPr>
          <p:nvPr>
            <p:ph sz="half" idx="2"/>
          </p:nvPr>
        </p:nvPicPr>
        <p:blipFill>
          <a:blip r:embed="rId3"/>
          <a:stretch>
            <a:fillRect/>
          </a:stretch>
        </p:blipFill>
        <p:spPr>
          <a:xfrm>
            <a:off x="6373813" y="1166325"/>
            <a:ext cx="5818186" cy="5691673"/>
          </a:xfrm>
        </p:spPr>
      </p:pic>
    </p:spTree>
    <p:extLst>
      <p:ext uri="{BB962C8B-B14F-4D97-AF65-F5344CB8AC3E}">
        <p14:creationId xmlns:p14="http://schemas.microsoft.com/office/powerpoint/2010/main" val="856774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FED215-2AE7-8C45-3213-E6CFE4EE8623}"/>
              </a:ext>
            </a:extLst>
          </p:cNvPr>
          <p:cNvSpPr>
            <a:spLocks noGrp="1"/>
          </p:cNvSpPr>
          <p:nvPr>
            <p:ph type="title"/>
          </p:nvPr>
        </p:nvSpPr>
        <p:spPr/>
        <p:txBody>
          <a:bodyPr>
            <a:normAutofit fontScale="90000"/>
          </a:bodyPr>
          <a:lstStyle/>
          <a:p>
            <a:r>
              <a:rPr lang="en-US" dirty="0"/>
              <a:t>Some Steps Before the Model Building</a:t>
            </a:r>
            <a:br>
              <a:rPr lang="en-US" dirty="0"/>
            </a:br>
            <a:endParaRPr lang="en-IN" dirty="0"/>
          </a:p>
        </p:txBody>
      </p:sp>
      <p:sp>
        <p:nvSpPr>
          <p:cNvPr id="6" name="Content Placeholder 5">
            <a:extLst>
              <a:ext uri="{FF2B5EF4-FFF2-40B4-BE49-F238E27FC236}">
                <a16:creationId xmlns:a16="http://schemas.microsoft.com/office/drawing/2014/main" id="{C1880DFD-FF4B-88A9-3BAB-0C7B9418FD77}"/>
              </a:ext>
            </a:extLst>
          </p:cNvPr>
          <p:cNvSpPr>
            <a:spLocks noGrp="1"/>
          </p:cNvSpPr>
          <p:nvPr>
            <p:ph idx="1"/>
          </p:nvPr>
        </p:nvSpPr>
        <p:spPr/>
        <p:txBody>
          <a:bodyPr>
            <a:normAutofit/>
          </a:bodyPr>
          <a:lstStyle/>
          <a:p>
            <a:r>
              <a:rPr lang="en-IN" sz="2400" b="1" i="1" dirty="0"/>
              <a:t>Train Test Split : </a:t>
            </a:r>
            <a:endParaRPr lang="en-IN" b="1" i="1" dirty="0"/>
          </a:p>
          <a:p>
            <a:pPr marL="0" indent="0">
              <a:buNone/>
            </a:pPr>
            <a:r>
              <a:rPr lang="en-IN" b="1" i="1" dirty="0"/>
              <a:t>  	</a:t>
            </a:r>
            <a:r>
              <a:rPr lang="en-IN" dirty="0">
                <a:solidFill>
                  <a:schemeClr val="tx1"/>
                </a:solidFill>
              </a:rPr>
              <a:t>Split data into train &amp; test  for model building.</a:t>
            </a:r>
          </a:p>
          <a:p>
            <a:r>
              <a:rPr lang="en-IN" sz="2400" b="1" i="1" dirty="0"/>
              <a:t>Balance Data : </a:t>
            </a:r>
          </a:p>
          <a:p>
            <a:pPr marL="0" indent="0">
              <a:buNone/>
            </a:pPr>
            <a:r>
              <a:rPr lang="en-IN" dirty="0"/>
              <a:t>	</a:t>
            </a:r>
            <a:r>
              <a:rPr lang="en-IN" dirty="0">
                <a:solidFill>
                  <a:schemeClr val="tx1"/>
                </a:solidFill>
              </a:rPr>
              <a:t>Data is imbalanced, for balancing the data we use </a:t>
            </a:r>
            <a:r>
              <a:rPr lang="en-IN" dirty="0" err="1">
                <a:solidFill>
                  <a:schemeClr val="tx1"/>
                </a:solidFill>
              </a:rPr>
              <a:t>RandomOverSampler</a:t>
            </a:r>
            <a:r>
              <a:rPr lang="en-IN" dirty="0">
                <a:solidFill>
                  <a:schemeClr val="tx1"/>
                </a:solidFill>
              </a:rPr>
              <a:t> library</a:t>
            </a:r>
            <a:r>
              <a:rPr lang="en-IN" dirty="0"/>
              <a:t>.</a:t>
            </a:r>
          </a:p>
          <a:p>
            <a:r>
              <a:rPr lang="en-IN" sz="2400" b="1" i="1" dirty="0"/>
              <a:t>Standardizing data : </a:t>
            </a:r>
          </a:p>
          <a:p>
            <a:pPr marL="0" indent="0">
              <a:buNone/>
            </a:pPr>
            <a:r>
              <a:rPr lang="en-IN" dirty="0"/>
              <a:t>	</a:t>
            </a:r>
            <a:r>
              <a:rPr lang="en-IN" dirty="0">
                <a:solidFill>
                  <a:schemeClr val="tx1"/>
                </a:solidFill>
              </a:rPr>
              <a:t>Using </a:t>
            </a:r>
            <a:r>
              <a:rPr lang="en-IN" dirty="0" err="1">
                <a:solidFill>
                  <a:schemeClr val="tx1"/>
                </a:solidFill>
              </a:rPr>
              <a:t>StandardScaler</a:t>
            </a:r>
            <a:r>
              <a:rPr lang="en-IN" dirty="0">
                <a:solidFill>
                  <a:schemeClr val="tx1"/>
                </a:solidFill>
              </a:rPr>
              <a:t> we done scaling  of the data.</a:t>
            </a:r>
          </a:p>
        </p:txBody>
      </p:sp>
    </p:spTree>
    <p:extLst>
      <p:ext uri="{BB962C8B-B14F-4D97-AF65-F5344CB8AC3E}">
        <p14:creationId xmlns:p14="http://schemas.microsoft.com/office/powerpoint/2010/main" val="801936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684464" y="101221"/>
            <a:ext cx="6823072" cy="1169157"/>
          </a:xfrm>
        </p:spPr>
        <p:txBody>
          <a:bodyPr>
            <a:normAutofit fontScale="90000"/>
          </a:bodyPr>
          <a:lstStyle/>
          <a:p>
            <a:pPr algn="ctr"/>
            <a:r>
              <a:rPr lang="en-US" sz="8000" dirty="0"/>
              <a:t>Model Building </a:t>
            </a:r>
            <a:endParaRPr lang="en-IN" dirty="0"/>
          </a:p>
        </p:txBody>
      </p:sp>
      <p:sp>
        <p:nvSpPr>
          <p:cNvPr id="6" name="Content Placeholder 5"/>
          <p:cNvSpPr>
            <a:spLocks noGrp="1"/>
          </p:cNvSpPr>
          <p:nvPr>
            <p:ph sz="half" idx="1"/>
          </p:nvPr>
        </p:nvSpPr>
        <p:spPr>
          <a:xfrm>
            <a:off x="0" y="1628773"/>
            <a:ext cx="5824728" cy="4543427"/>
          </a:xfrm>
        </p:spPr>
        <p:txBody>
          <a:bodyPr/>
          <a:lstStyle/>
          <a:p>
            <a:pPr marL="0" indent="0">
              <a:buNone/>
            </a:pPr>
            <a:r>
              <a:rPr lang="en-US" b="1" i="1" dirty="0">
                <a:solidFill>
                  <a:srgbClr val="FF0000"/>
                </a:solidFill>
              </a:rPr>
              <a:t>To build the model we use  five algorithms :</a:t>
            </a:r>
          </a:p>
          <a:p>
            <a:pPr marL="0" indent="0">
              <a:buNone/>
            </a:pPr>
            <a:endParaRPr lang="en-US" dirty="0"/>
          </a:p>
          <a:p>
            <a:r>
              <a:rPr lang="en-US" dirty="0"/>
              <a:t>Logistic Regression</a:t>
            </a:r>
          </a:p>
          <a:p>
            <a:r>
              <a:rPr lang="en-US" dirty="0"/>
              <a:t>Random Forest Classifier</a:t>
            </a:r>
          </a:p>
          <a:p>
            <a:r>
              <a:rPr lang="en-US" dirty="0"/>
              <a:t>Gradient Boosting Classifier</a:t>
            </a:r>
          </a:p>
          <a:p>
            <a:r>
              <a:rPr lang="en-US" dirty="0"/>
              <a:t>Support Vector Machine(SVM)</a:t>
            </a:r>
          </a:p>
          <a:p>
            <a:r>
              <a:rPr lang="en-US" dirty="0"/>
              <a:t>Decision Tree Classifier</a:t>
            </a:r>
          </a:p>
          <a:p>
            <a:endParaRPr lang="en-US" dirty="0"/>
          </a:p>
        </p:txBody>
      </p:sp>
      <p:sp>
        <p:nvSpPr>
          <p:cNvPr id="8" name="Rectangle 1"/>
          <p:cNvSpPr>
            <a:spLocks noChangeArrowheads="1"/>
          </p:cNvSpPr>
          <p:nvPr/>
        </p:nvSpPr>
        <p:spPr bwMode="auto">
          <a:xfrm>
            <a:off x="1069975" y="3963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pic>
        <p:nvPicPr>
          <p:cNvPr id="3" name="Picture 2">
            <a:extLst>
              <a:ext uri="{FF2B5EF4-FFF2-40B4-BE49-F238E27FC236}">
                <a16:creationId xmlns:a16="http://schemas.microsoft.com/office/drawing/2014/main" id="{3A0BE468-EE6E-256C-B91B-4538ED29B68D}"/>
              </a:ext>
            </a:extLst>
          </p:cNvPr>
          <p:cNvPicPr>
            <a:picLocks noChangeAspect="1"/>
          </p:cNvPicPr>
          <p:nvPr/>
        </p:nvPicPr>
        <p:blipFill>
          <a:blip r:embed="rId2"/>
          <a:stretch>
            <a:fillRect/>
          </a:stretch>
        </p:blipFill>
        <p:spPr>
          <a:xfrm>
            <a:off x="5297297" y="2278272"/>
            <a:ext cx="5824728" cy="3589128"/>
          </a:xfrm>
          <a:prstGeom prst="rect">
            <a:avLst/>
          </a:prstGeom>
        </p:spPr>
      </p:pic>
    </p:spTree>
    <p:extLst>
      <p:ext uri="{BB962C8B-B14F-4D97-AF65-F5344CB8AC3E}">
        <p14:creationId xmlns:p14="http://schemas.microsoft.com/office/powerpoint/2010/main" val="38896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CBE67A-2D49-82E1-2BF4-F92CF41967C0}"/>
              </a:ext>
            </a:extLst>
          </p:cNvPr>
          <p:cNvSpPr>
            <a:spLocks noGrp="1"/>
          </p:cNvSpPr>
          <p:nvPr>
            <p:ph type="title"/>
          </p:nvPr>
        </p:nvSpPr>
        <p:spPr>
          <a:xfrm>
            <a:off x="-1" y="0"/>
            <a:ext cx="10506075" cy="1248918"/>
          </a:xfrm>
        </p:spPr>
        <p:txBody>
          <a:bodyPr>
            <a:normAutofit/>
          </a:bodyPr>
          <a:lstStyle/>
          <a:p>
            <a:pPr algn="ctr"/>
            <a:r>
              <a:rPr lang="en-IN" sz="6000" dirty="0"/>
              <a:t>Random forest classifier model :</a:t>
            </a:r>
          </a:p>
        </p:txBody>
      </p:sp>
      <p:pic>
        <p:nvPicPr>
          <p:cNvPr id="14" name="Content Placeholder 13">
            <a:extLst>
              <a:ext uri="{FF2B5EF4-FFF2-40B4-BE49-F238E27FC236}">
                <a16:creationId xmlns:a16="http://schemas.microsoft.com/office/drawing/2014/main" id="{1EC186AE-7D61-2A5F-DB6B-7BD38B2B0C8B}"/>
              </a:ext>
            </a:extLst>
          </p:cNvPr>
          <p:cNvPicPr>
            <a:picLocks noGrp="1" noChangeAspect="1"/>
          </p:cNvPicPr>
          <p:nvPr>
            <p:ph sz="half" idx="1"/>
          </p:nvPr>
        </p:nvPicPr>
        <p:blipFill>
          <a:blip r:embed="rId2"/>
          <a:stretch>
            <a:fillRect/>
          </a:stretch>
        </p:blipFill>
        <p:spPr>
          <a:xfrm>
            <a:off x="0" y="1248918"/>
            <a:ext cx="5905500" cy="5609081"/>
          </a:xfrm>
        </p:spPr>
      </p:pic>
      <p:pic>
        <p:nvPicPr>
          <p:cNvPr id="16" name="Content Placeholder 15">
            <a:extLst>
              <a:ext uri="{FF2B5EF4-FFF2-40B4-BE49-F238E27FC236}">
                <a16:creationId xmlns:a16="http://schemas.microsoft.com/office/drawing/2014/main" id="{47500991-EB21-87F3-5DAB-36A48E85B51E}"/>
              </a:ext>
            </a:extLst>
          </p:cNvPr>
          <p:cNvPicPr>
            <a:picLocks noGrp="1" noChangeAspect="1"/>
          </p:cNvPicPr>
          <p:nvPr>
            <p:ph sz="half" idx="2"/>
          </p:nvPr>
        </p:nvPicPr>
        <p:blipFill>
          <a:blip r:embed="rId3"/>
          <a:stretch>
            <a:fillRect/>
          </a:stretch>
        </p:blipFill>
        <p:spPr>
          <a:xfrm>
            <a:off x="6172200" y="1248918"/>
            <a:ext cx="6019800" cy="5609081"/>
          </a:xfrm>
        </p:spPr>
      </p:pic>
    </p:spTree>
    <p:extLst>
      <p:ext uri="{BB962C8B-B14F-4D97-AF65-F5344CB8AC3E}">
        <p14:creationId xmlns:p14="http://schemas.microsoft.com/office/powerpoint/2010/main" val="2038705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C054-A20D-68B2-EA76-29FCEB1532EB}"/>
              </a:ext>
            </a:extLst>
          </p:cNvPr>
          <p:cNvSpPr>
            <a:spLocks noGrp="1"/>
          </p:cNvSpPr>
          <p:nvPr>
            <p:ph type="title"/>
          </p:nvPr>
        </p:nvSpPr>
        <p:spPr>
          <a:xfrm>
            <a:off x="1081086" y="0"/>
            <a:ext cx="10258425" cy="1429512"/>
          </a:xfrm>
        </p:spPr>
        <p:txBody>
          <a:bodyPr>
            <a:normAutofit fontScale="90000"/>
          </a:bodyPr>
          <a:lstStyle/>
          <a:p>
            <a:pPr algn="ctr"/>
            <a:r>
              <a:rPr lang="en-IN" dirty="0" err="1"/>
              <a:t>Kfold</a:t>
            </a:r>
            <a:r>
              <a:rPr lang="en-IN" dirty="0"/>
              <a:t> cross validation &amp; </a:t>
            </a:r>
            <a:br>
              <a:rPr lang="en-IN" dirty="0"/>
            </a:br>
            <a:r>
              <a:rPr lang="en-IN" dirty="0"/>
              <a:t>Hyper parameter tunning </a:t>
            </a:r>
          </a:p>
        </p:txBody>
      </p:sp>
      <p:pic>
        <p:nvPicPr>
          <p:cNvPr id="8" name="Content Placeholder 7">
            <a:extLst>
              <a:ext uri="{FF2B5EF4-FFF2-40B4-BE49-F238E27FC236}">
                <a16:creationId xmlns:a16="http://schemas.microsoft.com/office/drawing/2014/main" id="{2DAD37C3-4AD0-B1F3-824C-FF68A201DD10}"/>
              </a:ext>
            </a:extLst>
          </p:cNvPr>
          <p:cNvPicPr>
            <a:picLocks noGrp="1" noChangeAspect="1"/>
          </p:cNvPicPr>
          <p:nvPr>
            <p:ph sz="half" idx="2"/>
          </p:nvPr>
        </p:nvPicPr>
        <p:blipFill>
          <a:blip r:embed="rId2"/>
          <a:stretch>
            <a:fillRect/>
          </a:stretch>
        </p:blipFill>
        <p:spPr>
          <a:xfrm>
            <a:off x="0" y="1447800"/>
            <a:ext cx="6095999" cy="5410199"/>
          </a:xfrm>
        </p:spPr>
      </p:pic>
      <p:pic>
        <p:nvPicPr>
          <p:cNvPr id="10" name="Content Placeholder 9">
            <a:extLst>
              <a:ext uri="{FF2B5EF4-FFF2-40B4-BE49-F238E27FC236}">
                <a16:creationId xmlns:a16="http://schemas.microsoft.com/office/drawing/2014/main" id="{4965F695-E425-B8F3-9D27-AEE65928B888}"/>
              </a:ext>
            </a:extLst>
          </p:cNvPr>
          <p:cNvPicPr>
            <a:picLocks noGrp="1" noChangeAspect="1"/>
          </p:cNvPicPr>
          <p:nvPr>
            <p:ph sz="quarter" idx="4"/>
          </p:nvPr>
        </p:nvPicPr>
        <p:blipFill>
          <a:blip r:embed="rId3"/>
          <a:stretch>
            <a:fillRect/>
          </a:stretch>
        </p:blipFill>
        <p:spPr>
          <a:xfrm>
            <a:off x="6210299" y="1447800"/>
            <a:ext cx="5981701" cy="5391912"/>
          </a:xfrm>
        </p:spPr>
      </p:pic>
    </p:spTree>
    <p:extLst>
      <p:ext uri="{BB962C8B-B14F-4D97-AF65-F5344CB8AC3E}">
        <p14:creationId xmlns:p14="http://schemas.microsoft.com/office/powerpoint/2010/main" val="3112062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64FD48-3D57-B302-A732-D32FAB074789}"/>
              </a:ext>
            </a:extLst>
          </p:cNvPr>
          <p:cNvSpPr>
            <a:spLocks noGrp="1"/>
          </p:cNvSpPr>
          <p:nvPr>
            <p:ph type="title"/>
          </p:nvPr>
        </p:nvSpPr>
        <p:spPr>
          <a:xfrm>
            <a:off x="8549640" y="247650"/>
            <a:ext cx="3200400" cy="1070610"/>
          </a:xfrm>
        </p:spPr>
        <p:txBody>
          <a:bodyPr>
            <a:normAutofit/>
          </a:bodyPr>
          <a:lstStyle/>
          <a:p>
            <a:pPr algn="ctr"/>
            <a:r>
              <a:rPr lang="en-IN" sz="4400" dirty="0"/>
              <a:t>Roc curve</a:t>
            </a:r>
          </a:p>
        </p:txBody>
      </p:sp>
      <p:pic>
        <p:nvPicPr>
          <p:cNvPr id="11" name="Content Placeholder 10">
            <a:extLst>
              <a:ext uri="{FF2B5EF4-FFF2-40B4-BE49-F238E27FC236}">
                <a16:creationId xmlns:a16="http://schemas.microsoft.com/office/drawing/2014/main" id="{B0E94370-CD8F-7FEE-6037-9CFB65828BE1}"/>
              </a:ext>
            </a:extLst>
          </p:cNvPr>
          <p:cNvPicPr>
            <a:picLocks noGrp="1" noChangeAspect="1"/>
          </p:cNvPicPr>
          <p:nvPr>
            <p:ph idx="1"/>
          </p:nvPr>
        </p:nvPicPr>
        <p:blipFill>
          <a:blip r:embed="rId2"/>
          <a:stretch>
            <a:fillRect/>
          </a:stretch>
        </p:blipFill>
        <p:spPr>
          <a:xfrm>
            <a:off x="1" y="4077"/>
            <a:ext cx="8258174" cy="6853923"/>
          </a:xfrm>
        </p:spPr>
      </p:pic>
      <p:sp>
        <p:nvSpPr>
          <p:cNvPr id="9" name="Text Placeholder 8">
            <a:extLst>
              <a:ext uri="{FF2B5EF4-FFF2-40B4-BE49-F238E27FC236}">
                <a16:creationId xmlns:a16="http://schemas.microsoft.com/office/drawing/2014/main" id="{D4146E53-4201-F981-5DC9-2AA411E88E4C}"/>
              </a:ext>
            </a:extLst>
          </p:cNvPr>
          <p:cNvSpPr>
            <a:spLocks noGrp="1"/>
          </p:cNvSpPr>
          <p:nvPr>
            <p:ph type="body" sz="half" idx="2"/>
          </p:nvPr>
        </p:nvSpPr>
        <p:spPr>
          <a:xfrm>
            <a:off x="8446770" y="2880360"/>
            <a:ext cx="3642359" cy="2425065"/>
          </a:xfrm>
        </p:spPr>
        <p:txBody>
          <a:bodyPr>
            <a:normAutofit/>
          </a:bodyPr>
          <a:lstStyle/>
          <a:p>
            <a:r>
              <a:rPr lang="en-US" sz="2000" dirty="0"/>
              <a:t>ROC curve shows a perfect classifier, it means that the `Random Forest Classifier` model is able to perfectly distinguish between the positive &amp; negative classes.</a:t>
            </a:r>
            <a:endParaRPr lang="en-IN" sz="2000" dirty="0"/>
          </a:p>
        </p:txBody>
      </p:sp>
      <p:sp>
        <p:nvSpPr>
          <p:cNvPr id="12" name="TextBox 11">
            <a:extLst>
              <a:ext uri="{FF2B5EF4-FFF2-40B4-BE49-F238E27FC236}">
                <a16:creationId xmlns:a16="http://schemas.microsoft.com/office/drawing/2014/main" id="{1C38B116-C452-0B03-11AA-2207D2887FDC}"/>
              </a:ext>
            </a:extLst>
          </p:cNvPr>
          <p:cNvSpPr txBox="1"/>
          <p:nvPr/>
        </p:nvSpPr>
        <p:spPr>
          <a:xfrm>
            <a:off x="8343899" y="1914644"/>
            <a:ext cx="3848100" cy="369332"/>
          </a:xfrm>
          <a:prstGeom prst="rect">
            <a:avLst/>
          </a:prstGeom>
          <a:noFill/>
        </p:spPr>
        <p:txBody>
          <a:bodyPr wrap="square" rtlCol="0">
            <a:spAutoFit/>
          </a:bodyPr>
          <a:lstStyle/>
          <a:p>
            <a:r>
              <a:rPr lang="en-IN" dirty="0"/>
              <a:t>Receiver Operating Characteristic</a:t>
            </a:r>
          </a:p>
        </p:txBody>
      </p:sp>
    </p:spTree>
    <p:extLst>
      <p:ext uri="{BB962C8B-B14F-4D97-AF65-F5344CB8AC3E}">
        <p14:creationId xmlns:p14="http://schemas.microsoft.com/office/powerpoint/2010/main" val="30025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FCE08B-576F-465D-2786-E682D4B0AAC9}"/>
              </a:ext>
            </a:extLst>
          </p:cNvPr>
          <p:cNvSpPr>
            <a:spLocks noGrp="1"/>
          </p:cNvSpPr>
          <p:nvPr>
            <p:ph type="title"/>
          </p:nvPr>
        </p:nvSpPr>
        <p:spPr/>
        <p:txBody>
          <a:bodyPr/>
          <a:lstStyle/>
          <a:p>
            <a:r>
              <a:rPr lang="en-IN" dirty="0"/>
              <a:t>Findings &amp; suggestions :</a:t>
            </a:r>
          </a:p>
        </p:txBody>
      </p:sp>
      <p:sp>
        <p:nvSpPr>
          <p:cNvPr id="6" name="Content Placeholder 5">
            <a:extLst>
              <a:ext uri="{FF2B5EF4-FFF2-40B4-BE49-F238E27FC236}">
                <a16:creationId xmlns:a16="http://schemas.microsoft.com/office/drawing/2014/main" id="{299BE552-B9CB-8E8F-990D-705118A49C4B}"/>
              </a:ext>
            </a:extLst>
          </p:cNvPr>
          <p:cNvSpPr>
            <a:spLocks noGrp="1"/>
          </p:cNvSpPr>
          <p:nvPr>
            <p:ph idx="1"/>
          </p:nvPr>
        </p:nvSpPr>
        <p:spPr/>
        <p:txBody>
          <a:bodyPr>
            <a:normAutofit/>
          </a:bodyPr>
          <a:lstStyle/>
          <a:p>
            <a:r>
              <a:rPr lang="en-US" dirty="0"/>
              <a:t>Try to  offer the better service for the churned customers, see how much this impact before &amp; later. Some may use your service better move them to your active customers.</a:t>
            </a:r>
          </a:p>
          <a:p>
            <a:r>
              <a:rPr lang="en-US" dirty="0"/>
              <a:t>Take the feedback &amp; suggestions with in period of time &amp; improve it.</a:t>
            </a:r>
          </a:p>
          <a:p>
            <a:r>
              <a:rPr lang="en-US" dirty="0"/>
              <a:t>Improve the communication on customer calls.</a:t>
            </a:r>
          </a:p>
          <a:p>
            <a:r>
              <a:rPr lang="en-US" dirty="0"/>
              <a:t>Improve international services.</a:t>
            </a:r>
          </a:p>
          <a:p>
            <a:r>
              <a:rPr lang="en-US" dirty="0"/>
              <a:t>When your are taking the any change in plans of your business just predict the positive &amp; negative share of that plan. If it is negative prepare the solution before so you can handle easily.</a:t>
            </a:r>
            <a:endParaRPr lang="en-IN" dirty="0"/>
          </a:p>
          <a:p>
            <a:pPr marL="0" indent="0">
              <a:buNone/>
            </a:pPr>
            <a:endParaRPr lang="en-IN" dirty="0"/>
          </a:p>
        </p:txBody>
      </p:sp>
    </p:spTree>
    <p:extLst>
      <p:ext uri="{BB962C8B-B14F-4D97-AF65-F5344CB8AC3E}">
        <p14:creationId xmlns:p14="http://schemas.microsoft.com/office/powerpoint/2010/main" val="3387447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FC80-1F1E-2F7B-FC44-C0E65B90240A}"/>
              </a:ext>
            </a:extLst>
          </p:cNvPr>
          <p:cNvSpPr>
            <a:spLocks noGrp="1"/>
          </p:cNvSpPr>
          <p:nvPr>
            <p:ph type="title"/>
          </p:nvPr>
        </p:nvSpPr>
        <p:spPr>
          <a:xfrm>
            <a:off x="469773" y="75057"/>
            <a:ext cx="10058400" cy="1058418"/>
          </a:xfrm>
        </p:spPr>
        <p:txBody>
          <a:bodyPr/>
          <a:lstStyle/>
          <a:p>
            <a:r>
              <a:rPr lang="en-IN" dirty="0"/>
              <a:t>How can you reduce churn :</a:t>
            </a:r>
          </a:p>
        </p:txBody>
      </p:sp>
      <p:sp>
        <p:nvSpPr>
          <p:cNvPr id="3" name="Content Placeholder 2">
            <a:extLst>
              <a:ext uri="{FF2B5EF4-FFF2-40B4-BE49-F238E27FC236}">
                <a16:creationId xmlns:a16="http://schemas.microsoft.com/office/drawing/2014/main" id="{5E739EFF-7B86-7DA3-820E-EC3DBD66EDC2}"/>
              </a:ext>
            </a:extLst>
          </p:cNvPr>
          <p:cNvSpPr>
            <a:spLocks noGrp="1"/>
          </p:cNvSpPr>
          <p:nvPr>
            <p:ph idx="1"/>
          </p:nvPr>
        </p:nvSpPr>
        <p:spPr>
          <a:xfrm>
            <a:off x="638175" y="1038225"/>
            <a:ext cx="10477500" cy="5744718"/>
          </a:xfrm>
        </p:spPr>
        <p:txBody>
          <a:bodyPr>
            <a:normAutofit/>
          </a:bodyPr>
          <a:lstStyle/>
          <a:p>
            <a:pPr marL="0" indent="0">
              <a:buNone/>
            </a:pPr>
            <a:r>
              <a:rPr lang="en-IN" i="1" dirty="0"/>
              <a:t>	Churn is reduced by increasing the perceived value proposition of the product to current users. This can be achieved in a number of ways since the value is determined based on several factors :</a:t>
            </a:r>
            <a:endParaRPr lang="en-IN" dirty="0"/>
          </a:p>
          <a:p>
            <a:pPr>
              <a:buFont typeface="Wingdings" panose="05000000000000000000" pitchFamily="2" charset="2"/>
              <a:buChar char="q"/>
            </a:pPr>
            <a:r>
              <a:rPr lang="en-IN" dirty="0"/>
              <a:t> </a:t>
            </a:r>
            <a:r>
              <a:rPr lang="en-IN" sz="2000" dirty="0"/>
              <a:t>Lean into your best customers.</a:t>
            </a:r>
          </a:p>
          <a:p>
            <a:pPr>
              <a:buFont typeface="Wingdings" panose="05000000000000000000" pitchFamily="2" charset="2"/>
              <a:buChar char="q"/>
            </a:pPr>
            <a:r>
              <a:rPr lang="en-IN" sz="2000" dirty="0"/>
              <a:t> Be proactive with communication.</a:t>
            </a:r>
          </a:p>
          <a:p>
            <a:pPr>
              <a:buFont typeface="Wingdings" panose="05000000000000000000" pitchFamily="2" charset="2"/>
              <a:buChar char="q"/>
            </a:pPr>
            <a:r>
              <a:rPr lang="en-IN" sz="2000" dirty="0"/>
              <a:t> Define a roadmap for new customers.</a:t>
            </a:r>
          </a:p>
          <a:p>
            <a:pPr>
              <a:buFont typeface="Wingdings" panose="05000000000000000000" pitchFamily="2" charset="2"/>
              <a:buChar char="q"/>
            </a:pPr>
            <a:r>
              <a:rPr lang="en-IN" sz="2000" dirty="0"/>
              <a:t> Offer incentives. </a:t>
            </a:r>
          </a:p>
          <a:p>
            <a:pPr>
              <a:buFont typeface="Wingdings" panose="05000000000000000000" pitchFamily="2" charset="2"/>
              <a:buChar char="q"/>
            </a:pPr>
            <a:r>
              <a:rPr lang="en-IN" sz="2000" dirty="0"/>
              <a:t> Ask for feedback often.</a:t>
            </a:r>
          </a:p>
          <a:p>
            <a:pPr>
              <a:buFont typeface="Wingdings" panose="05000000000000000000" pitchFamily="2" charset="2"/>
              <a:buChar char="q"/>
            </a:pPr>
            <a:r>
              <a:rPr lang="en-IN" sz="2000" dirty="0"/>
              <a:t> Analyse churn when it happens.</a:t>
            </a:r>
          </a:p>
          <a:p>
            <a:pPr>
              <a:buFont typeface="Wingdings" panose="05000000000000000000" pitchFamily="2" charset="2"/>
              <a:buChar char="q"/>
            </a:pPr>
            <a:r>
              <a:rPr lang="en-IN" sz="2000" dirty="0"/>
              <a:t> Stay competitive.</a:t>
            </a:r>
          </a:p>
          <a:p>
            <a:pPr>
              <a:buFont typeface="Wingdings" panose="05000000000000000000" pitchFamily="2" charset="2"/>
              <a:buChar char="q"/>
            </a:pPr>
            <a:r>
              <a:rPr lang="en-IN" sz="2000" dirty="0"/>
              <a:t> Provide excellent customer service.</a:t>
            </a:r>
          </a:p>
          <a:p>
            <a:pPr>
              <a:buFont typeface="Wingdings" panose="05000000000000000000" pitchFamily="2" charset="2"/>
              <a:buChar char="q"/>
            </a:pPr>
            <a:r>
              <a:rPr lang="en-IN" sz="2000" dirty="0"/>
              <a:t> Create a community around your customers.</a:t>
            </a:r>
          </a:p>
          <a:p>
            <a:pPr>
              <a:buFont typeface="Wingdings" panose="05000000000000000000" pitchFamily="2" charset="2"/>
              <a:buChar char="q"/>
            </a:pPr>
            <a:r>
              <a:rPr lang="en-IN" sz="2000" dirty="0"/>
              <a:t> Focus on attracting the right customers.</a:t>
            </a:r>
          </a:p>
          <a:p>
            <a:pPr>
              <a:buFont typeface="Wingdings" panose="05000000000000000000" pitchFamily="2" charset="2"/>
              <a:buChar char="q"/>
            </a:pPr>
            <a:r>
              <a:rPr lang="en-IN" sz="2000" dirty="0"/>
              <a:t> Make it easy for customers to stay long term.</a:t>
            </a:r>
            <a:endParaRPr lang="en-IN" dirty="0"/>
          </a:p>
          <a:p>
            <a:endParaRPr lang="en-IN" dirty="0"/>
          </a:p>
        </p:txBody>
      </p:sp>
    </p:spTree>
    <p:extLst>
      <p:ext uri="{BB962C8B-B14F-4D97-AF65-F5344CB8AC3E}">
        <p14:creationId xmlns:p14="http://schemas.microsoft.com/office/powerpoint/2010/main" val="204850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D70F-C3B5-864A-E0FB-7136C993A7D4}"/>
              </a:ext>
            </a:extLst>
          </p:cNvPr>
          <p:cNvSpPr>
            <a:spLocks noGrp="1"/>
          </p:cNvSpPr>
          <p:nvPr>
            <p:ph type="title"/>
          </p:nvPr>
        </p:nvSpPr>
        <p:spPr>
          <a:xfrm>
            <a:off x="1066800" y="0"/>
            <a:ext cx="10058400" cy="1609344"/>
          </a:xfrm>
        </p:spPr>
        <p:txBody>
          <a:bodyPr>
            <a:normAutofit/>
          </a:bodyPr>
          <a:lstStyle/>
          <a:p>
            <a:pPr algn="ctr"/>
            <a:r>
              <a:rPr lang="en-IN" sz="7200" u="sng" dirty="0"/>
              <a:t>Introduction</a:t>
            </a:r>
            <a:r>
              <a:rPr lang="en-IN" sz="7200" dirty="0"/>
              <a:t> </a:t>
            </a:r>
          </a:p>
        </p:txBody>
      </p:sp>
      <p:sp>
        <p:nvSpPr>
          <p:cNvPr id="3" name="Content Placeholder 2">
            <a:extLst>
              <a:ext uri="{FF2B5EF4-FFF2-40B4-BE49-F238E27FC236}">
                <a16:creationId xmlns:a16="http://schemas.microsoft.com/office/drawing/2014/main" id="{F554D3AA-D662-B873-87AE-B3D5D0BA8F34}"/>
              </a:ext>
            </a:extLst>
          </p:cNvPr>
          <p:cNvSpPr>
            <a:spLocks noGrp="1"/>
          </p:cNvSpPr>
          <p:nvPr>
            <p:ph idx="1"/>
          </p:nvPr>
        </p:nvSpPr>
        <p:spPr>
          <a:xfrm>
            <a:off x="690562" y="1933576"/>
            <a:ext cx="10810875" cy="4086224"/>
          </a:xfrm>
          <a:solidFill>
            <a:schemeClr val="accent5">
              <a:lumMod val="20000"/>
              <a:lumOff val="80000"/>
            </a:schemeClr>
          </a:solidFill>
        </p:spPr>
        <p:txBody>
          <a:bodyPr>
            <a:normAutofit lnSpcReduction="10000"/>
          </a:bodyPr>
          <a:lstStyle/>
          <a:p>
            <a:pPr marL="0" indent="0">
              <a:buNone/>
            </a:pPr>
            <a:r>
              <a:rPr lang="en-IN" dirty="0"/>
              <a:t>	</a:t>
            </a:r>
            <a:r>
              <a:rPr lang="en-IN" sz="2400" dirty="0">
                <a:solidFill>
                  <a:schemeClr val="tx1">
                    <a:lumMod val="65000"/>
                    <a:lumOff val="35000"/>
                  </a:schemeClr>
                </a:solidFill>
              </a:rPr>
              <a:t>Telecom Churn Prediction is a crucial task for telecommunication service providers to retain their customers &amp; ensure customer satisfaction. Churn refers to the process of losing customers who switch to a competitor’s service or discontinue using the service altogether. With the increasing competition in the telecommunication industry, predicting churn has become a crucial task to minimize customer loss, reduce revenue leakage &amp; increase customer retention. The project involves analysing customer data &amp; identifying the factors that contribute to churn. Machine learning algorithms can be trained on this data to predict the likelihood of a customer churning, which can help companies take preventive measures to retain them. In this project, we aim to build an accurate churn prediction model using advanced machine learning techniques &amp; explore the various factors that influence customer churn</a:t>
            </a:r>
            <a:r>
              <a:rPr lang="en-IN" dirty="0"/>
              <a:t>.</a:t>
            </a:r>
          </a:p>
        </p:txBody>
      </p:sp>
    </p:spTree>
    <p:extLst>
      <p:ext uri="{BB962C8B-B14F-4D97-AF65-F5344CB8AC3E}">
        <p14:creationId xmlns:p14="http://schemas.microsoft.com/office/powerpoint/2010/main" val="346727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C9F0-17F4-DC3E-D45E-587FFEF877A6}"/>
              </a:ext>
            </a:extLst>
          </p:cNvPr>
          <p:cNvSpPr>
            <a:spLocks noGrp="1"/>
          </p:cNvSpPr>
          <p:nvPr>
            <p:ph type="title"/>
          </p:nvPr>
        </p:nvSpPr>
        <p:spPr>
          <a:xfrm>
            <a:off x="1066800" y="466725"/>
            <a:ext cx="5114925" cy="1217676"/>
          </a:xfrm>
        </p:spPr>
        <p:txBody>
          <a:bodyPr/>
          <a:lstStyle/>
          <a:p>
            <a:r>
              <a:rPr lang="en-IN" dirty="0"/>
              <a:t>What is churn ?</a:t>
            </a:r>
          </a:p>
        </p:txBody>
      </p:sp>
      <p:sp>
        <p:nvSpPr>
          <p:cNvPr id="3" name="Content Placeholder 2">
            <a:extLst>
              <a:ext uri="{FF2B5EF4-FFF2-40B4-BE49-F238E27FC236}">
                <a16:creationId xmlns:a16="http://schemas.microsoft.com/office/drawing/2014/main" id="{EF624FBF-38C7-4B28-1E1B-823E04A8BEEB}"/>
              </a:ext>
            </a:extLst>
          </p:cNvPr>
          <p:cNvSpPr>
            <a:spLocks noGrp="1"/>
          </p:cNvSpPr>
          <p:nvPr>
            <p:ph idx="1"/>
          </p:nvPr>
        </p:nvSpPr>
        <p:spPr>
          <a:xfrm>
            <a:off x="1066800" y="1930908"/>
            <a:ext cx="10058400" cy="4050792"/>
          </a:xfrm>
        </p:spPr>
        <p:txBody>
          <a:bodyPr/>
          <a:lstStyle/>
          <a:p>
            <a:r>
              <a:rPr lang="en-IN" b="1" i="1" dirty="0"/>
              <a:t>Churn is an measurement of the percentage of customers that cancel or choose not to renew their subscription. </a:t>
            </a:r>
          </a:p>
          <a:p>
            <a:r>
              <a:rPr lang="en-IN" dirty="0"/>
              <a:t>A high churn rate can negatively impact Monthly Recurring Revenue (MRR) &amp; can also indicate dissatisfaction with a product or service.</a:t>
            </a:r>
          </a:p>
          <a:p>
            <a:r>
              <a:rPr lang="en-IN" dirty="0"/>
              <a:t>When new customers begin buying and/or using a product, each new user contributes to a product’s growth rate. Inevitably some of those customers will eventually discontinue their usage or cancel their subscription; either because they switched to a competitor or alternative solution, no longer need to product’s functions, they are unhappy with their user experience, or they can no longer afford or justify the cost. The customers that stop using/paying are the “churn” for a given period of time. </a:t>
            </a:r>
          </a:p>
        </p:txBody>
      </p:sp>
    </p:spTree>
    <p:extLst>
      <p:ext uri="{BB962C8B-B14F-4D97-AF65-F5344CB8AC3E}">
        <p14:creationId xmlns:p14="http://schemas.microsoft.com/office/powerpoint/2010/main" val="102483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9485-793B-FC8E-181D-A3DF644AE1B9}"/>
              </a:ext>
            </a:extLst>
          </p:cNvPr>
          <p:cNvSpPr>
            <a:spLocks noGrp="1"/>
          </p:cNvSpPr>
          <p:nvPr>
            <p:ph type="title"/>
          </p:nvPr>
        </p:nvSpPr>
        <p:spPr/>
        <p:txBody>
          <a:bodyPr/>
          <a:lstStyle/>
          <a:p>
            <a:r>
              <a:rPr lang="en-IN" dirty="0"/>
              <a:t>How is churn calculated ?</a:t>
            </a:r>
          </a:p>
        </p:txBody>
      </p:sp>
      <p:sp>
        <p:nvSpPr>
          <p:cNvPr id="3" name="Content Placeholder 2">
            <a:extLst>
              <a:ext uri="{FF2B5EF4-FFF2-40B4-BE49-F238E27FC236}">
                <a16:creationId xmlns:a16="http://schemas.microsoft.com/office/drawing/2014/main" id="{81B3EEED-996A-8B55-35B6-4E3C107EA9A6}"/>
              </a:ext>
            </a:extLst>
          </p:cNvPr>
          <p:cNvSpPr>
            <a:spLocks noGrp="1"/>
          </p:cNvSpPr>
          <p:nvPr>
            <p:ph idx="1"/>
          </p:nvPr>
        </p:nvSpPr>
        <p:spPr/>
        <p:txBody>
          <a:bodyPr/>
          <a:lstStyle/>
          <a:p>
            <a:r>
              <a:rPr lang="en-IN" dirty="0"/>
              <a:t>In the most simplistic form, the churn rate is the percentage of total customers that stop using / paying over a period of time. So, if there were 10,000 total customers in March &amp; 1,000 of them stopped being customers, the monthly churn rate would be 10%.</a:t>
            </a:r>
          </a:p>
          <a:p>
            <a:pPr marL="0" indent="0">
              <a:buNone/>
            </a:pPr>
            <a:endParaRPr lang="en-IN" dirty="0"/>
          </a:p>
          <a:p>
            <a:r>
              <a:rPr lang="en-IN" b="1" i="1" dirty="0"/>
              <a:t>Formula :</a:t>
            </a:r>
          </a:p>
        </p:txBody>
      </p:sp>
      <p:pic>
        <p:nvPicPr>
          <p:cNvPr id="5" name="Picture 4">
            <a:extLst>
              <a:ext uri="{FF2B5EF4-FFF2-40B4-BE49-F238E27FC236}">
                <a16:creationId xmlns:a16="http://schemas.microsoft.com/office/drawing/2014/main" id="{19DBC97F-D70E-1B7D-AE5B-68D6284995D9}"/>
              </a:ext>
            </a:extLst>
          </p:cNvPr>
          <p:cNvPicPr>
            <a:picLocks noChangeAspect="1"/>
          </p:cNvPicPr>
          <p:nvPr/>
        </p:nvPicPr>
        <p:blipFill>
          <a:blip r:embed="rId2">
            <a:grayscl/>
          </a:blip>
          <a:stretch>
            <a:fillRect/>
          </a:stretch>
        </p:blipFill>
        <p:spPr>
          <a:xfrm>
            <a:off x="1518099" y="4146804"/>
            <a:ext cx="9155801" cy="1866121"/>
          </a:xfrm>
          <a:prstGeom prst="rect">
            <a:avLst/>
          </a:prstGeom>
          <a:blipFill dpi="0" rotWithShape="1">
            <a:blip r:embed="rId3"/>
            <a:srcRect/>
            <a:tile tx="0" ty="0" sx="100000" sy="100000" flip="none" algn="tl"/>
          </a:blipFill>
        </p:spPr>
      </p:pic>
    </p:spTree>
    <p:extLst>
      <p:ext uri="{BB962C8B-B14F-4D97-AF65-F5344CB8AC3E}">
        <p14:creationId xmlns:p14="http://schemas.microsoft.com/office/powerpoint/2010/main" val="4880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8063-DC52-7886-6BDA-5AB03289757E}"/>
              </a:ext>
            </a:extLst>
          </p:cNvPr>
          <p:cNvSpPr>
            <a:spLocks noGrp="1"/>
          </p:cNvSpPr>
          <p:nvPr>
            <p:ph type="title"/>
          </p:nvPr>
        </p:nvSpPr>
        <p:spPr/>
        <p:txBody>
          <a:bodyPr/>
          <a:lstStyle/>
          <a:p>
            <a:r>
              <a:rPr lang="en-IN" dirty="0"/>
              <a:t>Pros &amp; cons of churn :</a:t>
            </a:r>
          </a:p>
        </p:txBody>
      </p:sp>
      <p:sp>
        <p:nvSpPr>
          <p:cNvPr id="3" name="Content Placeholder 2">
            <a:extLst>
              <a:ext uri="{FF2B5EF4-FFF2-40B4-BE49-F238E27FC236}">
                <a16:creationId xmlns:a16="http://schemas.microsoft.com/office/drawing/2014/main" id="{5B882CFE-0A42-B415-C6F6-7BE630D96DA2}"/>
              </a:ext>
            </a:extLst>
          </p:cNvPr>
          <p:cNvSpPr>
            <a:spLocks noGrp="1"/>
          </p:cNvSpPr>
          <p:nvPr>
            <p:ph idx="1"/>
          </p:nvPr>
        </p:nvSpPr>
        <p:spPr/>
        <p:txBody>
          <a:bodyPr/>
          <a:lstStyle/>
          <a:p>
            <a:r>
              <a:rPr lang="en-IN" b="1" i="1" dirty="0"/>
              <a:t>Pros :</a:t>
            </a:r>
          </a:p>
          <a:p>
            <a:pPr lvl="1"/>
            <a:r>
              <a:rPr lang="en-IN" dirty="0"/>
              <a:t>Provides clarity on the quality of the business.</a:t>
            </a:r>
          </a:p>
          <a:p>
            <a:pPr lvl="1"/>
            <a:r>
              <a:rPr lang="en-IN" dirty="0"/>
              <a:t>Indicates whether customers are satisfied or dissatisfied with the product or service.</a:t>
            </a:r>
          </a:p>
          <a:p>
            <a:pPr lvl="1"/>
            <a:r>
              <a:rPr lang="en-IN" dirty="0"/>
              <a:t>Allows for comparison with competitors to gauge an acceptable level of churn.</a:t>
            </a:r>
          </a:p>
          <a:p>
            <a:pPr lvl="1"/>
            <a:r>
              <a:rPr lang="en-IN" dirty="0"/>
              <a:t>Easy to calculate.</a:t>
            </a:r>
          </a:p>
          <a:p>
            <a:pPr marL="274320" lvl="1" indent="0">
              <a:buNone/>
            </a:pPr>
            <a:endParaRPr lang="en-IN" dirty="0"/>
          </a:p>
          <a:p>
            <a:r>
              <a:rPr lang="en-IN" b="1" i="1" dirty="0"/>
              <a:t>Cons :</a:t>
            </a:r>
          </a:p>
          <a:p>
            <a:pPr lvl="1"/>
            <a:r>
              <a:rPr lang="en-IN" dirty="0"/>
              <a:t>Does not provide clarity on the types of customers leaving : new / old customers</a:t>
            </a:r>
          </a:p>
          <a:p>
            <a:pPr lvl="1"/>
            <a:r>
              <a:rPr lang="en-IN" dirty="0"/>
              <a:t>Does not differentiate between types of companies in industry comparison : startups, growing &amp; mature business.</a:t>
            </a:r>
          </a:p>
          <a:p>
            <a:pPr marL="274320" lvl="1" indent="0">
              <a:buNone/>
            </a:pPr>
            <a:endParaRPr lang="en-IN" dirty="0"/>
          </a:p>
        </p:txBody>
      </p:sp>
    </p:spTree>
    <p:extLst>
      <p:ext uri="{BB962C8B-B14F-4D97-AF65-F5344CB8AC3E}">
        <p14:creationId xmlns:p14="http://schemas.microsoft.com/office/powerpoint/2010/main" val="384539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8A16-5B9D-F423-83E8-C666C8320379}"/>
              </a:ext>
            </a:extLst>
          </p:cNvPr>
          <p:cNvSpPr>
            <a:spLocks noGrp="1"/>
          </p:cNvSpPr>
          <p:nvPr>
            <p:ph type="title"/>
          </p:nvPr>
        </p:nvSpPr>
        <p:spPr>
          <a:xfrm>
            <a:off x="2625661" y="0"/>
            <a:ext cx="6940677" cy="1314450"/>
          </a:xfrm>
        </p:spPr>
        <p:txBody>
          <a:bodyPr>
            <a:normAutofit/>
          </a:bodyPr>
          <a:lstStyle/>
          <a:p>
            <a:pPr algn="ctr"/>
            <a:r>
              <a:rPr lang="en-IN" sz="8000" dirty="0"/>
              <a:t>Steps :</a:t>
            </a:r>
          </a:p>
        </p:txBody>
      </p:sp>
      <p:sp>
        <p:nvSpPr>
          <p:cNvPr id="3" name="Content Placeholder 2">
            <a:extLst>
              <a:ext uri="{FF2B5EF4-FFF2-40B4-BE49-F238E27FC236}">
                <a16:creationId xmlns:a16="http://schemas.microsoft.com/office/drawing/2014/main" id="{8927E296-D5D7-8E3D-9B99-7065AAC0A7E7}"/>
              </a:ext>
            </a:extLst>
          </p:cNvPr>
          <p:cNvSpPr>
            <a:spLocks noGrp="1"/>
          </p:cNvSpPr>
          <p:nvPr>
            <p:ph idx="1"/>
          </p:nvPr>
        </p:nvSpPr>
        <p:spPr>
          <a:xfrm>
            <a:off x="2352674" y="1543050"/>
            <a:ext cx="7486649" cy="5110734"/>
          </a:xfrm>
        </p:spPr>
        <p:txBody>
          <a:bodyPr>
            <a:normAutofit/>
          </a:bodyPr>
          <a:lstStyle/>
          <a:p>
            <a:pPr>
              <a:buFont typeface="Wingdings" panose="05000000000000000000" pitchFamily="2" charset="2"/>
              <a:buChar char="v"/>
            </a:pPr>
            <a:r>
              <a:rPr lang="en-IN" sz="2400" dirty="0"/>
              <a:t> </a:t>
            </a:r>
            <a:r>
              <a:rPr lang="en-IN" sz="2400" b="1" i="1" dirty="0"/>
              <a:t>Problem  Statement Description</a:t>
            </a:r>
            <a:r>
              <a:rPr lang="en-IN" dirty="0"/>
              <a:t>.</a:t>
            </a:r>
          </a:p>
          <a:p>
            <a:pPr>
              <a:buFont typeface="Wingdings" panose="05000000000000000000" pitchFamily="2" charset="2"/>
              <a:buChar char="v"/>
            </a:pPr>
            <a:r>
              <a:rPr lang="en-IN" sz="2400" dirty="0"/>
              <a:t> </a:t>
            </a:r>
            <a:r>
              <a:rPr lang="en-IN" sz="2400" b="1" i="1" dirty="0"/>
              <a:t>Exploratory Data Analysis [EDA] </a:t>
            </a:r>
            <a:endParaRPr lang="en-IN" dirty="0"/>
          </a:p>
          <a:p>
            <a:pPr>
              <a:buFont typeface="Wingdings" panose="05000000000000000000" pitchFamily="2" charset="2"/>
              <a:buChar char="v"/>
            </a:pPr>
            <a:r>
              <a:rPr lang="en-US" dirty="0"/>
              <a:t> </a:t>
            </a:r>
            <a:r>
              <a:rPr lang="en-US" sz="2400" b="1" i="1" dirty="0"/>
              <a:t>Data Visualization</a:t>
            </a:r>
            <a:r>
              <a:rPr lang="en-US" dirty="0"/>
              <a:t>.</a:t>
            </a:r>
          </a:p>
          <a:p>
            <a:pPr>
              <a:buFont typeface="Wingdings" panose="05000000000000000000" pitchFamily="2" charset="2"/>
              <a:buChar char="v"/>
            </a:pPr>
            <a:r>
              <a:rPr lang="en-US" sz="2400" b="1" i="1" dirty="0"/>
              <a:t> Feature Selection</a:t>
            </a:r>
            <a:endParaRPr lang="en-IN" dirty="0"/>
          </a:p>
          <a:p>
            <a:pPr>
              <a:buFont typeface="Wingdings" panose="05000000000000000000" pitchFamily="2" charset="2"/>
              <a:buChar char="v"/>
            </a:pPr>
            <a:r>
              <a:rPr lang="en-IN" sz="2400" b="1" i="1" dirty="0"/>
              <a:t> Train Test Split </a:t>
            </a:r>
            <a:endParaRPr lang="en-IN" sz="2800" b="1" i="1" dirty="0"/>
          </a:p>
          <a:p>
            <a:pPr>
              <a:buFont typeface="Wingdings" panose="05000000000000000000" pitchFamily="2" charset="2"/>
              <a:buChar char="v"/>
            </a:pPr>
            <a:r>
              <a:rPr lang="en-IN" sz="2400" b="1" i="1" dirty="0"/>
              <a:t> Balancing </a:t>
            </a:r>
          </a:p>
          <a:p>
            <a:pPr>
              <a:buFont typeface="Wingdings" panose="05000000000000000000" pitchFamily="2" charset="2"/>
              <a:buChar char="v"/>
            </a:pPr>
            <a:r>
              <a:rPr lang="en-IN" sz="2400" b="1" i="1" dirty="0"/>
              <a:t> Data Standardization </a:t>
            </a:r>
          </a:p>
          <a:p>
            <a:pPr>
              <a:buFont typeface="Wingdings" panose="05000000000000000000" pitchFamily="2" charset="2"/>
              <a:buChar char="v"/>
            </a:pPr>
            <a:r>
              <a:rPr lang="en-IN" sz="2400" dirty="0"/>
              <a:t> </a:t>
            </a:r>
            <a:r>
              <a:rPr lang="en-IN" sz="2400" b="1" i="1" dirty="0"/>
              <a:t>Models Building</a:t>
            </a:r>
          </a:p>
          <a:p>
            <a:pPr>
              <a:buFont typeface="Wingdings" panose="05000000000000000000" pitchFamily="2" charset="2"/>
              <a:buChar char="v"/>
            </a:pPr>
            <a:r>
              <a:rPr lang="en-US" sz="2400" b="1" i="1" dirty="0"/>
              <a:t> Hyper Parameter Tunning</a:t>
            </a:r>
            <a:endParaRPr lang="en-IN" sz="2400" b="1" i="1" dirty="0"/>
          </a:p>
          <a:p>
            <a:pPr>
              <a:buFont typeface="Wingdings" panose="05000000000000000000" pitchFamily="2" charset="2"/>
              <a:buChar char="v"/>
            </a:pPr>
            <a:r>
              <a:rPr lang="en-IN" sz="2400" b="1" i="1" dirty="0"/>
              <a:t> Conclusion </a:t>
            </a:r>
            <a:endParaRPr lang="en-IN" dirty="0"/>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176936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327C-8273-A130-3AF2-B20E2635DEE3}"/>
              </a:ext>
            </a:extLst>
          </p:cNvPr>
          <p:cNvSpPr>
            <a:spLocks noGrp="1"/>
          </p:cNvSpPr>
          <p:nvPr>
            <p:ph type="title"/>
          </p:nvPr>
        </p:nvSpPr>
        <p:spPr/>
        <p:txBody>
          <a:bodyPr>
            <a:normAutofit/>
          </a:bodyPr>
          <a:lstStyle/>
          <a:p>
            <a:r>
              <a:rPr lang="en-IN" sz="6600" dirty="0"/>
              <a:t>Problem statement :</a:t>
            </a:r>
          </a:p>
        </p:txBody>
      </p:sp>
      <p:sp>
        <p:nvSpPr>
          <p:cNvPr id="3" name="Content Placeholder 2">
            <a:extLst>
              <a:ext uri="{FF2B5EF4-FFF2-40B4-BE49-F238E27FC236}">
                <a16:creationId xmlns:a16="http://schemas.microsoft.com/office/drawing/2014/main" id="{8C45FF6F-6B20-D4EA-B2D9-7577A40180D0}"/>
              </a:ext>
            </a:extLst>
          </p:cNvPr>
          <p:cNvSpPr>
            <a:spLocks noGrp="1"/>
          </p:cNvSpPr>
          <p:nvPr>
            <p:ph idx="1"/>
          </p:nvPr>
        </p:nvSpPr>
        <p:spPr/>
        <p:txBody>
          <a:bodyPr>
            <a:normAutofit/>
          </a:bodyPr>
          <a:lstStyle/>
          <a:p>
            <a:pPr marL="0" indent="0">
              <a:buNone/>
            </a:pPr>
            <a:endParaRPr lang="en-US" sz="2800" dirty="0"/>
          </a:p>
          <a:p>
            <a:r>
              <a:rPr lang="en-US" sz="2800" dirty="0"/>
              <a:t> </a:t>
            </a:r>
            <a:r>
              <a:rPr lang="en-US" sz="3200" dirty="0"/>
              <a:t>The Project will aim to build the model which can predict the customer will Churn or not.</a:t>
            </a:r>
          </a:p>
          <a:p>
            <a:r>
              <a:rPr lang="en-US" sz="3200" dirty="0"/>
              <a:t> The project will also aim to provide actionable insights to help the company improve customer satisfaction &amp; reduce churn rates</a:t>
            </a:r>
            <a:r>
              <a:rPr lang="en-US" sz="2800" dirty="0"/>
              <a:t>.</a:t>
            </a:r>
            <a:endParaRPr lang="en-IN" sz="2800" dirty="0"/>
          </a:p>
        </p:txBody>
      </p:sp>
    </p:spTree>
    <p:extLst>
      <p:ext uri="{BB962C8B-B14F-4D97-AF65-F5344CB8AC3E}">
        <p14:creationId xmlns:p14="http://schemas.microsoft.com/office/powerpoint/2010/main" val="133546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0583-3B22-277E-4364-F702D896FFDD}"/>
              </a:ext>
            </a:extLst>
          </p:cNvPr>
          <p:cNvSpPr>
            <a:spLocks noGrp="1"/>
          </p:cNvSpPr>
          <p:nvPr>
            <p:ph type="title"/>
          </p:nvPr>
        </p:nvSpPr>
        <p:spPr/>
        <p:txBody>
          <a:bodyPr>
            <a:normAutofit/>
          </a:bodyPr>
          <a:lstStyle/>
          <a:p>
            <a:r>
              <a:rPr lang="en-IN" sz="6600" dirty="0"/>
              <a:t>Data set description :</a:t>
            </a:r>
          </a:p>
        </p:txBody>
      </p:sp>
      <p:sp>
        <p:nvSpPr>
          <p:cNvPr id="3" name="Content Placeholder 2">
            <a:extLst>
              <a:ext uri="{FF2B5EF4-FFF2-40B4-BE49-F238E27FC236}">
                <a16:creationId xmlns:a16="http://schemas.microsoft.com/office/drawing/2014/main" id="{C12AA6FB-4B09-45E5-F21F-43F80513B4A7}"/>
              </a:ext>
            </a:extLst>
          </p:cNvPr>
          <p:cNvSpPr>
            <a:spLocks noGrp="1"/>
          </p:cNvSpPr>
          <p:nvPr>
            <p:ph idx="1"/>
          </p:nvPr>
        </p:nvSpPr>
        <p:spPr>
          <a:xfrm>
            <a:off x="1069848" y="2324100"/>
            <a:ext cx="10058400" cy="3848100"/>
          </a:xfrm>
        </p:spPr>
        <p:txBody>
          <a:bodyPr>
            <a:normAutofit/>
          </a:bodyPr>
          <a:lstStyle/>
          <a:p>
            <a:r>
              <a:rPr lang="en-IN" sz="2400" dirty="0"/>
              <a:t>Source dataset is in csv format.</a:t>
            </a:r>
          </a:p>
          <a:p>
            <a:r>
              <a:rPr lang="en-IN" sz="2400" dirty="0"/>
              <a:t>Dataset contains 5,000 rows &amp; 21 columns.</a:t>
            </a:r>
          </a:p>
          <a:p>
            <a:r>
              <a:rPr lang="en-IN" sz="2400" dirty="0"/>
              <a:t>“churn” column is target column, which notifies whether a particular customer is churned or not.</a:t>
            </a:r>
          </a:p>
          <a:p>
            <a:r>
              <a:rPr lang="en-IN" sz="2400" dirty="0"/>
              <a:t>We will be developing our models to predict the customer is churned or not.</a:t>
            </a:r>
          </a:p>
        </p:txBody>
      </p:sp>
    </p:spTree>
    <p:extLst>
      <p:ext uri="{BB962C8B-B14F-4D97-AF65-F5344CB8AC3E}">
        <p14:creationId xmlns:p14="http://schemas.microsoft.com/office/powerpoint/2010/main" val="2458213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5376</TotalTime>
  <Words>1749</Words>
  <Application>Microsoft Office PowerPoint</Application>
  <PresentationFormat>Widescreen</PresentationFormat>
  <Paragraphs>174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Rockwell</vt:lpstr>
      <vt:lpstr>Rockwell Condensed</vt:lpstr>
      <vt:lpstr>Wingdings</vt:lpstr>
      <vt:lpstr>Wood Type</vt:lpstr>
      <vt:lpstr>Telecom Churn prediction</vt:lpstr>
      <vt:lpstr>Group members </vt:lpstr>
      <vt:lpstr>Introduction </vt:lpstr>
      <vt:lpstr>What is churn ?</vt:lpstr>
      <vt:lpstr>How is churn calculated ?</vt:lpstr>
      <vt:lpstr>Pros &amp; cons of churn :</vt:lpstr>
      <vt:lpstr>Steps :</vt:lpstr>
      <vt:lpstr>Problem statement :</vt:lpstr>
      <vt:lpstr>Data set description :</vt:lpstr>
      <vt:lpstr>Data set overview :</vt:lpstr>
      <vt:lpstr>EDA (Exploratory Data Analysis) </vt:lpstr>
      <vt:lpstr>eda :</vt:lpstr>
      <vt:lpstr>Box Plot </vt:lpstr>
      <vt:lpstr>  Visualization  Pie chart </vt:lpstr>
      <vt:lpstr>histogram</vt:lpstr>
      <vt:lpstr>Count plot</vt:lpstr>
      <vt:lpstr>Count plot</vt:lpstr>
      <vt:lpstr>Pie chart</vt:lpstr>
      <vt:lpstr>Feature selection :</vt:lpstr>
      <vt:lpstr>Correlation analysis :</vt:lpstr>
      <vt:lpstr>PowerPoint Presentation</vt:lpstr>
      <vt:lpstr>Recursive feature elimination [RFE] :</vt:lpstr>
      <vt:lpstr>Some Steps Before the Model Building </vt:lpstr>
      <vt:lpstr>Model Building </vt:lpstr>
      <vt:lpstr>Random forest classifier model :</vt:lpstr>
      <vt:lpstr>Kfold cross validation &amp;  Hyper parameter tunning </vt:lpstr>
      <vt:lpstr>Roc curve</vt:lpstr>
      <vt:lpstr>Findings &amp; suggestions :</vt:lpstr>
      <vt:lpstr>How can you reduce churn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Vinaykumar Patil</dc:creator>
  <cp:lastModifiedBy>Vinaykumar Patil</cp:lastModifiedBy>
  <cp:revision>36</cp:revision>
  <dcterms:created xsi:type="dcterms:W3CDTF">2023-03-19T05:16:34Z</dcterms:created>
  <dcterms:modified xsi:type="dcterms:W3CDTF">2023-04-04T12:26:48Z</dcterms:modified>
</cp:coreProperties>
</file>