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70C1-61AF-4C65-9317-F6524D2F67B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724F-E737-4CC3-AEF8-7B93CAB1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64A7-7DB1-4BD1-9B5D-2C8949FA571D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BDF1-A5A9-4E93-94B8-3A181307851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CCE5-90C2-4C8B-B140-54F5E276A39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7A2-F755-45B5-9358-7552890D4CF6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6BD-97E1-4A48-8EE2-9C8258E2F8DE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878E-53E2-4378-BB01-B612F0CACF51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975-8185-4B59-9BFE-E1AABAB2311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9AB9274-A0B5-4386-A31B-D8E7513FB47F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D2A9EE-0564-4E4E-B278-A7FB8760AAA0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6DC14D0-64EF-4DED-9D4B-51E5F0117B4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B2EA78-AEB3-469B-9025-3B17201A457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8123416" y="1475234"/>
                <a:ext cx="3214307" cy="2901694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Generating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→4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𝑙𝑜𝑜𝑝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 interference events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operators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200" dirty="0">
                    <a:solidFill>
                      <a:schemeClr val="tx1"/>
                    </a:solidFill>
                  </a:rPr>
                  <a:t>using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MadGraph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B2EA78-AEB3-469B-9025-3B17201A4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8123416" y="1475234"/>
                <a:ext cx="3214307" cy="2901694"/>
              </a:xfrm>
              <a:blipFill>
                <a:blip r:embed="rId4"/>
                <a:stretch>
                  <a:fillRect l="-2467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i="1" u="sng" dirty="0"/>
              <a:t>Jay Sandesara</a:t>
            </a:r>
            <a:r>
              <a:rPr lang="en-US" sz="1300" i="1" dirty="0"/>
              <a:t>,            Rafael Coelho lopes de </a:t>
            </a:r>
            <a:r>
              <a:rPr lang="en-US" sz="1300" i="1" dirty="0" err="1"/>
              <a:t>sa</a:t>
            </a:r>
            <a:r>
              <a:rPr lang="en-US" sz="1300" i="1" dirty="0"/>
              <a:t>, </a:t>
            </a:r>
            <a:r>
              <a:rPr lang="en-US" sz="1300" i="1" dirty="0" err="1"/>
              <a:t>Lailin</a:t>
            </a:r>
            <a:r>
              <a:rPr lang="en-US" sz="1300" i="1" dirty="0"/>
              <a:t> xu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7E1A-A52A-4629-8A2B-55F0B2B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B3FB-A25E-4FA8-841F-878406BD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0747-C300-4518-B4DC-7B26109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AB03-B2F1-4191-A58C-7A2948C6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like this - Follow up on </a:t>
            </a:r>
            <a:r>
              <a:rPr lang="en-US" dirty="0" err="1"/>
              <a:t>Lailins</a:t>
            </a:r>
            <a:r>
              <a:rPr lang="en-US" dirty="0"/>
              <a:t> presentation now with </a:t>
            </a:r>
            <a:r>
              <a:rPr lang="en-US" dirty="0" err="1"/>
              <a:t>cpG</a:t>
            </a:r>
            <a:r>
              <a:rPr lang="en-US" dirty="0"/>
              <a:t>*</a:t>
            </a:r>
            <a:r>
              <a:rPr lang="en-US" dirty="0" err="1"/>
              <a:t>cXX</a:t>
            </a:r>
            <a:r>
              <a:rPr lang="en-US" dirty="0"/>
              <a:t> interference terms</a:t>
            </a:r>
          </a:p>
          <a:p>
            <a:endParaRPr lang="en-US" dirty="0"/>
          </a:p>
          <a:p>
            <a:r>
              <a:rPr lang="en-US" dirty="0"/>
              <a:t>With some more introduction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494-5EFC-44DB-83E6-551E042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Jay Sandesara                                                                     HZZ weekly                                                                          16th October,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4927C-4437-4D33-9FE5-4D4B0A6E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1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63F07-01CF-4DAB-B52C-A4E738F7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38" y="2961570"/>
            <a:ext cx="1932729" cy="1534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C28E7-3DCE-40A9-BCA0-E361604761B6}"/>
              </a:ext>
            </a:extLst>
          </p:cNvPr>
          <p:cNvSpPr txBox="1"/>
          <p:nvPr/>
        </p:nvSpPr>
        <p:spPr>
          <a:xfrm>
            <a:off x="6754007" y="34436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F1A56-AF75-4FBC-87EE-628F8BA8E0D4}"/>
              </a:ext>
            </a:extLst>
          </p:cNvPr>
          <p:cNvSpPr/>
          <p:nvPr/>
        </p:nvSpPr>
        <p:spPr>
          <a:xfrm>
            <a:off x="4936320" y="264700"/>
            <a:ext cx="4268159" cy="6064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 we generate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cXX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interference?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B709A26-7C8E-442A-A898-CE0756399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99" y="2222766"/>
            <a:ext cx="4736853" cy="3180415"/>
          </a:xfrm>
          <a:prstGeom prst="rect">
            <a:avLst/>
          </a:prstGeom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288FAB8A-08AC-4D33-949E-CF9F3EB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45" y="3469202"/>
            <a:ext cx="2730716" cy="68754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0087AF-80B0-4252-9340-182F06D590E4}"/>
              </a:ext>
            </a:extLst>
          </p:cNvPr>
          <p:cNvCxnSpPr>
            <a:cxnSpLocks/>
          </p:cNvCxnSpPr>
          <p:nvPr/>
        </p:nvCxnSpPr>
        <p:spPr>
          <a:xfrm>
            <a:off x="3594683" y="3700918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4389973-1865-4999-A16D-FF06F651EE38}"/>
              </a:ext>
            </a:extLst>
          </p:cNvPr>
          <p:cNvSpPr/>
          <p:nvPr/>
        </p:nvSpPr>
        <p:spPr>
          <a:xfrm>
            <a:off x="684120" y="1090569"/>
            <a:ext cx="2797305" cy="1610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calculating virtual corrections to the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tree diagram from one-loop diagrams that are pure loop induced with no tree counterpart </a:t>
            </a:r>
          </a:p>
          <a:p>
            <a:pPr algn="ctr"/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43F2CB-F385-4ECF-AE1B-345BF7DABACE}"/>
              </a:ext>
            </a:extLst>
          </p:cNvPr>
          <p:cNvCxnSpPr/>
          <p:nvPr/>
        </p:nvCxnSpPr>
        <p:spPr>
          <a:xfrm flipH="1">
            <a:off x="3733101" y="1015068"/>
            <a:ext cx="998290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C01C4F-B294-44AA-A95E-B547CFE7F1C4}"/>
              </a:ext>
            </a:extLst>
          </p:cNvPr>
          <p:cNvCxnSpPr>
            <a:cxnSpLocks/>
          </p:cNvCxnSpPr>
          <p:nvPr/>
        </p:nvCxnSpPr>
        <p:spPr>
          <a:xfrm>
            <a:off x="1786855" y="2969703"/>
            <a:ext cx="0" cy="45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7D517662-9574-45DD-99A5-70610639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BE4E171-C457-4A9F-83EC-36C454FF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853E86C-0AD1-4994-8329-ADF6322B837E}"/>
                  </a:ext>
                </a:extLst>
              </p:cNvPr>
              <p:cNvSpPr/>
              <p:nvPr/>
            </p:nvSpPr>
            <p:spPr>
              <a:xfrm>
                <a:off x="684120" y="4991348"/>
                <a:ext cx="3365367" cy="9591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3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How do we calculate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3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3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3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using </a:t>
                </a:r>
                <a:r>
                  <a:rPr lang="en-US" sz="13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MadGraph</a:t>
                </a:r>
                <a:r>
                  <a:rPr lang="en-US" sz="13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 By doing: </a:t>
                </a:r>
              </a:p>
              <a:p>
                <a:endParaRPr lang="en-US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sz="13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en-US" sz="13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virt</a:t>
                </a:r>
                <a:r>
                  <a:rPr lang="en-US" sz="13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QCD] in reweighting mode</a:t>
                </a:r>
              </a:p>
              <a:p>
                <a:pPr algn="ctr"/>
                <a:endParaRPr lang="en-US" sz="13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853E86C-0AD1-4994-8329-ADF6322B8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0" y="4991348"/>
                <a:ext cx="3365367" cy="959189"/>
              </a:xfrm>
              <a:prstGeom prst="rect">
                <a:avLst/>
              </a:prstGeom>
              <a:blipFill>
                <a:blip r:embed="rId5"/>
                <a:stretch>
                  <a:fillRect l="-36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EA86FA-3134-43BD-A22D-07F820589B45}"/>
              </a:ext>
            </a:extLst>
          </p:cNvPr>
          <p:cNvCxnSpPr/>
          <p:nvPr/>
        </p:nvCxnSpPr>
        <p:spPr>
          <a:xfrm flipH="1" flipV="1">
            <a:off x="793102" y="4101652"/>
            <a:ext cx="304177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8BD7F-6D31-46CA-B6BF-4BB39AC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E1C08-CBDD-49CE-8DCF-D3FD7F5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0E01-67B3-4DE9-82CC-32EC186D226D}"/>
              </a:ext>
            </a:extLst>
          </p:cNvPr>
          <p:cNvSpPr/>
          <p:nvPr/>
        </p:nvSpPr>
        <p:spPr>
          <a:xfrm>
            <a:off x="3382284" y="306798"/>
            <a:ext cx="5427432" cy="878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try the straightforward approach in reweighting mode: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process   g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h &gt; z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QED=2 QCD=2 NP=2 NP^2==4   [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=QCD]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8375B5-C69D-4626-B9FF-028531A956A3}"/>
              </a:ext>
            </a:extLst>
          </p:cNvPr>
          <p:cNvCxnSpPr/>
          <p:nvPr/>
        </p:nvCxnSpPr>
        <p:spPr>
          <a:xfrm flipV="1">
            <a:off x="7585788" y="998377"/>
            <a:ext cx="0" cy="7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A817A-143C-4BCC-AE11-E30732C21F52}"/>
                  </a:ext>
                </a:extLst>
              </p:cNvPr>
              <p:cNvSpPr txBox="1"/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Ensures that we are looking at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effects only</a:t>
                </a:r>
              </a:p>
              <a:p>
                <a:r>
                  <a:rPr lang="en-US" dirty="0"/>
                  <a:t>and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A817A-143C-4BCC-AE11-E30732C2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blipFill>
                <a:blip r:embed="rId2"/>
                <a:stretch>
                  <a:fillRect l="-145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7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8BD7F-6D31-46CA-B6BF-4BB39AC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E1C08-CBDD-49CE-8DCF-D3FD7F5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0E01-67B3-4DE9-82CC-32EC186D226D}"/>
              </a:ext>
            </a:extLst>
          </p:cNvPr>
          <p:cNvSpPr/>
          <p:nvPr/>
        </p:nvSpPr>
        <p:spPr>
          <a:xfrm>
            <a:off x="3382284" y="306798"/>
            <a:ext cx="5427432" cy="878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try the straightforward approach in reweighting mode: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process   g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h &gt; z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QED=2 QCD=2 NP=2 NP^2==4   [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=QCD]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8F41-7C36-40BD-BA08-5ECAF496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" y="4196958"/>
            <a:ext cx="1518749" cy="12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10A84-0B25-45CD-A13F-ABBD254D36FE}"/>
              </a:ext>
            </a:extLst>
          </p:cNvPr>
          <p:cNvSpPr txBox="1"/>
          <p:nvPr/>
        </p:nvSpPr>
        <p:spPr>
          <a:xfrm>
            <a:off x="2093294" y="4615325"/>
            <a:ext cx="15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871F9D-97CB-4455-B38E-1936C1D46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23" y="3363925"/>
            <a:ext cx="2899301" cy="24471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FBD94-EB37-4B88-9D6B-275212D5E992}"/>
              </a:ext>
            </a:extLst>
          </p:cNvPr>
          <p:cNvCxnSpPr>
            <a:cxnSpLocks/>
          </p:cNvCxnSpPr>
          <p:nvPr/>
        </p:nvCxnSpPr>
        <p:spPr>
          <a:xfrm flipV="1">
            <a:off x="7585788" y="998377"/>
            <a:ext cx="0" cy="7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E59041-8F76-4BFD-B0E1-21F234786C65}"/>
                  </a:ext>
                </a:extLst>
              </p:cNvPr>
              <p:cNvSpPr txBox="1"/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Ensures that we are looking at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effects only</a:t>
                </a:r>
              </a:p>
              <a:p>
                <a:r>
                  <a:rPr lang="en-US" dirty="0"/>
                  <a:t>and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E59041-8F76-4BFD-B0E1-21F23478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blipFill>
                <a:blip r:embed="rId4"/>
                <a:stretch>
                  <a:fillRect l="-145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47C3D-26F9-4739-BEE0-8D87912EAAB4}"/>
              </a:ext>
            </a:extLst>
          </p:cNvPr>
          <p:cNvCxnSpPr>
            <a:cxnSpLocks/>
          </p:cNvCxnSpPr>
          <p:nvPr/>
        </p:nvCxnSpPr>
        <p:spPr>
          <a:xfrm flipH="1">
            <a:off x="2848696" y="1384183"/>
            <a:ext cx="876016" cy="17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1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8BD7F-6D31-46CA-B6BF-4BB39AC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E1C08-CBDD-49CE-8DCF-D3FD7F5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0E01-67B3-4DE9-82CC-32EC186D226D}"/>
              </a:ext>
            </a:extLst>
          </p:cNvPr>
          <p:cNvSpPr/>
          <p:nvPr/>
        </p:nvSpPr>
        <p:spPr>
          <a:xfrm>
            <a:off x="3382284" y="306798"/>
            <a:ext cx="5427432" cy="878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try the straightforward approach in reweighting mode: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process   g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h &gt; z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QED=2 QCD=2 NP=2 NP^2==4   [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=QCD]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8F41-7C36-40BD-BA08-5ECAF496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" y="4196958"/>
            <a:ext cx="1518749" cy="12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10A84-0B25-45CD-A13F-ABBD254D36FE}"/>
              </a:ext>
            </a:extLst>
          </p:cNvPr>
          <p:cNvSpPr txBox="1"/>
          <p:nvPr/>
        </p:nvSpPr>
        <p:spPr>
          <a:xfrm>
            <a:off x="2093294" y="4615325"/>
            <a:ext cx="15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871F9D-97CB-4455-B38E-1936C1D46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23" y="3363925"/>
            <a:ext cx="2899301" cy="24471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FBD94-EB37-4B88-9D6B-275212D5E992}"/>
              </a:ext>
            </a:extLst>
          </p:cNvPr>
          <p:cNvCxnSpPr>
            <a:cxnSpLocks/>
          </p:cNvCxnSpPr>
          <p:nvPr/>
        </p:nvCxnSpPr>
        <p:spPr>
          <a:xfrm flipV="1">
            <a:off x="7585788" y="998377"/>
            <a:ext cx="0" cy="7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E59041-8F76-4BFD-B0E1-21F234786C65}"/>
                  </a:ext>
                </a:extLst>
              </p:cNvPr>
              <p:cNvSpPr txBox="1"/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Ensures that we are looking at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effects only</a:t>
                </a:r>
              </a:p>
              <a:p>
                <a:r>
                  <a:rPr lang="en-US" dirty="0"/>
                  <a:t>and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E59041-8F76-4BFD-B0E1-21F23478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06" y="1763486"/>
                <a:ext cx="3351101" cy="923330"/>
              </a:xfrm>
              <a:prstGeom prst="rect">
                <a:avLst/>
              </a:prstGeom>
              <a:blipFill>
                <a:blip r:embed="rId4"/>
                <a:stretch>
                  <a:fillRect l="-145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47C3D-26F9-4739-BEE0-8D87912EAAB4}"/>
              </a:ext>
            </a:extLst>
          </p:cNvPr>
          <p:cNvCxnSpPr>
            <a:cxnSpLocks/>
          </p:cNvCxnSpPr>
          <p:nvPr/>
        </p:nvCxnSpPr>
        <p:spPr>
          <a:xfrm flipH="1">
            <a:off x="2848696" y="1384183"/>
            <a:ext cx="876016" cy="17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848FB7-7AD7-41DF-BD27-D49F073D943E}"/>
              </a:ext>
            </a:extLst>
          </p:cNvPr>
          <p:cNvSpPr/>
          <p:nvPr/>
        </p:nvSpPr>
        <p:spPr>
          <a:xfrm>
            <a:off x="1963024" y="3153143"/>
            <a:ext cx="3900881" cy="17365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51361-3692-40C4-B0DC-D3D5ED01E1F8}"/>
              </a:ext>
            </a:extLst>
          </p:cNvPr>
          <p:cNvCxnSpPr/>
          <p:nvPr/>
        </p:nvCxnSpPr>
        <p:spPr>
          <a:xfrm flipH="1" flipV="1">
            <a:off x="6096000" y="4196958"/>
            <a:ext cx="1152088" cy="4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58D3-EF0C-45BA-B478-AF36935B7AC6}"/>
              </a:ext>
            </a:extLst>
          </p:cNvPr>
          <p:cNvSpPr/>
          <p:nvPr/>
        </p:nvSpPr>
        <p:spPr>
          <a:xfrm>
            <a:off x="7482705" y="4381129"/>
            <a:ext cx="3900882" cy="702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type of diagrams which are proportional to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must be somehow removed or suppressed to give meaningful results.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92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8BD7F-6D31-46CA-B6BF-4BB39AC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E1C08-CBDD-49CE-8DCF-D3FD7F5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0E01-67B3-4DE9-82CC-32EC186D226D}"/>
              </a:ext>
            </a:extLst>
          </p:cNvPr>
          <p:cNvSpPr/>
          <p:nvPr/>
        </p:nvSpPr>
        <p:spPr>
          <a:xfrm>
            <a:off x="3382283" y="766620"/>
            <a:ext cx="5853991" cy="41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process   g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h &gt; z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QED=2 QCD=2 NP=2 NP^2==4   [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=QCD]  /g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8F41-7C36-40BD-BA08-5ECAF496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0" y="2142040"/>
            <a:ext cx="1518749" cy="12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10A84-0B25-45CD-A13F-ABBD254D36FE}"/>
              </a:ext>
            </a:extLst>
          </p:cNvPr>
          <p:cNvSpPr txBox="1"/>
          <p:nvPr/>
        </p:nvSpPr>
        <p:spPr>
          <a:xfrm>
            <a:off x="2017608" y="2469120"/>
            <a:ext cx="15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71F9D-97CB-4455-B38E-1936C1D4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838" y="1620280"/>
            <a:ext cx="2899301" cy="22495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FBD94-EB37-4B88-9D6B-275212D5E992}"/>
              </a:ext>
            </a:extLst>
          </p:cNvPr>
          <p:cNvCxnSpPr>
            <a:cxnSpLocks/>
          </p:cNvCxnSpPr>
          <p:nvPr/>
        </p:nvCxnSpPr>
        <p:spPr>
          <a:xfrm flipV="1">
            <a:off x="8800051" y="1090571"/>
            <a:ext cx="69252" cy="52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51361-3692-40C4-B0DC-D3D5ED01E1F8}"/>
              </a:ext>
            </a:extLst>
          </p:cNvPr>
          <p:cNvCxnSpPr>
            <a:cxnSpLocks/>
          </p:cNvCxnSpPr>
          <p:nvPr/>
        </p:nvCxnSpPr>
        <p:spPr>
          <a:xfrm flipH="1">
            <a:off x="5780016" y="2080470"/>
            <a:ext cx="770017" cy="6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58D3-EF0C-45BA-B478-AF36935B7AC6}"/>
              </a:ext>
            </a:extLst>
          </p:cNvPr>
          <p:cNvSpPr/>
          <p:nvPr/>
        </p:nvSpPr>
        <p:spPr>
          <a:xfrm>
            <a:off x="6918862" y="1744904"/>
            <a:ext cx="3900882" cy="529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Removes the gluon propagator diagrams from computation, giving us the desired interference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7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8BD7F-6D31-46CA-B6BF-4BB39AC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E1C08-CBDD-49CE-8DCF-D3FD7F5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0E01-67B3-4DE9-82CC-32EC186D226D}"/>
              </a:ext>
            </a:extLst>
          </p:cNvPr>
          <p:cNvSpPr/>
          <p:nvPr/>
        </p:nvSpPr>
        <p:spPr>
          <a:xfrm>
            <a:off x="3382283" y="766620"/>
            <a:ext cx="5853991" cy="41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process   g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h &gt; z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QED=2 QCD=2 NP=2 NP^2==4   [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</a:t>
            </a: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=QCD]  /g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8F41-7C36-40BD-BA08-5ECAF496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0" y="2142040"/>
            <a:ext cx="1518749" cy="12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10A84-0B25-45CD-A13F-ABBD254D36FE}"/>
              </a:ext>
            </a:extLst>
          </p:cNvPr>
          <p:cNvSpPr txBox="1"/>
          <p:nvPr/>
        </p:nvSpPr>
        <p:spPr>
          <a:xfrm>
            <a:off x="2017608" y="2469120"/>
            <a:ext cx="15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71F9D-97CB-4455-B38E-1936C1D4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838" y="1620280"/>
            <a:ext cx="2899301" cy="22495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FBD94-EB37-4B88-9D6B-275212D5E992}"/>
              </a:ext>
            </a:extLst>
          </p:cNvPr>
          <p:cNvCxnSpPr>
            <a:cxnSpLocks/>
          </p:cNvCxnSpPr>
          <p:nvPr/>
        </p:nvCxnSpPr>
        <p:spPr>
          <a:xfrm flipV="1">
            <a:off x="8800051" y="1090571"/>
            <a:ext cx="69252" cy="52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51361-3692-40C4-B0DC-D3D5ED01E1F8}"/>
              </a:ext>
            </a:extLst>
          </p:cNvPr>
          <p:cNvCxnSpPr>
            <a:cxnSpLocks/>
          </p:cNvCxnSpPr>
          <p:nvPr/>
        </p:nvCxnSpPr>
        <p:spPr>
          <a:xfrm flipH="1">
            <a:off x="5780016" y="2080470"/>
            <a:ext cx="770017" cy="6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58D3-EF0C-45BA-B478-AF36935B7AC6}"/>
              </a:ext>
            </a:extLst>
          </p:cNvPr>
          <p:cNvSpPr/>
          <p:nvPr/>
        </p:nvSpPr>
        <p:spPr>
          <a:xfrm>
            <a:off x="6918862" y="1744904"/>
            <a:ext cx="3900882" cy="529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Removes the gluon propagator diagrams from computation, giving us the desired interference</a:t>
            </a: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2AE33-07A6-441E-90E3-75226A931EC4}"/>
              </a:ext>
            </a:extLst>
          </p:cNvPr>
          <p:cNvSpPr/>
          <p:nvPr/>
        </p:nvSpPr>
        <p:spPr>
          <a:xfrm>
            <a:off x="3936534" y="4313630"/>
            <a:ext cx="4318932" cy="47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strategy, however, creates an unexpected problem: </a:t>
            </a:r>
            <a:r>
              <a:rPr lang="en-US" sz="1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counterterms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4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0A27-EDAA-4B67-B436-17188E03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Issue with </a:t>
            </a:r>
            <a:r>
              <a:rPr lang="en-US" sz="3000" dirty="0" err="1"/>
              <a:t>Counterterms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C41ED-9660-4F6F-8307-9377659BF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When we calculate the virtual corrections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using [</a:t>
                </a:r>
                <a:r>
                  <a:rPr lang="en-US" dirty="0" err="1"/>
                  <a:t>virt</a:t>
                </a:r>
                <a:r>
                  <a:rPr lang="en-US" dirty="0"/>
                  <a:t>=QCD], the renormalization procedure takes place by introducing an additional modification to the computation: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corresponds to the vertex correction to a loop diagram. </a:t>
                </a:r>
              </a:p>
              <a:p>
                <a:r>
                  <a:rPr lang="en-US" dirty="0"/>
                  <a:t>When we use ‘/g’ syntax, </a:t>
                </a:r>
                <a:r>
                  <a:rPr lang="en-US" dirty="0" err="1"/>
                  <a:t>MadGraph</a:t>
                </a:r>
                <a:r>
                  <a:rPr lang="en-US" dirty="0"/>
                  <a:t> tries to remove all the </a:t>
                </a:r>
                <a:r>
                  <a:rPr lang="en-US" dirty="0" err="1"/>
                  <a:t>counterterms</a:t>
                </a:r>
                <a:r>
                  <a:rPr lang="en-US" dirty="0"/>
                  <a:t> associated to the diagram we remove. </a:t>
                </a:r>
              </a:p>
              <a:p>
                <a:r>
                  <a:rPr lang="en-US" dirty="0"/>
                  <a:t>However upon consultation with Olivier and Cen Zhang, it seems that </a:t>
                </a:r>
                <a:r>
                  <a:rPr lang="en-US" dirty="0" err="1"/>
                  <a:t>SMEFTatNLO</a:t>
                </a:r>
                <a:r>
                  <a:rPr lang="en-US" dirty="0"/>
                  <a:t> model somehow fails to “tell” </a:t>
                </a:r>
                <a:r>
                  <a:rPr lang="en-US" dirty="0" err="1"/>
                  <a:t>MadGraph</a:t>
                </a:r>
                <a:r>
                  <a:rPr lang="en-US" dirty="0"/>
                  <a:t> about certain types of </a:t>
                </a:r>
                <a:r>
                  <a:rPr lang="en-US" dirty="0" err="1"/>
                  <a:t>counterterms</a:t>
                </a:r>
                <a:r>
                  <a:rPr lang="en-US" dirty="0"/>
                  <a:t> associated with the </a:t>
                </a:r>
                <a:r>
                  <a:rPr lang="en-US" dirty="0" err="1"/>
                  <a:t>cpG</a:t>
                </a:r>
                <a:r>
                  <a:rPr lang="en-US" dirty="0"/>
                  <a:t> diagrams. As such these </a:t>
                </a:r>
                <a:r>
                  <a:rPr lang="en-US" dirty="0" err="1"/>
                  <a:t>counterterms</a:t>
                </a:r>
                <a:r>
                  <a:rPr lang="en-US" dirty="0"/>
                  <a:t> are included in the computation even after ‘/g’ removal of unwanted diagrams.</a:t>
                </a:r>
              </a:p>
              <a:p>
                <a:r>
                  <a:rPr lang="en-US" dirty="0"/>
                  <a:t>As such the cross-section scales like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𝑐𝑝𝐺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𝑐𝑋𝑋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𝑐𝑝𝐺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𝑐𝑝𝐺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where the latter term corresponds to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counterterm</a:t>
                </a:r>
                <a:r>
                  <a:rPr lang="en-US" dirty="0">
                    <a:solidFill>
                      <a:schemeClr val="tx1"/>
                    </a:solidFill>
                  </a:rPr>
                  <a:t> contribution.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C41ED-9660-4F6F-8307-9377659BF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" t="-648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272D-BC02-4E1B-922F-F88BB935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Jay Sandesara                                                                     HZZ weekly                                                                          16th October,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4170C-72B2-40C1-96C9-1F93DCE9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4E37A2-0479-4B8C-8BA2-3090044F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15" y="2810713"/>
            <a:ext cx="3514769" cy="6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089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{A82116D8-CFF7-4FF2-B7F4-8E0FBC72EA0C}tf22712842_win32</Template>
  <TotalTime>1642</TotalTime>
  <Words>634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Cambria Math</vt:lpstr>
      <vt:lpstr>Franklin Gothic Book</vt:lpstr>
      <vt:lpstr>1_RetrospectVTI</vt:lpstr>
      <vt:lpstr>Generating  g g→H→4l  tree × loop  interference events with dim-6 operators  using MadGraph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with Counterterms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 g g→H→4l  tree × loop  interference events with dim-6 operators  using MadGraph </dc:title>
  <dc:creator>Jay Sandesara</dc:creator>
  <cp:lastModifiedBy>Jay Sandesara</cp:lastModifiedBy>
  <cp:revision>1</cp:revision>
  <dcterms:created xsi:type="dcterms:W3CDTF">2020-10-14T17:50:31Z</dcterms:created>
  <dcterms:modified xsi:type="dcterms:W3CDTF">2020-10-15T21:12:51Z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