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BBEED-6EA9-4670-990A-F23741167BA1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6C1E68-E184-40D8-88B4-D59A6122E8E3}">
      <dgm:prSet phldrT="[Text]"/>
      <dgm:spPr/>
      <dgm:t>
        <a:bodyPr/>
        <a:lstStyle/>
        <a:p>
          <a:r>
            <a:rPr lang="en-US" dirty="0"/>
            <a:t>Speed &amp; safety</a:t>
          </a:r>
          <a:endParaRPr lang="en-IN" dirty="0"/>
        </a:p>
      </dgm:t>
    </dgm:pt>
    <dgm:pt modelId="{B3BCA333-2915-42B2-AE3C-A8CF05BCC24E}" type="parTrans" cxnId="{BF841EDF-7EA4-46FF-9F61-BBFCF1405E65}">
      <dgm:prSet/>
      <dgm:spPr/>
      <dgm:t>
        <a:bodyPr/>
        <a:lstStyle/>
        <a:p>
          <a:endParaRPr lang="en-IN"/>
        </a:p>
      </dgm:t>
    </dgm:pt>
    <dgm:pt modelId="{76EA932E-EA81-430D-916A-CB47CA00CFD2}" type="sibTrans" cxnId="{BF841EDF-7EA4-46FF-9F61-BBFCF1405E65}">
      <dgm:prSet/>
      <dgm:spPr/>
      <dgm:t>
        <a:bodyPr/>
        <a:lstStyle/>
        <a:p>
          <a:endParaRPr lang="en-IN"/>
        </a:p>
      </dgm:t>
    </dgm:pt>
    <dgm:pt modelId="{BFB6B1F2-960E-4A0D-ADF5-360937B92F4C}">
      <dgm:prSet phldrT="[Text]"/>
      <dgm:spPr/>
      <dgm:t>
        <a:bodyPr/>
        <a:lstStyle/>
        <a:p>
          <a:r>
            <a:rPr lang="en-US" dirty="0"/>
            <a:t>Scale</a:t>
          </a:r>
          <a:endParaRPr lang="en-IN" dirty="0"/>
        </a:p>
      </dgm:t>
    </dgm:pt>
    <dgm:pt modelId="{A28DA51C-C963-4BDD-BC9B-48CAF472C086}" type="parTrans" cxnId="{F6926CD7-67EB-4DE8-AFD3-D6ABB98392FA}">
      <dgm:prSet/>
      <dgm:spPr/>
      <dgm:t>
        <a:bodyPr/>
        <a:lstStyle/>
        <a:p>
          <a:endParaRPr lang="en-IN"/>
        </a:p>
      </dgm:t>
    </dgm:pt>
    <dgm:pt modelId="{CCB408B8-4A89-4B1A-B646-23BD5DD708B6}" type="sibTrans" cxnId="{F6926CD7-67EB-4DE8-AFD3-D6ABB98392FA}">
      <dgm:prSet/>
      <dgm:spPr/>
      <dgm:t>
        <a:bodyPr/>
        <a:lstStyle/>
        <a:p>
          <a:endParaRPr lang="en-IN"/>
        </a:p>
      </dgm:t>
    </dgm:pt>
    <dgm:pt modelId="{CCD08B50-BD36-4B2F-BA17-878CF25EB012}">
      <dgm:prSet phldrT="[Text]"/>
      <dgm:spPr/>
      <dgm:t>
        <a:bodyPr/>
        <a:lstStyle/>
        <a:p>
          <a:r>
            <a:rPr lang="en-US" dirty="0"/>
            <a:t>Harmony</a:t>
          </a:r>
          <a:endParaRPr lang="en-IN" dirty="0"/>
        </a:p>
      </dgm:t>
    </dgm:pt>
    <dgm:pt modelId="{805278EE-E33E-4352-B26E-068C970BDEFE}" type="parTrans" cxnId="{6801A215-BA69-48AB-A302-4C97D2714631}">
      <dgm:prSet/>
      <dgm:spPr/>
      <dgm:t>
        <a:bodyPr/>
        <a:lstStyle/>
        <a:p>
          <a:endParaRPr lang="en-IN"/>
        </a:p>
      </dgm:t>
    </dgm:pt>
    <dgm:pt modelId="{7CFFD7A0-2CF1-4DCD-B781-355CAD69888C}" type="sibTrans" cxnId="{6801A215-BA69-48AB-A302-4C97D2714631}">
      <dgm:prSet/>
      <dgm:spPr/>
      <dgm:t>
        <a:bodyPr/>
        <a:lstStyle/>
        <a:p>
          <a:endParaRPr lang="en-IN"/>
        </a:p>
      </dgm:t>
    </dgm:pt>
    <dgm:pt modelId="{5DAA70F3-BB67-4C9B-B755-56EFBD7CA3CC}" type="pres">
      <dgm:prSet presAssocID="{7ACBBEED-6EA9-4670-990A-F23741167BA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051E3206-3FF9-4260-B562-CBAA83257BD2}" type="pres">
      <dgm:prSet presAssocID="{F26C1E68-E184-40D8-88B4-D59A6122E8E3}" presName="composite" presStyleCnt="0"/>
      <dgm:spPr/>
    </dgm:pt>
    <dgm:pt modelId="{F512A8B1-7251-4022-A5C4-1C3451F82A93}" type="pres">
      <dgm:prSet presAssocID="{F26C1E68-E184-40D8-88B4-D59A6122E8E3}" presName="BackAccent" presStyleLbl="bgShp" presStyleIdx="0" presStyleCnt="3" custLinFactNeighborX="522"/>
      <dgm:spPr/>
    </dgm:pt>
    <dgm:pt modelId="{98964999-BB1E-4F5B-AC55-24847402A93F}" type="pres">
      <dgm:prSet presAssocID="{F26C1E68-E184-40D8-88B4-D59A6122E8E3}" presName="Accent" presStyleLbl="alignNode1" presStyleIdx="0" presStyleCnt="3"/>
      <dgm:spPr/>
    </dgm:pt>
    <dgm:pt modelId="{881B6245-EF62-4043-8C81-5EF867AF5688}" type="pres">
      <dgm:prSet presAssocID="{F26C1E68-E184-40D8-88B4-D59A6122E8E3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BFE424B-858C-47C4-9152-179CA41200B3}" type="pres">
      <dgm:prSet presAssocID="{F26C1E68-E184-40D8-88B4-D59A6122E8E3}" presName="Parent" presStyleLbl="revTx" presStyleIdx="0" presStyleCnt="3" custLinFactY="32920" custLinFactNeighborX="-71718" custLinFactNeighborY="100000">
        <dgm:presLayoutVars>
          <dgm:chMax val="1"/>
          <dgm:chPref val="1"/>
          <dgm:bulletEnabled val="1"/>
        </dgm:presLayoutVars>
      </dgm:prSet>
      <dgm:spPr/>
    </dgm:pt>
    <dgm:pt modelId="{A424B17B-AB01-4FAC-AA03-6D7B91F3EA06}" type="pres">
      <dgm:prSet presAssocID="{76EA932E-EA81-430D-916A-CB47CA00CFD2}" presName="sibTrans" presStyleCnt="0"/>
      <dgm:spPr/>
    </dgm:pt>
    <dgm:pt modelId="{B72D1B13-EF52-4A94-A16D-FB52E5A5F509}" type="pres">
      <dgm:prSet presAssocID="{BFB6B1F2-960E-4A0D-ADF5-360937B92F4C}" presName="composite" presStyleCnt="0"/>
      <dgm:spPr/>
    </dgm:pt>
    <dgm:pt modelId="{64047FDE-72F5-487F-B3EC-A749A73A7B82}" type="pres">
      <dgm:prSet presAssocID="{BFB6B1F2-960E-4A0D-ADF5-360937B92F4C}" presName="BackAccent" presStyleLbl="bgShp" presStyleIdx="1" presStyleCnt="3"/>
      <dgm:spPr/>
    </dgm:pt>
    <dgm:pt modelId="{6913101D-9B10-4835-ACD1-5CD5DAD424B9}" type="pres">
      <dgm:prSet presAssocID="{BFB6B1F2-960E-4A0D-ADF5-360937B92F4C}" presName="Accent" presStyleLbl="alignNode1" presStyleIdx="1" presStyleCnt="3"/>
      <dgm:spPr/>
    </dgm:pt>
    <dgm:pt modelId="{0F37FECA-72B0-4AFD-AAF4-F014C1401281}" type="pres">
      <dgm:prSet presAssocID="{BFB6B1F2-960E-4A0D-ADF5-360937B92F4C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911CCC8-D07D-41EF-A474-71DD6DFD5E8B}" type="pres">
      <dgm:prSet presAssocID="{BFB6B1F2-960E-4A0D-ADF5-360937B92F4C}" presName="Parent" presStyleLbl="revTx" presStyleIdx="1" presStyleCnt="3" custLinFactY="34509" custLinFactNeighborX="-37333" custLinFactNeighborY="100000">
        <dgm:presLayoutVars>
          <dgm:chMax val="1"/>
          <dgm:chPref val="1"/>
          <dgm:bulletEnabled val="1"/>
        </dgm:presLayoutVars>
      </dgm:prSet>
      <dgm:spPr/>
    </dgm:pt>
    <dgm:pt modelId="{08DDAD26-7172-45D1-8631-78434D58E2F2}" type="pres">
      <dgm:prSet presAssocID="{CCB408B8-4A89-4B1A-B646-23BD5DD708B6}" presName="sibTrans" presStyleCnt="0"/>
      <dgm:spPr/>
    </dgm:pt>
    <dgm:pt modelId="{E69A62F2-9D3A-4DCE-A27E-10BFE187BD31}" type="pres">
      <dgm:prSet presAssocID="{CCD08B50-BD36-4B2F-BA17-878CF25EB012}" presName="composite" presStyleCnt="0"/>
      <dgm:spPr/>
    </dgm:pt>
    <dgm:pt modelId="{1BB8CD12-D4E6-4465-944C-C44F4162EC18}" type="pres">
      <dgm:prSet presAssocID="{CCD08B50-BD36-4B2F-BA17-878CF25EB012}" presName="BackAccent" presStyleLbl="bgShp" presStyleIdx="2" presStyleCnt="3"/>
      <dgm:spPr/>
    </dgm:pt>
    <dgm:pt modelId="{D11DCF50-8CE7-4B14-957B-6E64FF82328C}" type="pres">
      <dgm:prSet presAssocID="{CCD08B50-BD36-4B2F-BA17-878CF25EB012}" presName="Accent" presStyleLbl="alignNode1" presStyleIdx="2" presStyleCnt="3"/>
      <dgm:spPr/>
    </dgm:pt>
    <dgm:pt modelId="{DCAFFC64-5DFD-4BE3-A558-1A57E0C0D50E}" type="pres">
      <dgm:prSet presAssocID="{CCD08B50-BD36-4B2F-BA17-878CF25EB012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67B982F-7FCB-4B78-BFB0-44FD72EA927A}" type="pres">
      <dgm:prSet presAssocID="{CCD08B50-BD36-4B2F-BA17-878CF25EB012}" presName="Parent" presStyleLbl="revTx" presStyleIdx="2" presStyleCnt="3" custLinFactY="34509" custLinFactNeighborX="-50598" custLinFactNeighborY="100000">
        <dgm:presLayoutVars>
          <dgm:chMax val="1"/>
          <dgm:chPref val="1"/>
          <dgm:bulletEnabled val="1"/>
        </dgm:presLayoutVars>
      </dgm:prSet>
      <dgm:spPr/>
    </dgm:pt>
  </dgm:ptLst>
  <dgm:cxnLst>
    <dgm:cxn modelId="{6801A215-BA69-48AB-A302-4C97D2714631}" srcId="{7ACBBEED-6EA9-4670-990A-F23741167BA1}" destId="{CCD08B50-BD36-4B2F-BA17-878CF25EB012}" srcOrd="2" destOrd="0" parTransId="{805278EE-E33E-4352-B26E-068C970BDEFE}" sibTransId="{7CFFD7A0-2CF1-4DCD-B781-355CAD69888C}"/>
    <dgm:cxn modelId="{8CA4A742-1A8D-45F0-A1CB-579238EFEAD4}" type="presOf" srcId="{7ACBBEED-6EA9-4670-990A-F23741167BA1}" destId="{5DAA70F3-BB67-4C9B-B755-56EFBD7CA3CC}" srcOrd="0" destOrd="0" presId="urn:microsoft.com/office/officeart/2008/layout/IncreasingCircleProcess"/>
    <dgm:cxn modelId="{0311834A-C3F3-4A18-927B-FB85F9A36373}" type="presOf" srcId="{F26C1E68-E184-40D8-88B4-D59A6122E8E3}" destId="{EBFE424B-858C-47C4-9152-179CA41200B3}" srcOrd="0" destOrd="0" presId="urn:microsoft.com/office/officeart/2008/layout/IncreasingCircleProcess"/>
    <dgm:cxn modelId="{CC02E3A6-25FC-4AFF-8E5B-2CDBAE81309E}" type="presOf" srcId="{BFB6B1F2-960E-4A0D-ADF5-360937B92F4C}" destId="{A911CCC8-D07D-41EF-A474-71DD6DFD5E8B}" srcOrd="0" destOrd="0" presId="urn:microsoft.com/office/officeart/2008/layout/IncreasingCircleProcess"/>
    <dgm:cxn modelId="{F6926CD7-67EB-4DE8-AFD3-D6ABB98392FA}" srcId="{7ACBBEED-6EA9-4670-990A-F23741167BA1}" destId="{BFB6B1F2-960E-4A0D-ADF5-360937B92F4C}" srcOrd="1" destOrd="0" parTransId="{A28DA51C-C963-4BDD-BC9B-48CAF472C086}" sibTransId="{CCB408B8-4A89-4B1A-B646-23BD5DD708B6}"/>
    <dgm:cxn modelId="{BF841EDF-7EA4-46FF-9F61-BBFCF1405E65}" srcId="{7ACBBEED-6EA9-4670-990A-F23741167BA1}" destId="{F26C1E68-E184-40D8-88B4-D59A6122E8E3}" srcOrd="0" destOrd="0" parTransId="{B3BCA333-2915-42B2-AE3C-A8CF05BCC24E}" sibTransId="{76EA932E-EA81-430D-916A-CB47CA00CFD2}"/>
    <dgm:cxn modelId="{10C9F6DF-C116-4E26-AC96-343796D61E6F}" type="presOf" srcId="{CCD08B50-BD36-4B2F-BA17-878CF25EB012}" destId="{867B982F-7FCB-4B78-BFB0-44FD72EA927A}" srcOrd="0" destOrd="0" presId="urn:microsoft.com/office/officeart/2008/layout/IncreasingCircleProcess"/>
    <dgm:cxn modelId="{CC907D58-80EA-4BEF-9970-4CFB2B7218C7}" type="presParOf" srcId="{5DAA70F3-BB67-4C9B-B755-56EFBD7CA3CC}" destId="{051E3206-3FF9-4260-B562-CBAA83257BD2}" srcOrd="0" destOrd="0" presId="urn:microsoft.com/office/officeart/2008/layout/IncreasingCircleProcess"/>
    <dgm:cxn modelId="{24614767-5DC1-4D07-8710-D9E63780B719}" type="presParOf" srcId="{051E3206-3FF9-4260-B562-CBAA83257BD2}" destId="{F512A8B1-7251-4022-A5C4-1C3451F82A93}" srcOrd="0" destOrd="0" presId="urn:microsoft.com/office/officeart/2008/layout/IncreasingCircleProcess"/>
    <dgm:cxn modelId="{524554BF-0681-4B94-A2EA-224FC970A244}" type="presParOf" srcId="{051E3206-3FF9-4260-B562-CBAA83257BD2}" destId="{98964999-BB1E-4F5B-AC55-24847402A93F}" srcOrd="1" destOrd="0" presId="urn:microsoft.com/office/officeart/2008/layout/IncreasingCircleProcess"/>
    <dgm:cxn modelId="{D23A7B8F-91DD-4F89-A147-F93E6377089C}" type="presParOf" srcId="{051E3206-3FF9-4260-B562-CBAA83257BD2}" destId="{881B6245-EF62-4043-8C81-5EF867AF5688}" srcOrd="2" destOrd="0" presId="urn:microsoft.com/office/officeart/2008/layout/IncreasingCircleProcess"/>
    <dgm:cxn modelId="{75131EE9-7B15-42AC-8010-43DAABC374F7}" type="presParOf" srcId="{051E3206-3FF9-4260-B562-CBAA83257BD2}" destId="{EBFE424B-858C-47C4-9152-179CA41200B3}" srcOrd="3" destOrd="0" presId="urn:microsoft.com/office/officeart/2008/layout/IncreasingCircleProcess"/>
    <dgm:cxn modelId="{27E5B6FE-FF3A-4C26-9412-E23AD9B7F84A}" type="presParOf" srcId="{5DAA70F3-BB67-4C9B-B755-56EFBD7CA3CC}" destId="{A424B17B-AB01-4FAC-AA03-6D7B91F3EA06}" srcOrd="1" destOrd="0" presId="urn:microsoft.com/office/officeart/2008/layout/IncreasingCircleProcess"/>
    <dgm:cxn modelId="{66FC2A70-7D86-4989-ADA2-8A1FF0BD285A}" type="presParOf" srcId="{5DAA70F3-BB67-4C9B-B755-56EFBD7CA3CC}" destId="{B72D1B13-EF52-4A94-A16D-FB52E5A5F509}" srcOrd="2" destOrd="0" presId="urn:microsoft.com/office/officeart/2008/layout/IncreasingCircleProcess"/>
    <dgm:cxn modelId="{AAEF772A-0558-433A-BC6E-437FD3370CA9}" type="presParOf" srcId="{B72D1B13-EF52-4A94-A16D-FB52E5A5F509}" destId="{64047FDE-72F5-487F-B3EC-A749A73A7B82}" srcOrd="0" destOrd="0" presId="urn:microsoft.com/office/officeart/2008/layout/IncreasingCircleProcess"/>
    <dgm:cxn modelId="{BC333354-8BD6-452B-9BCB-696A3995845B}" type="presParOf" srcId="{B72D1B13-EF52-4A94-A16D-FB52E5A5F509}" destId="{6913101D-9B10-4835-ACD1-5CD5DAD424B9}" srcOrd="1" destOrd="0" presId="urn:microsoft.com/office/officeart/2008/layout/IncreasingCircleProcess"/>
    <dgm:cxn modelId="{98A606E4-6714-4222-9A8F-6B81DBB09EC8}" type="presParOf" srcId="{B72D1B13-EF52-4A94-A16D-FB52E5A5F509}" destId="{0F37FECA-72B0-4AFD-AAF4-F014C1401281}" srcOrd="2" destOrd="0" presId="urn:microsoft.com/office/officeart/2008/layout/IncreasingCircleProcess"/>
    <dgm:cxn modelId="{9E677F68-9FF7-4787-8E3A-5ECA4BE9D375}" type="presParOf" srcId="{B72D1B13-EF52-4A94-A16D-FB52E5A5F509}" destId="{A911CCC8-D07D-41EF-A474-71DD6DFD5E8B}" srcOrd="3" destOrd="0" presId="urn:microsoft.com/office/officeart/2008/layout/IncreasingCircleProcess"/>
    <dgm:cxn modelId="{EF4EEC1D-92D1-47AA-AD9E-F486CFD1ECD3}" type="presParOf" srcId="{5DAA70F3-BB67-4C9B-B755-56EFBD7CA3CC}" destId="{08DDAD26-7172-45D1-8631-78434D58E2F2}" srcOrd="3" destOrd="0" presId="urn:microsoft.com/office/officeart/2008/layout/IncreasingCircleProcess"/>
    <dgm:cxn modelId="{8A72F1B8-5387-47B1-9232-580D8B819F80}" type="presParOf" srcId="{5DAA70F3-BB67-4C9B-B755-56EFBD7CA3CC}" destId="{E69A62F2-9D3A-4DCE-A27E-10BFE187BD31}" srcOrd="4" destOrd="0" presId="urn:microsoft.com/office/officeart/2008/layout/IncreasingCircleProcess"/>
    <dgm:cxn modelId="{E66B5FA1-C6F2-435B-A8C6-24E48F8BF4AD}" type="presParOf" srcId="{E69A62F2-9D3A-4DCE-A27E-10BFE187BD31}" destId="{1BB8CD12-D4E6-4465-944C-C44F4162EC18}" srcOrd="0" destOrd="0" presId="urn:microsoft.com/office/officeart/2008/layout/IncreasingCircleProcess"/>
    <dgm:cxn modelId="{C6744680-4849-41CC-A4C5-33CEEB1376CE}" type="presParOf" srcId="{E69A62F2-9D3A-4DCE-A27E-10BFE187BD31}" destId="{D11DCF50-8CE7-4B14-957B-6E64FF82328C}" srcOrd="1" destOrd="0" presId="urn:microsoft.com/office/officeart/2008/layout/IncreasingCircleProcess"/>
    <dgm:cxn modelId="{A211F2B1-5543-4F88-B1C5-D696B1E0C705}" type="presParOf" srcId="{E69A62F2-9D3A-4DCE-A27E-10BFE187BD31}" destId="{DCAFFC64-5DFD-4BE3-A558-1A57E0C0D50E}" srcOrd="2" destOrd="0" presId="urn:microsoft.com/office/officeart/2008/layout/IncreasingCircleProcess"/>
    <dgm:cxn modelId="{98165814-931D-4920-B2BA-D69E03B85900}" type="presParOf" srcId="{E69A62F2-9D3A-4DCE-A27E-10BFE187BD31}" destId="{867B982F-7FCB-4B78-BFB0-44FD72EA927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2A8B1-7251-4022-A5C4-1C3451F82A93}">
      <dsp:nvSpPr>
        <dsp:cNvPr id="0" name=""/>
        <dsp:cNvSpPr/>
      </dsp:nvSpPr>
      <dsp:spPr>
        <a:xfrm>
          <a:off x="863778" y="0"/>
          <a:ext cx="682455" cy="682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64999-BB1E-4F5B-AC55-24847402A93F}">
      <dsp:nvSpPr>
        <dsp:cNvPr id="0" name=""/>
        <dsp:cNvSpPr/>
      </dsp:nvSpPr>
      <dsp:spPr>
        <a:xfrm>
          <a:off x="928461" y="68245"/>
          <a:ext cx="545964" cy="545964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424B-858C-47C4-9152-179CA41200B3}">
      <dsp:nvSpPr>
        <dsp:cNvPr id="0" name=""/>
        <dsp:cNvSpPr/>
      </dsp:nvSpPr>
      <dsp:spPr>
        <a:xfrm>
          <a:off x="236913" y="907119"/>
          <a:ext cx="2018929" cy="682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Speed &amp; safety</a:t>
          </a:r>
          <a:endParaRPr lang="en-IN" sz="2100" kern="1200" dirty="0"/>
        </a:p>
      </dsp:txBody>
      <dsp:txXfrm>
        <a:off x="236913" y="907119"/>
        <a:ext cx="2018929" cy="682455"/>
      </dsp:txXfrm>
    </dsp:sp>
    <dsp:sp modelId="{64047FDE-72F5-487F-B3EC-A749A73A7B82}">
      <dsp:nvSpPr>
        <dsp:cNvPr id="0" name=""/>
        <dsp:cNvSpPr/>
      </dsp:nvSpPr>
      <dsp:spPr>
        <a:xfrm>
          <a:off x="3845957" y="0"/>
          <a:ext cx="682455" cy="682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3101D-9B10-4835-ACD1-5CD5DAD424B9}">
      <dsp:nvSpPr>
        <dsp:cNvPr id="0" name=""/>
        <dsp:cNvSpPr/>
      </dsp:nvSpPr>
      <dsp:spPr>
        <a:xfrm>
          <a:off x="3914202" y="68245"/>
          <a:ext cx="545964" cy="545964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1CCC8-D07D-41EF-A474-71DD6DFD5E8B}">
      <dsp:nvSpPr>
        <dsp:cNvPr id="0" name=""/>
        <dsp:cNvSpPr/>
      </dsp:nvSpPr>
      <dsp:spPr>
        <a:xfrm>
          <a:off x="3916863" y="917963"/>
          <a:ext cx="2018929" cy="682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Scale</a:t>
          </a:r>
          <a:endParaRPr lang="en-IN" sz="2100" kern="1200" dirty="0"/>
        </a:p>
      </dsp:txBody>
      <dsp:txXfrm>
        <a:off x="3916863" y="917963"/>
        <a:ext cx="2018929" cy="682455"/>
      </dsp:txXfrm>
    </dsp:sp>
    <dsp:sp modelId="{1BB8CD12-D4E6-4465-944C-C44F4162EC18}">
      <dsp:nvSpPr>
        <dsp:cNvPr id="0" name=""/>
        <dsp:cNvSpPr/>
      </dsp:nvSpPr>
      <dsp:spPr>
        <a:xfrm>
          <a:off x="6831698" y="0"/>
          <a:ext cx="682455" cy="682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DCF50-8CE7-4B14-957B-6E64FF82328C}">
      <dsp:nvSpPr>
        <dsp:cNvPr id="0" name=""/>
        <dsp:cNvSpPr/>
      </dsp:nvSpPr>
      <dsp:spPr>
        <a:xfrm>
          <a:off x="6899944" y="68245"/>
          <a:ext cx="545964" cy="54596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B982F-7FCB-4B78-BFB0-44FD72EA927A}">
      <dsp:nvSpPr>
        <dsp:cNvPr id="0" name=""/>
        <dsp:cNvSpPr/>
      </dsp:nvSpPr>
      <dsp:spPr>
        <a:xfrm>
          <a:off x="6634793" y="917963"/>
          <a:ext cx="2018929" cy="682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Harmony</a:t>
          </a:r>
          <a:endParaRPr lang="en-IN" sz="2100" kern="1200" dirty="0"/>
        </a:p>
      </dsp:txBody>
      <dsp:txXfrm>
        <a:off x="6634793" y="917963"/>
        <a:ext cx="2018929" cy="68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9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4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3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46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8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5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2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1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F43D-B64E-45DB-976D-A882B64212F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9C1F-8D4F-4CF7-B5BB-791CF6855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7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to know about modernising enterprise applications">
            <a:extLst>
              <a:ext uri="{FF2B5EF4-FFF2-40B4-BE49-F238E27FC236}">
                <a16:creationId xmlns:a16="http://schemas.microsoft.com/office/drawing/2014/main" id="{496101EF-A64E-4E92-8625-7E535C5E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911" y="0"/>
            <a:ext cx="12394911" cy="679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06B23-5F9F-419D-9421-0ACC1825D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82" y="2574774"/>
            <a:ext cx="9144000" cy="127564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Microservices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A8729-C8B2-4DA1-9CF7-ECFEC9D34B20}"/>
              </a:ext>
            </a:extLst>
          </p:cNvPr>
          <p:cNvSpPr txBox="1"/>
          <p:nvPr/>
        </p:nvSpPr>
        <p:spPr>
          <a:xfrm>
            <a:off x="9789867" y="5685183"/>
            <a:ext cx="1900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M.Sc. IT Part1 </a:t>
            </a:r>
          </a:p>
          <a:p>
            <a:pPr marL="285750" indent="-285750">
              <a:buFontTx/>
              <a:buChar char="-"/>
            </a:pPr>
            <a:r>
              <a:rPr lang="en-US" dirty="0"/>
              <a:t>Roll No : 272</a:t>
            </a:r>
          </a:p>
          <a:p>
            <a:pPr marL="285750" indent="-285750">
              <a:buFontTx/>
              <a:buChar char="-"/>
            </a:pPr>
            <a:r>
              <a:rPr lang="en-US" dirty="0"/>
              <a:t>Shruti Basutkar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01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C00D-D5BA-465A-91F1-51FB3601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5644"/>
            <a:ext cx="10353761" cy="805733"/>
          </a:xfrm>
        </p:spPr>
        <p:txBody>
          <a:bodyPr/>
          <a:lstStyle/>
          <a:p>
            <a:r>
              <a:rPr lang="en-US" dirty="0"/>
              <a:t>At 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91DC-7B40-40D4-9884-FA67BB4D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151266"/>
            <a:ext cx="10353762" cy="36951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microservices style is rooted in the idea of solving the problems that arise when software gets too big.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build at </a:t>
            </a:r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 means to build software that can continue to work when demand grows beyond our initial expectations. 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Systems that can work at scale don’t break when under pressure; instead they </a:t>
            </a:r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incorporate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built-in mechanisms to increase capacity in a safe way. 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added dimension requires a special perspective to building software and is essential to the microservices way.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Scaling Microservices: Understanding Performance and Observability - Instana">
            <a:extLst>
              <a:ext uri="{FF2B5EF4-FFF2-40B4-BE49-F238E27FC236}">
                <a16:creationId xmlns:a16="http://schemas.microsoft.com/office/drawing/2014/main" id="{B2A1A172-953D-4A54-9841-3866FE2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91" y="4660916"/>
            <a:ext cx="4407419" cy="141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23246-ABDB-4B3D-B7D4-341A8C6A93E5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Pg:10|11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9EDF-8409-44C7-955C-DF2FB098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7695"/>
            <a:ext cx="10353761" cy="877294"/>
          </a:xfrm>
        </p:spPr>
        <p:txBody>
          <a:bodyPr/>
          <a:lstStyle/>
          <a:p>
            <a:r>
              <a:rPr lang="en-US" dirty="0"/>
              <a:t>In harmony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53BA-3797-4A1B-99F5-3685942E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3836"/>
            <a:ext cx="10353762" cy="4660342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Microservice architecture is </a:t>
            </a:r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simple series of decisions regarding speed and safety of change. 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microservices domain is actually fairly </a:t>
            </a:r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will requires understanding of a wide breadth of concepts that have a great depth of impact.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Organizations that succeed with microservice architecture are able to </a:t>
            </a:r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maintain their system stability while increasing their change velocity. </a:t>
            </a: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other words, they created a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harmony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speed and safety that works for their own context.</a:t>
            </a:r>
          </a:p>
          <a:p>
            <a:r>
              <a:rPr 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speed and safety  of changes should co-exist. 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7C2DC-9940-4F99-8602-E7CD8FF95AB5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Pg:11|11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5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F2E1-006A-4691-BC1D-41BA4A4F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7508"/>
            <a:ext cx="10353761" cy="929530"/>
          </a:xfrm>
        </p:spPr>
        <p:txBody>
          <a:bodyPr/>
          <a:lstStyle/>
          <a:p>
            <a:r>
              <a:rPr lang="en-US" dirty="0"/>
              <a:t>What are microservices?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7B36-D544-4D4A-BD4D-36A90E0E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12" y="1216549"/>
            <a:ext cx="10424765" cy="4956865"/>
          </a:xfrm>
        </p:spPr>
        <p:txBody>
          <a:bodyPr>
            <a:noAutofit/>
          </a:bodyPr>
          <a:lstStyle/>
          <a:p>
            <a:pPr algn="l"/>
            <a:r>
              <a:rPr lang="en-US" sz="2100" b="0" i="0" dirty="0">
                <a:effectLst/>
                <a:latin typeface="Helvetica Neue"/>
              </a:rPr>
              <a:t>Microservices - also known as the microservice architecture - is an architectural style that structures an </a:t>
            </a:r>
            <a:r>
              <a:rPr lang="en-US" sz="2100" b="0" i="0" dirty="0">
                <a:solidFill>
                  <a:srgbClr val="FFC000"/>
                </a:solidFill>
                <a:effectLst/>
                <a:latin typeface="Helvetica Neue"/>
              </a:rPr>
              <a:t>application as a collection of services </a:t>
            </a:r>
            <a:r>
              <a:rPr lang="en-US" sz="2100" b="0" i="0" dirty="0">
                <a:effectLst/>
                <a:latin typeface="Helvetica Neue"/>
              </a:rPr>
              <a:t>that are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b="0" i="0" dirty="0">
                <a:effectLst/>
                <a:latin typeface="Helvetica Neue"/>
              </a:rPr>
              <a:t>Highly maintainable and testable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b="0" i="0" dirty="0">
                <a:effectLst/>
                <a:latin typeface="Helvetica Neue"/>
              </a:rPr>
              <a:t>Loosely coupled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b="0" i="0" dirty="0">
                <a:effectLst/>
                <a:latin typeface="Helvetica Neue"/>
              </a:rPr>
              <a:t>Independently deployable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b="0" i="0" dirty="0">
                <a:effectLst/>
                <a:latin typeface="Helvetica Neue"/>
              </a:rPr>
              <a:t>Organized around business capabilities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b="0" i="0" dirty="0">
                <a:effectLst/>
                <a:latin typeface="Helvetica Neue"/>
              </a:rPr>
              <a:t>Owned by a small team</a:t>
            </a:r>
          </a:p>
          <a:p>
            <a:r>
              <a:rPr lang="en-US" sz="2100" b="0" i="0" dirty="0">
                <a:effectLst/>
                <a:latin typeface="Helvetica Neue"/>
              </a:rPr>
              <a:t>The microservice architecture enables the rapid, frequent and reliable delivery of large, complex applications. It also enables an organization to evolve its technology stack.</a:t>
            </a:r>
          </a:p>
          <a:p>
            <a:r>
              <a:rPr lang="en-US" sz="2100" b="1" i="1" dirty="0">
                <a:solidFill>
                  <a:srgbClr val="FFC000"/>
                </a:solidFill>
                <a:effectLst/>
                <a:latin typeface="MinionPro-It"/>
              </a:rPr>
              <a:t>Microservices are ideal for </a:t>
            </a:r>
            <a:r>
              <a:rPr lang="en-US" sz="2100" b="1" i="1" dirty="0">
                <a:solidFill>
                  <a:srgbClr val="FFC000"/>
                </a:solidFill>
                <a:effectLst/>
                <a:latin typeface="MinionPro-BoldIt"/>
              </a:rPr>
              <a:t>big systems. It is goal oriented and it focuses on replaceability.</a:t>
            </a:r>
            <a:endParaRPr lang="en-IN" sz="21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5C12-03D3-4383-843E-D4850D43DFF5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Pg:02|11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1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073-03F9-4F21-BF9D-A2D0C316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5408"/>
            <a:ext cx="10353761" cy="869343"/>
          </a:xfrm>
        </p:spPr>
        <p:txBody>
          <a:bodyPr/>
          <a:lstStyle/>
          <a:p>
            <a:r>
              <a:rPr lang="en-US" sz="1800" dirty="0">
                <a:effectLst/>
                <a:latin typeface="MyriadPro-SemiboldCond"/>
              </a:rPr>
              <a:t>“How would we deal with all the parts? Who is in charge?”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D57D-4642-4DFA-AD62-A3B66A24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25" y="1335965"/>
            <a:ext cx="6337794" cy="5381708"/>
          </a:xfrm>
        </p:spPr>
        <p:txBody>
          <a:bodyPr>
            <a:noAutofit/>
          </a:bodyPr>
          <a:lstStyle/>
          <a:p>
            <a:r>
              <a:rPr lang="en-US" sz="1900" dirty="0">
                <a:effectLst/>
                <a:latin typeface="MinionPro-Regular"/>
              </a:rPr>
              <a:t>The two concerning microservices characteristics are </a:t>
            </a:r>
            <a:r>
              <a:rPr lang="en-US" sz="1900" dirty="0">
                <a:solidFill>
                  <a:srgbClr val="FFC000"/>
                </a:solidFill>
                <a:effectLst/>
                <a:latin typeface="MinionPro-Regular"/>
              </a:rPr>
              <a:t>“Decentralization” and “Autonomy”.</a:t>
            </a:r>
          </a:p>
          <a:p>
            <a:r>
              <a:rPr lang="en-US" sz="1900" dirty="0">
                <a:effectLst/>
                <a:latin typeface="MinionPro-Regular"/>
              </a:rPr>
              <a:t>Decentralization means that the bulk of the work done within your system will no longer be managed and controlled by a central body. </a:t>
            </a:r>
            <a:endParaRPr lang="en-US" sz="1900" dirty="0"/>
          </a:p>
          <a:p>
            <a:r>
              <a:rPr lang="en-US" sz="1900" dirty="0">
                <a:effectLst/>
                <a:latin typeface="MinionPro-Regular"/>
              </a:rPr>
              <a:t>Team autonomy means trusting your development teams to make their own decisions about the software they produce. </a:t>
            </a:r>
          </a:p>
          <a:p>
            <a:r>
              <a:rPr lang="en-US" sz="1900" dirty="0">
                <a:effectLst/>
                <a:latin typeface="MinionPro-Regular"/>
              </a:rPr>
              <a:t>The key benefit to both of these approaches is that software changes become both easier and faster—</a:t>
            </a:r>
            <a:r>
              <a:rPr lang="en-US" sz="1900" dirty="0">
                <a:solidFill>
                  <a:srgbClr val="FFC000"/>
                </a:solidFill>
                <a:effectLst/>
                <a:latin typeface="MinionPro-Regular"/>
              </a:rPr>
              <a:t>less centralization </a:t>
            </a:r>
            <a:r>
              <a:rPr lang="en-US" sz="1900" dirty="0">
                <a:effectLst/>
                <a:latin typeface="MinionPro-Regular"/>
              </a:rPr>
              <a:t>results in fewer bottlenecks and less resistance to change, while more autonomy means </a:t>
            </a:r>
            <a:r>
              <a:rPr lang="en-US" sz="1900" dirty="0">
                <a:solidFill>
                  <a:srgbClr val="FFC000"/>
                </a:solidFill>
                <a:effectLst/>
                <a:latin typeface="MinionPro-Regular"/>
              </a:rPr>
              <a:t>decisions can be made much quicker. </a:t>
            </a:r>
            <a:endParaRPr lang="en-IN" sz="19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23CC7-87E5-4E5F-BAF9-7F2B10B3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92" y="1387639"/>
            <a:ext cx="4457783" cy="4647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3D686-7A46-4D1D-BF9B-2D167D1DCE8F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Pg:03|11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1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2D4E-3573-4709-8202-581E3992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2007"/>
            <a:ext cx="10353762" cy="513919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MinionPro-Regular"/>
              </a:rPr>
              <a:t>When a software is build with decentralization and autonomy, the cost of controlling and managing output increases significantly. </a:t>
            </a:r>
          </a:p>
          <a:p>
            <a:r>
              <a:rPr lang="en-US" dirty="0">
                <a:effectLst/>
                <a:latin typeface="MinionPro-Regular"/>
              </a:rPr>
              <a:t>In a microservice architecture, the services tend to get simpler, but the </a:t>
            </a:r>
            <a:r>
              <a:rPr lang="en-US" dirty="0">
                <a:solidFill>
                  <a:srgbClr val="FFC000"/>
                </a:solidFill>
                <a:effectLst/>
                <a:latin typeface="MinionPro-Regular"/>
              </a:rPr>
              <a:t>architecture tends to get more complex.</a:t>
            </a:r>
            <a:r>
              <a:rPr lang="en-US" dirty="0">
                <a:effectLst/>
                <a:latin typeface="MinionPro-Regular"/>
              </a:rPr>
              <a:t> </a:t>
            </a:r>
            <a:endParaRPr lang="en-US" dirty="0"/>
          </a:p>
          <a:p>
            <a:r>
              <a:rPr lang="en-US" dirty="0">
                <a:effectLst/>
                <a:latin typeface="MinionPro-Regular"/>
              </a:rPr>
              <a:t>That complexity is often managed with tooling, automation, and process. </a:t>
            </a:r>
          </a:p>
          <a:p>
            <a:r>
              <a:rPr lang="en-US" dirty="0">
                <a:effectLst/>
                <a:latin typeface="MinionPro-Regular"/>
              </a:rPr>
              <a:t>Asserting control and management of a microservice system is more expensive than in other architectural styles. </a:t>
            </a:r>
            <a:endParaRPr lang="en-US" dirty="0"/>
          </a:p>
          <a:p>
            <a:r>
              <a:rPr lang="en-US" dirty="0">
                <a:effectLst/>
                <a:latin typeface="MinionPro-Regular"/>
              </a:rPr>
              <a:t>For many organizations, this cost is justified by a desire for increased system changeability. </a:t>
            </a:r>
          </a:p>
          <a:p>
            <a:r>
              <a:rPr lang="en-US" dirty="0">
                <a:effectLst/>
                <a:latin typeface="MinionPro-Regular"/>
              </a:rPr>
              <a:t>However, if the return doesn’t adequately outweigh the benefit, chances are this is not the best way to build software in your organization.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B076C-959B-44F3-BDE5-896DDA3DA34E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Pg:04|11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6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F8C-0407-49A1-B964-3C90FEBA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17" y="434672"/>
            <a:ext cx="10353761" cy="622852"/>
          </a:xfrm>
        </p:spPr>
        <p:txBody>
          <a:bodyPr/>
          <a:lstStyle/>
          <a:p>
            <a:r>
              <a:rPr lang="en-US" dirty="0"/>
              <a:t>Amazon using 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8516-3EA0-429A-8E77-4E4D1F9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6932"/>
            <a:ext cx="10972800" cy="5430741"/>
          </a:xfrm>
        </p:spPr>
        <p:txBody>
          <a:bodyPr>
            <a:normAutofit/>
          </a:bodyPr>
          <a:lstStyle/>
          <a:p>
            <a:r>
              <a:rPr lang="en-US" dirty="0"/>
              <a:t>The big architectural change that Amazon made was to move from a </a:t>
            </a:r>
            <a:r>
              <a:rPr lang="en-US" dirty="0">
                <a:solidFill>
                  <a:srgbClr val="FFC000"/>
                </a:solidFill>
              </a:rPr>
              <a:t>two-tier monolith </a:t>
            </a:r>
            <a:r>
              <a:rPr lang="en-US" dirty="0"/>
              <a:t>to a fully-distributed, decentralized, services platform serving many different applications.</a:t>
            </a:r>
          </a:p>
          <a:p>
            <a:r>
              <a:rPr lang="en-US" dirty="0"/>
              <a:t>Started as one application talking to a backend written in C++.It grew.</a:t>
            </a:r>
          </a:p>
          <a:p>
            <a:r>
              <a:rPr lang="en-US" dirty="0"/>
              <a:t> For years the scaling efforts at Amazon focused on making the back-end databases scale to hold more items, more customers, more orders, and to support multiple international sites. </a:t>
            </a:r>
          </a:p>
          <a:p>
            <a:r>
              <a:rPr lang="en-US" dirty="0"/>
              <a:t>In 2001 it became clear that the front-end application couldn't scale anymore.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373CE-E0FC-4E9D-A107-77989856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27" y="4508391"/>
            <a:ext cx="3034023" cy="1979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08A50-DDE4-4BDB-90AB-0FB07376A016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Pg:05|11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B153-7236-409C-ADC9-45CB0744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7" y="1037646"/>
            <a:ext cx="11378317" cy="5394960"/>
          </a:xfrm>
        </p:spPr>
        <p:txBody>
          <a:bodyPr>
            <a:normAutofit/>
          </a:bodyPr>
          <a:lstStyle/>
          <a:p>
            <a:r>
              <a:rPr lang="en-US" sz="2100" dirty="0"/>
              <a:t>The databases were split into small parts and around each part and created a services interface that was the only way to access the data.</a:t>
            </a:r>
          </a:p>
          <a:p>
            <a:r>
              <a:rPr lang="en-US" sz="2100" dirty="0"/>
              <a:t>The databases became a shared resource that made it hard to scale-out the overall business.</a:t>
            </a:r>
          </a:p>
          <a:p>
            <a:r>
              <a:rPr lang="en-US" sz="2100" dirty="0"/>
              <a:t>Their architecture is loosely coupled and built around services. </a:t>
            </a:r>
          </a:p>
          <a:p>
            <a:r>
              <a:rPr lang="en-US" sz="2100" dirty="0"/>
              <a:t>A service-oriented architecture gave them the isolation that would allow building many software components rapidly and independently.</a:t>
            </a:r>
          </a:p>
          <a:p>
            <a:r>
              <a:rPr lang="en-US" sz="2100" dirty="0"/>
              <a:t>The SOAP web stack is used to solve all the distributed systems problems. It Offer both SOAP and REST web services. </a:t>
            </a:r>
          </a:p>
          <a:p>
            <a:r>
              <a:rPr lang="en-US" sz="2100" b="0" i="0" dirty="0">
                <a:effectLst/>
                <a:latin typeface="Helvetica Neue"/>
              </a:rPr>
              <a:t>Teams are Small and are Organized Around Services. </a:t>
            </a:r>
            <a:r>
              <a:rPr lang="en-US" sz="2100" b="0" i="0" dirty="0" err="1">
                <a:effectLst/>
                <a:latin typeface="Helvetica Neue"/>
              </a:rPr>
              <a:t>Eg</a:t>
            </a:r>
            <a:r>
              <a:rPr lang="en-US" sz="2100" b="0" i="0" dirty="0">
                <a:effectLst/>
                <a:latin typeface="Helvetica Neue"/>
              </a:rPr>
              <a:t> : Deployment, State Management, etc.</a:t>
            </a:r>
            <a:endParaRPr lang="en-IN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1CFF-CE9E-4F10-90C0-39A87414AE37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Pg:06|11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8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F57C-F2CD-4D46-BD87-6A7ACDBE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6" y="101089"/>
            <a:ext cx="10353761" cy="1091244"/>
          </a:xfrm>
        </p:spPr>
        <p:txBody>
          <a:bodyPr/>
          <a:lstStyle/>
          <a:p>
            <a:r>
              <a:rPr lang="en-US" dirty="0"/>
              <a:t>Microservices 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A8F5-C4F5-4076-BB1C-6F4AD48C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17" y="3644033"/>
            <a:ext cx="10353762" cy="2602727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MinionPro-Regular"/>
              </a:rPr>
              <a:t>The microservices way is</a:t>
            </a:r>
            <a:r>
              <a:rPr lang="en-US" dirty="0">
                <a:effectLst/>
                <a:latin typeface="MinionPro-Regular"/>
              </a:rPr>
              <a:t> a goal-driven approach to building adaptable, reliable software. </a:t>
            </a:r>
            <a:endParaRPr lang="en-US" b="1" dirty="0">
              <a:effectLst/>
              <a:latin typeface="MinionPro-Regular"/>
            </a:endParaRPr>
          </a:p>
          <a:p>
            <a:r>
              <a:rPr lang="en-US" b="1" dirty="0">
                <a:solidFill>
                  <a:srgbClr val="FFC000"/>
                </a:solidFill>
                <a:effectLst/>
                <a:latin typeface="MinionPro-Regular"/>
              </a:rPr>
              <a:t>Defined as Speed and Safety at Scale and in Harmony.</a:t>
            </a:r>
          </a:p>
          <a:p>
            <a:r>
              <a:rPr lang="en-US" dirty="0">
                <a:effectLst/>
                <a:latin typeface="MinionPro-Regular"/>
              </a:rPr>
              <a:t>The real value of microservices is realized when we focus on two key aspects—</a:t>
            </a:r>
            <a:r>
              <a:rPr lang="en-US" i="1" dirty="0">
                <a:effectLst/>
                <a:latin typeface="MinionPro-It"/>
              </a:rPr>
              <a:t>speed</a:t>
            </a:r>
            <a:r>
              <a:rPr lang="en-US" dirty="0">
                <a:effectLst/>
                <a:latin typeface="MinionPro-Regular"/>
              </a:rPr>
              <a:t> and </a:t>
            </a:r>
            <a:r>
              <a:rPr lang="en-US" i="1" dirty="0">
                <a:effectLst/>
                <a:latin typeface="MinionPro-It"/>
              </a:rPr>
              <a:t>safety</a:t>
            </a:r>
            <a:r>
              <a:rPr lang="en-US" dirty="0">
                <a:effectLst/>
                <a:latin typeface="MinionPro-Regular"/>
              </a:rPr>
              <a:t>. </a:t>
            </a:r>
          </a:p>
          <a:p>
            <a:r>
              <a:rPr lang="en-US" dirty="0">
                <a:solidFill>
                  <a:srgbClr val="FFC000"/>
                </a:solidFill>
                <a:effectLst/>
                <a:latin typeface="MinionPro-Regular"/>
              </a:rPr>
              <a:t>Finding an effective balance between them at </a:t>
            </a:r>
            <a:r>
              <a:rPr lang="en-US" i="1" dirty="0">
                <a:solidFill>
                  <a:srgbClr val="FFC000"/>
                </a:solidFill>
                <a:effectLst/>
                <a:latin typeface="MinionPro-It"/>
              </a:rPr>
              <a:t>scale</a:t>
            </a:r>
            <a:r>
              <a:rPr lang="en-US" dirty="0">
                <a:solidFill>
                  <a:srgbClr val="FFC000"/>
                </a:solidFill>
                <a:effectLst/>
                <a:latin typeface="MinionPro-Regular"/>
              </a:rPr>
              <a:t> is what we call the </a:t>
            </a:r>
            <a:r>
              <a:rPr lang="en-US" i="1" dirty="0">
                <a:solidFill>
                  <a:srgbClr val="FFC000"/>
                </a:solidFill>
                <a:effectLst/>
                <a:latin typeface="MinionPro-It"/>
              </a:rPr>
              <a:t>microservices way</a:t>
            </a:r>
            <a:r>
              <a:rPr lang="en-US" dirty="0">
                <a:solidFill>
                  <a:srgbClr val="FFC000"/>
                </a:solidFill>
                <a:effectLst/>
                <a:latin typeface="MinionPro-Regular"/>
              </a:rPr>
              <a:t>. 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F9E736-A769-4028-979B-FF038D80C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130510"/>
              </p:ext>
            </p:extLst>
          </p:nvPr>
        </p:nvGraphicFramePr>
        <p:xfrm>
          <a:off x="1745676" y="1464257"/>
          <a:ext cx="10535478" cy="355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03AC24-D872-43DE-94FA-ADD8C7516C1C}"/>
              </a:ext>
            </a:extLst>
          </p:cNvPr>
          <p:cNvCxnSpPr/>
          <p:nvPr/>
        </p:nvCxnSpPr>
        <p:spPr>
          <a:xfrm>
            <a:off x="3347499" y="1767222"/>
            <a:ext cx="2242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F74AF2-6AD7-4B19-A0A7-C1D06C652BBF}"/>
              </a:ext>
            </a:extLst>
          </p:cNvPr>
          <p:cNvCxnSpPr>
            <a:cxnSpLocks/>
          </p:cNvCxnSpPr>
          <p:nvPr/>
        </p:nvCxnSpPr>
        <p:spPr>
          <a:xfrm>
            <a:off x="6255026" y="1767222"/>
            <a:ext cx="2276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F8F172-4D44-449B-ACC7-90E263318E2B}"/>
              </a:ext>
            </a:extLst>
          </p:cNvPr>
          <p:cNvSpPr txBox="1"/>
          <p:nvPr/>
        </p:nvSpPr>
        <p:spPr>
          <a:xfrm>
            <a:off x="4325316" y="13756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A9137-31EA-4726-8B79-6D612DA3B1B8}"/>
              </a:ext>
            </a:extLst>
          </p:cNvPr>
          <p:cNvSpPr txBox="1"/>
          <p:nvPr/>
        </p:nvSpPr>
        <p:spPr>
          <a:xfrm>
            <a:off x="7225854" y="13756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2F3C5-D8AC-48F4-9B07-68D4A61470D3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Pg:07|11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D989-550D-45FD-8137-BB8DBC69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792"/>
            <a:ext cx="10353761" cy="1326321"/>
          </a:xfrm>
        </p:spPr>
        <p:txBody>
          <a:bodyPr/>
          <a:lstStyle/>
          <a:p>
            <a:r>
              <a:rPr lang="en-US" dirty="0"/>
              <a:t>The Speed of change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B113-6710-476A-9C25-A8F8BD3D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21" y="1459959"/>
            <a:ext cx="5052310" cy="4813620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MinionPro-Regular"/>
              </a:rPr>
              <a:t>The desire for speed is a desire for immediate change and ultimately a desire for </a:t>
            </a:r>
            <a:r>
              <a:rPr lang="en-US" dirty="0">
                <a:solidFill>
                  <a:srgbClr val="FFC000"/>
                </a:solidFill>
                <a:effectLst/>
                <a:latin typeface="MinionPro-Regular"/>
              </a:rPr>
              <a:t>adaptability. </a:t>
            </a:r>
          </a:p>
          <a:p>
            <a:r>
              <a:rPr lang="en-US" dirty="0">
                <a:effectLst/>
                <a:latin typeface="MinionPro-Regular"/>
              </a:rPr>
              <a:t>It is possible to build software that is capable of changing itself— this might require a massive technological leap and incredibly complex system. </a:t>
            </a:r>
          </a:p>
          <a:p>
            <a:r>
              <a:rPr lang="en-US" dirty="0">
                <a:effectLst/>
                <a:latin typeface="MinionPro-Regular"/>
              </a:rPr>
              <a:t>The solution that is more realistic for our present state of technological advancement is to shorten the time it takes for changes to move from individual workers to a production environment. </a:t>
            </a:r>
            <a:endParaRPr lang="en-IN" dirty="0"/>
          </a:p>
        </p:txBody>
      </p:sp>
      <p:pic>
        <p:nvPicPr>
          <p:cNvPr id="1026" name="Picture 2" descr="All You Need to Know about Microservices Architecture in 2019">
            <a:extLst>
              <a:ext uri="{FF2B5EF4-FFF2-40B4-BE49-F238E27FC236}">
                <a16:creationId xmlns:a16="http://schemas.microsoft.com/office/drawing/2014/main" id="{650E914F-562B-4FF9-A8D9-486629B36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49" y="1989814"/>
            <a:ext cx="5928172" cy="356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262F4-E2F0-4874-9BAA-CCE49962CCBB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Pg:08|11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2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E8EF-672F-467B-87CA-E2FFCF3F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6538"/>
            <a:ext cx="10353761" cy="934278"/>
          </a:xfrm>
        </p:spPr>
        <p:txBody>
          <a:bodyPr/>
          <a:lstStyle/>
          <a:p>
            <a:r>
              <a:rPr lang="en-US" dirty="0"/>
              <a:t>The safety of change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2DA1-D1C3-4086-9C89-5F4B73B0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055302"/>
            <a:ext cx="10353762" cy="41567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effectLst/>
                <a:latin typeface="MinionPro-Regular"/>
              </a:rPr>
              <a:t>Safety of change is of utmost importance as nobody wants to be responsible for breaking production.</a:t>
            </a:r>
          </a:p>
          <a:p>
            <a:r>
              <a:rPr lang="en-US" dirty="0">
                <a:effectLst/>
                <a:latin typeface="MinionPro-Regular"/>
              </a:rPr>
              <a:t>Every change is potentially a breaking change and a system optimized purely for speed is only realistic if the cost of breaking the system is near zero. </a:t>
            </a:r>
          </a:p>
          <a:p>
            <a:r>
              <a:rPr lang="en-US" dirty="0">
                <a:effectLst/>
                <a:latin typeface="MinionPro-Regular"/>
              </a:rPr>
              <a:t>Most development environments are optimized for release speed, enabling the software developer to make multiple changes in as short a time as possible whereas , most production environments are optimized for safety, restricting the rate of change to those releases that carry the minimum risk of damage.</a:t>
            </a:r>
            <a:endParaRPr lang="en-IN" dirty="0"/>
          </a:p>
        </p:txBody>
      </p:sp>
      <p:sp>
        <p:nvSpPr>
          <p:cNvPr id="4" name="AutoShape 2" descr="Microservices in Production: 5 Challenges You Should Know - DZone  Integration">
            <a:extLst>
              <a:ext uri="{FF2B5EF4-FFF2-40B4-BE49-F238E27FC236}">
                <a16:creationId xmlns:a16="http://schemas.microsoft.com/office/drawing/2014/main" id="{3F1FBBCE-4E22-4CAE-A8B7-42422763D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38190" y="5789212"/>
            <a:ext cx="217495" cy="2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Microservices in Production: 5 Challenges You Should Know - DZone  Integration">
            <a:extLst>
              <a:ext uri="{FF2B5EF4-FFF2-40B4-BE49-F238E27FC236}">
                <a16:creationId xmlns:a16="http://schemas.microsoft.com/office/drawing/2014/main" id="{D64E9C79-AD94-4F88-880D-53BF2FEA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05" y="4469124"/>
            <a:ext cx="3289085" cy="170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9E881-9728-49C4-804D-8675A8AFBF70}"/>
              </a:ext>
            </a:extLst>
          </p:cNvPr>
          <p:cNvSpPr txBox="1"/>
          <p:nvPr/>
        </p:nvSpPr>
        <p:spPr>
          <a:xfrm flipH="1">
            <a:off x="7196240" y="6348341"/>
            <a:ext cx="49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Shruti Basutkar	    05/05/21		Pg:09|11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6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479</TotalTime>
  <Words>1054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Bookman Old Style</vt:lpstr>
      <vt:lpstr>Calibri</vt:lpstr>
      <vt:lpstr>Helvetica Neue</vt:lpstr>
      <vt:lpstr>MinionPro-BoldIt</vt:lpstr>
      <vt:lpstr>MinionPro-It</vt:lpstr>
      <vt:lpstr>MinionPro-Regular</vt:lpstr>
      <vt:lpstr>MyriadPro-SemiboldCond</vt:lpstr>
      <vt:lpstr>Rockwell</vt:lpstr>
      <vt:lpstr>Wingdings</vt:lpstr>
      <vt:lpstr>Damask</vt:lpstr>
      <vt:lpstr>Microservices</vt:lpstr>
      <vt:lpstr>What are microservices?</vt:lpstr>
      <vt:lpstr>“How would we deal with all the parts? Who is in charge?”</vt:lpstr>
      <vt:lpstr>PowerPoint Presentation</vt:lpstr>
      <vt:lpstr>Amazon using microservices</vt:lpstr>
      <vt:lpstr>PowerPoint Presentation</vt:lpstr>
      <vt:lpstr>Microservices Way</vt:lpstr>
      <vt:lpstr>The Speed of change</vt:lpstr>
      <vt:lpstr>The safety of change</vt:lpstr>
      <vt:lpstr>At Scale</vt:lpstr>
      <vt:lpstr>In harmony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Shruti Basutkar</dc:creator>
  <cp:lastModifiedBy>Shruti Basutkar</cp:lastModifiedBy>
  <cp:revision>32</cp:revision>
  <dcterms:created xsi:type="dcterms:W3CDTF">2021-05-02T11:09:01Z</dcterms:created>
  <dcterms:modified xsi:type="dcterms:W3CDTF">2021-05-04T18:27:13Z</dcterms:modified>
</cp:coreProperties>
</file>