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8" r:id="rId12"/>
    <p:sldId id="309" r:id="rId13"/>
    <p:sldId id="336" r:id="rId14"/>
    <p:sldId id="307" r:id="rId15"/>
    <p:sldId id="313" r:id="rId16"/>
    <p:sldId id="314" r:id="rId17"/>
    <p:sldId id="316" r:id="rId18"/>
    <p:sldId id="317" r:id="rId19"/>
    <p:sldId id="321" r:id="rId20"/>
    <p:sldId id="319" r:id="rId21"/>
    <p:sldId id="322" r:id="rId22"/>
    <p:sldId id="324" r:id="rId23"/>
    <p:sldId id="325" r:id="rId24"/>
    <p:sldId id="326" r:id="rId25"/>
    <p:sldId id="327" r:id="rId26"/>
    <p:sldId id="328" r:id="rId27"/>
    <p:sldId id="329" r:id="rId28"/>
    <p:sldId id="330" r:id="rId29"/>
    <p:sldId id="331" r:id="rId30"/>
    <p:sldId id="332" r:id="rId31"/>
    <p:sldId id="334" r:id="rId32"/>
    <p:sldId id="333" r:id="rId33"/>
    <p:sldId id="337" r:id="rId34"/>
    <p:sldId id="338" r:id="rId35"/>
    <p:sldId id="339" r:id="rId36"/>
    <p:sldId id="340" r:id="rId37"/>
    <p:sldId id="341" r:id="rId38"/>
    <p:sldId id="342" r:id="rId39"/>
    <p:sldId id="343" r:id="rId40"/>
    <p:sldId id="34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19" autoAdjust="0"/>
  </p:normalViewPr>
  <p:slideViewPr>
    <p:cSldViewPr snapToGrid="0">
      <p:cViewPr varScale="1">
        <p:scale>
          <a:sx n="67" d="100"/>
          <a:sy n="67" d="100"/>
        </p:scale>
        <p:origin x="6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rutich91/LENDING-CLUB-CASE-STUDY/blob/main/data_dictionary.xlsx" TargetMode="External"/><Relationship Id="rId2" Type="http://schemas.openxmlformats.org/officeDocument/2006/relationships/hyperlink" Target="https://github.com/shrutich91/LENDING-CLUB-CASE-STUDY/blob/main/loan.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SHRUTI CHOUDHARY</a:t>
            </a:r>
          </a:p>
          <a:p>
            <a:pPr>
              <a:lnSpc>
                <a:spcPct val="100000"/>
              </a:lnSpc>
            </a:pPr>
            <a:r>
              <a:rPr lang="en-US" sz="1600" dirty="0"/>
              <a:t>JEYASHREE 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4A6A-CDD1-4A40-84BB-655B275002D9}"/>
              </a:ext>
            </a:extLst>
          </p:cNvPr>
          <p:cNvSpPr>
            <a:spLocks noGrp="1"/>
          </p:cNvSpPr>
          <p:nvPr>
            <p:ph type="title"/>
          </p:nvPr>
        </p:nvSpPr>
        <p:spPr>
          <a:xfrm>
            <a:off x="1097280" y="711200"/>
            <a:ext cx="10058400" cy="1026160"/>
          </a:xfrm>
        </p:spPr>
        <p:txBody>
          <a:bodyPr/>
          <a:lstStyle/>
          <a:p>
            <a:r>
              <a:rPr lang="en-IN" dirty="0"/>
              <a:t>Date Manipulation Before &amp; After</a:t>
            </a:r>
          </a:p>
        </p:txBody>
      </p:sp>
      <p:sp>
        <p:nvSpPr>
          <p:cNvPr id="3" name="Text Placeholder 2">
            <a:extLst>
              <a:ext uri="{FF2B5EF4-FFF2-40B4-BE49-F238E27FC236}">
                <a16:creationId xmlns:a16="http://schemas.microsoft.com/office/drawing/2014/main" id="{E274CB58-F054-46FB-B139-1BC5FDDFF4EE}"/>
              </a:ext>
            </a:extLst>
          </p:cNvPr>
          <p:cNvSpPr>
            <a:spLocks noGrp="1"/>
          </p:cNvSpPr>
          <p:nvPr>
            <p:ph type="body" idx="1"/>
          </p:nvPr>
        </p:nvSpPr>
        <p:spPr/>
        <p:txBody>
          <a:bodyPr/>
          <a:lstStyle/>
          <a:p>
            <a:r>
              <a:rPr lang="en-IN" dirty="0"/>
              <a:t>BEFORE manipulation OF null VALUES</a:t>
            </a:r>
          </a:p>
        </p:txBody>
      </p:sp>
      <p:sp>
        <p:nvSpPr>
          <p:cNvPr id="5" name="Text Placeholder 4">
            <a:extLst>
              <a:ext uri="{FF2B5EF4-FFF2-40B4-BE49-F238E27FC236}">
                <a16:creationId xmlns:a16="http://schemas.microsoft.com/office/drawing/2014/main" id="{EAF7DB77-E3B3-4B80-9D31-E4E2B1EA3548}"/>
              </a:ext>
            </a:extLst>
          </p:cNvPr>
          <p:cNvSpPr>
            <a:spLocks noGrp="1"/>
          </p:cNvSpPr>
          <p:nvPr>
            <p:ph type="body" sz="quarter" idx="3"/>
          </p:nvPr>
        </p:nvSpPr>
        <p:spPr/>
        <p:txBody>
          <a:bodyPr/>
          <a:lstStyle/>
          <a:p>
            <a:r>
              <a:rPr lang="en-IN" dirty="0"/>
              <a:t>After manipulation Of null values</a:t>
            </a:r>
          </a:p>
        </p:txBody>
      </p:sp>
      <p:pic>
        <p:nvPicPr>
          <p:cNvPr id="7" name="Content Placeholder 4">
            <a:extLst>
              <a:ext uri="{FF2B5EF4-FFF2-40B4-BE49-F238E27FC236}">
                <a16:creationId xmlns:a16="http://schemas.microsoft.com/office/drawing/2014/main" id="{A7AEDA88-692C-4AC1-9E17-0C61C874C530}"/>
              </a:ext>
            </a:extLst>
          </p:cNvPr>
          <p:cNvPicPr>
            <a:picLocks noGrp="1" noChangeAspect="1"/>
          </p:cNvPicPr>
          <p:nvPr>
            <p:ph sz="half" idx="2"/>
          </p:nvPr>
        </p:nvPicPr>
        <p:blipFill rotWithShape="1">
          <a:blip r:embed="rId2"/>
          <a:srcRect r="3" b="3562"/>
          <a:stretch/>
        </p:blipFill>
        <p:spPr>
          <a:xfrm>
            <a:off x="1036320" y="2947778"/>
            <a:ext cx="3790883" cy="2911475"/>
          </a:xfrm>
          <a:prstGeom prst="rect">
            <a:avLst/>
          </a:prstGeom>
        </p:spPr>
      </p:pic>
      <p:pic>
        <p:nvPicPr>
          <p:cNvPr id="8" name="Content Placeholder 7">
            <a:extLst>
              <a:ext uri="{FF2B5EF4-FFF2-40B4-BE49-F238E27FC236}">
                <a16:creationId xmlns:a16="http://schemas.microsoft.com/office/drawing/2014/main" id="{DE423E0D-B8FE-465F-BA1F-95BACAFFEC68}"/>
              </a:ext>
            </a:extLst>
          </p:cNvPr>
          <p:cNvPicPr>
            <a:picLocks noGrp="1" noChangeAspect="1"/>
          </p:cNvPicPr>
          <p:nvPr>
            <p:ph sz="quarter" idx="4"/>
          </p:nvPr>
        </p:nvPicPr>
        <p:blipFill>
          <a:blip r:embed="rId3"/>
          <a:stretch>
            <a:fillRect/>
          </a:stretch>
        </p:blipFill>
        <p:spPr>
          <a:xfrm>
            <a:off x="7242630" y="2957513"/>
            <a:ext cx="3186791" cy="2911475"/>
          </a:xfrm>
          <a:prstGeom prst="rect">
            <a:avLst/>
          </a:prstGeom>
        </p:spPr>
      </p:pic>
    </p:spTree>
    <p:extLst>
      <p:ext uri="{BB962C8B-B14F-4D97-AF65-F5344CB8AC3E}">
        <p14:creationId xmlns:p14="http://schemas.microsoft.com/office/powerpoint/2010/main" val="301416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59829D6C-2903-4116-B27B-4C7625924FFB}"/>
              </a:ext>
            </a:extLst>
          </p:cNvPr>
          <p:cNvSpPr txBox="1">
            <a:spLocks/>
          </p:cNvSpPr>
          <p:nvPr/>
        </p:nvSpPr>
        <p:spPr>
          <a:xfrm>
            <a:off x="652462" y="588161"/>
            <a:ext cx="10887076" cy="502206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3" name="Rectangle 1">
            <a:extLst>
              <a:ext uri="{FF2B5EF4-FFF2-40B4-BE49-F238E27FC236}">
                <a16:creationId xmlns:a16="http://schemas.microsoft.com/office/drawing/2014/main" id="{218245B6-9C36-4ED8-B26A-7ED3E2FF782D}"/>
              </a:ext>
            </a:extLst>
          </p:cNvPr>
          <p:cNvSpPr>
            <a:spLocks noChangeArrowheads="1"/>
          </p:cNvSpPr>
          <p:nvPr/>
        </p:nvSpPr>
        <p:spPr bwMode="auto">
          <a:xfrm>
            <a:off x="876771" y="109974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61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0BF6-17A5-43EF-B6F4-51D4E00BB0A0}"/>
              </a:ext>
            </a:extLst>
          </p:cNvPr>
          <p:cNvSpPr>
            <a:spLocks noGrp="1"/>
          </p:cNvSpPr>
          <p:nvPr>
            <p:ph type="title"/>
          </p:nvPr>
        </p:nvSpPr>
        <p:spPr/>
        <p:txBody>
          <a:bodyPr/>
          <a:lstStyle/>
          <a:p>
            <a:r>
              <a:rPr lang="en-IN" dirty="0"/>
              <a:t>Bi-Variate Analysis</a:t>
            </a:r>
          </a:p>
        </p:txBody>
      </p:sp>
      <p:pic>
        <p:nvPicPr>
          <p:cNvPr id="6" name="Content Placeholder 5">
            <a:extLst>
              <a:ext uri="{FF2B5EF4-FFF2-40B4-BE49-F238E27FC236}">
                <a16:creationId xmlns:a16="http://schemas.microsoft.com/office/drawing/2014/main" id="{5C7E89D6-C131-469D-963D-629F9E23A23D}"/>
              </a:ext>
            </a:extLst>
          </p:cNvPr>
          <p:cNvPicPr>
            <a:picLocks noGrp="1" noChangeAspect="1"/>
          </p:cNvPicPr>
          <p:nvPr>
            <p:ph sz="half" idx="1"/>
          </p:nvPr>
        </p:nvPicPr>
        <p:blipFill>
          <a:blip r:embed="rId2"/>
          <a:stretch>
            <a:fillRect/>
          </a:stretch>
        </p:blipFill>
        <p:spPr>
          <a:xfrm>
            <a:off x="1096963" y="2237390"/>
            <a:ext cx="4640262" cy="3553207"/>
          </a:xfrm>
        </p:spPr>
      </p:pic>
      <p:sp>
        <p:nvSpPr>
          <p:cNvPr id="4" name="Content Placeholder 3">
            <a:extLst>
              <a:ext uri="{FF2B5EF4-FFF2-40B4-BE49-F238E27FC236}">
                <a16:creationId xmlns:a16="http://schemas.microsoft.com/office/drawing/2014/main" id="{994F4E9E-5005-4A29-82C7-9EB90EF9A0BB}"/>
              </a:ext>
            </a:extLst>
          </p:cNvPr>
          <p:cNvSpPr>
            <a:spLocks noGrp="1"/>
          </p:cNvSpPr>
          <p:nvPr>
            <p:ph sz="half" idx="2"/>
          </p:nvPr>
        </p:nvSpPr>
        <p:spPr/>
        <p:txBody>
          <a:bodyPr/>
          <a:lstStyle/>
          <a:p>
            <a:r>
              <a:rPr lang="en-IN" b="1" dirty="0"/>
              <a:t>Loan Status(count) Vs Employment Length</a:t>
            </a:r>
            <a:r>
              <a:rPr lang="en-IN" dirty="0"/>
              <a:t>:</a:t>
            </a:r>
          </a:p>
          <a:p>
            <a:r>
              <a:rPr lang="en-US" dirty="0"/>
              <a:t>1. Observation - Employment length is not conclusive for any trend</a:t>
            </a:r>
          </a:p>
          <a:p>
            <a:r>
              <a:rPr lang="en-US" dirty="0"/>
              <a:t>2. Observation - If employment length in NA(plotted as 0) in graph, has higher chance of charged off as compared to others</a:t>
            </a:r>
            <a:endParaRPr lang="en-IN" dirty="0"/>
          </a:p>
        </p:txBody>
      </p:sp>
    </p:spTree>
    <p:extLst>
      <p:ext uri="{BB962C8B-B14F-4D97-AF65-F5344CB8AC3E}">
        <p14:creationId xmlns:p14="http://schemas.microsoft.com/office/powerpoint/2010/main" val="38891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Loan Amount</a:t>
            </a:r>
            <a:r>
              <a:rPr lang="en-IN" dirty="0"/>
              <a:t>:</a:t>
            </a:r>
          </a:p>
          <a:p>
            <a:r>
              <a:rPr lang="en-US" dirty="0"/>
              <a:t>1. Insight:  Loan bucket 23K-30k have highest percentage of </a:t>
            </a:r>
            <a:r>
              <a:rPr lang="en-US" dirty="0" err="1"/>
              <a:t>chargeoff</a:t>
            </a:r>
            <a:endParaRPr lang="en-US" dirty="0"/>
          </a:p>
          <a:p>
            <a:r>
              <a:rPr lang="en-US" dirty="0"/>
              <a:t>2. Trend- As loan amount increases, % charged off increases</a:t>
            </a:r>
          </a:p>
          <a:p>
            <a:r>
              <a:rPr lang="en-US" dirty="0"/>
              <a:t>Because of correlation, loan amount , funded amount, </a:t>
            </a:r>
            <a:r>
              <a:rPr lang="en-US" dirty="0" err="1"/>
              <a:t>funded_amnt_inv</a:t>
            </a:r>
            <a:r>
              <a:rPr lang="en-US" dirty="0"/>
              <a:t>, installment will follow similar trend</a:t>
            </a:r>
            <a:endParaRPr lang="en-IN" dirty="0"/>
          </a:p>
        </p:txBody>
      </p:sp>
      <p:pic>
        <p:nvPicPr>
          <p:cNvPr id="8" name="Picture 7">
            <a:extLst>
              <a:ext uri="{FF2B5EF4-FFF2-40B4-BE49-F238E27FC236}">
                <a16:creationId xmlns:a16="http://schemas.microsoft.com/office/drawing/2014/main" id="{415761E6-74A0-41B4-9264-E5CE231FF112}"/>
              </a:ext>
            </a:extLst>
          </p:cNvPr>
          <p:cNvPicPr>
            <a:picLocks noChangeAspect="1"/>
          </p:cNvPicPr>
          <p:nvPr/>
        </p:nvPicPr>
        <p:blipFill>
          <a:blip r:embed="rId2"/>
          <a:stretch>
            <a:fillRect/>
          </a:stretch>
        </p:blipFill>
        <p:spPr>
          <a:xfrm>
            <a:off x="1126916" y="2000249"/>
            <a:ext cx="4924425" cy="4143375"/>
          </a:xfrm>
          <a:prstGeom prst="rect">
            <a:avLst/>
          </a:prstGeom>
        </p:spPr>
      </p:pic>
    </p:spTree>
    <p:extLst>
      <p:ext uri="{BB962C8B-B14F-4D97-AF65-F5344CB8AC3E}">
        <p14:creationId xmlns:p14="http://schemas.microsoft.com/office/powerpoint/2010/main" val="316633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Issue Month</a:t>
            </a:r>
            <a:r>
              <a:rPr lang="en-IN" dirty="0"/>
              <a:t>:</a:t>
            </a:r>
          </a:p>
          <a:p>
            <a:r>
              <a:rPr lang="en-US" dirty="0"/>
              <a:t>Trends- Across all months dec have got max charged off</a:t>
            </a:r>
          </a:p>
          <a:p>
            <a:r>
              <a:rPr lang="en-US" dirty="0"/>
              <a:t>Across all years and dec 2011 have for max charged off</a:t>
            </a:r>
            <a:endParaRPr lang="en-IN" dirty="0"/>
          </a:p>
        </p:txBody>
      </p:sp>
      <p:pic>
        <p:nvPicPr>
          <p:cNvPr id="6" name="Picture 5">
            <a:extLst>
              <a:ext uri="{FF2B5EF4-FFF2-40B4-BE49-F238E27FC236}">
                <a16:creationId xmlns:a16="http://schemas.microsoft.com/office/drawing/2014/main" id="{DC962262-D786-4327-87B9-AB1C3CEB3656}"/>
              </a:ext>
            </a:extLst>
          </p:cNvPr>
          <p:cNvPicPr>
            <a:picLocks noChangeAspect="1"/>
          </p:cNvPicPr>
          <p:nvPr/>
        </p:nvPicPr>
        <p:blipFill>
          <a:blip r:embed="rId2"/>
          <a:stretch>
            <a:fillRect/>
          </a:stretch>
        </p:blipFill>
        <p:spPr>
          <a:xfrm>
            <a:off x="1097280" y="2129423"/>
            <a:ext cx="5057775" cy="3731145"/>
          </a:xfrm>
          <a:prstGeom prst="rect">
            <a:avLst/>
          </a:prstGeom>
        </p:spPr>
      </p:pic>
    </p:spTree>
    <p:extLst>
      <p:ext uri="{BB962C8B-B14F-4D97-AF65-F5344CB8AC3E}">
        <p14:creationId xmlns:p14="http://schemas.microsoft.com/office/powerpoint/2010/main" val="253602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Issue Month</a:t>
            </a:r>
            <a:r>
              <a:rPr lang="en-IN" dirty="0"/>
              <a:t>:</a:t>
            </a:r>
          </a:p>
          <a:p>
            <a:r>
              <a:rPr lang="en-US" dirty="0"/>
              <a:t>Percentage wise comparison , Dec and </a:t>
            </a:r>
            <a:r>
              <a:rPr lang="en-US" dirty="0" err="1"/>
              <a:t>sep</a:t>
            </a:r>
            <a:r>
              <a:rPr lang="en-US" dirty="0"/>
              <a:t> has more charged off nearly 16.1% charged off against total</a:t>
            </a:r>
            <a:endParaRPr lang="en-IN" dirty="0"/>
          </a:p>
        </p:txBody>
      </p:sp>
      <p:pic>
        <p:nvPicPr>
          <p:cNvPr id="7" name="Picture 6">
            <a:extLst>
              <a:ext uri="{FF2B5EF4-FFF2-40B4-BE49-F238E27FC236}">
                <a16:creationId xmlns:a16="http://schemas.microsoft.com/office/drawing/2014/main" id="{E41D1935-A9B7-4162-B149-2A2BB6BAB5D8}"/>
              </a:ext>
            </a:extLst>
          </p:cNvPr>
          <p:cNvPicPr>
            <a:picLocks noChangeAspect="1"/>
          </p:cNvPicPr>
          <p:nvPr/>
        </p:nvPicPr>
        <p:blipFill>
          <a:blip r:embed="rId2"/>
          <a:stretch>
            <a:fillRect/>
          </a:stretch>
        </p:blipFill>
        <p:spPr>
          <a:xfrm>
            <a:off x="1181100" y="2149940"/>
            <a:ext cx="4604402" cy="3612685"/>
          </a:xfrm>
          <a:prstGeom prst="rect">
            <a:avLst/>
          </a:prstGeom>
        </p:spPr>
      </p:pic>
    </p:spTree>
    <p:extLst>
      <p:ext uri="{BB962C8B-B14F-4D97-AF65-F5344CB8AC3E}">
        <p14:creationId xmlns:p14="http://schemas.microsoft.com/office/powerpoint/2010/main" val="31215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Charged off (loan status) Vs Issue year</a:t>
            </a:r>
            <a:r>
              <a:rPr lang="en-IN" dirty="0"/>
              <a:t>:</a:t>
            </a:r>
          </a:p>
          <a:p>
            <a:r>
              <a:rPr lang="en-IN" dirty="0"/>
              <a:t>Year by Year if we compare how much charged off count were increasing , 2011 have got 2385 count</a:t>
            </a:r>
          </a:p>
        </p:txBody>
      </p:sp>
      <p:pic>
        <p:nvPicPr>
          <p:cNvPr id="5" name="Picture 4">
            <a:extLst>
              <a:ext uri="{FF2B5EF4-FFF2-40B4-BE49-F238E27FC236}">
                <a16:creationId xmlns:a16="http://schemas.microsoft.com/office/drawing/2014/main" id="{89456205-710F-4C90-8395-298308F1CBD3}"/>
              </a:ext>
            </a:extLst>
          </p:cNvPr>
          <p:cNvPicPr>
            <a:picLocks noChangeAspect="1"/>
          </p:cNvPicPr>
          <p:nvPr/>
        </p:nvPicPr>
        <p:blipFill>
          <a:blip r:embed="rId2"/>
          <a:stretch>
            <a:fillRect/>
          </a:stretch>
        </p:blipFill>
        <p:spPr>
          <a:xfrm>
            <a:off x="785812" y="2120900"/>
            <a:ext cx="5434423" cy="3748194"/>
          </a:xfrm>
          <a:prstGeom prst="rect">
            <a:avLst/>
          </a:prstGeom>
        </p:spPr>
      </p:pic>
      <p:graphicFrame>
        <p:nvGraphicFramePr>
          <p:cNvPr id="10" name="Content Placeholder 9">
            <a:extLst>
              <a:ext uri="{FF2B5EF4-FFF2-40B4-BE49-F238E27FC236}">
                <a16:creationId xmlns:a16="http://schemas.microsoft.com/office/drawing/2014/main" id="{8B91B222-4D63-4773-B3CE-C5A7AA566E4C}"/>
              </a:ext>
            </a:extLst>
          </p:cNvPr>
          <p:cNvGraphicFramePr>
            <a:graphicFrameLocks noGrp="1"/>
          </p:cNvGraphicFramePr>
          <p:nvPr>
            <p:ph sz="half" idx="1"/>
            <p:extLst>
              <p:ext uri="{D42A27DB-BD31-4B8C-83A1-F6EECF244321}">
                <p14:modId xmlns:p14="http://schemas.microsoft.com/office/powerpoint/2010/main" val="3145306097"/>
              </p:ext>
            </p:extLst>
          </p:nvPr>
        </p:nvGraphicFramePr>
        <p:xfrm>
          <a:off x="6617493" y="4371975"/>
          <a:ext cx="2097882" cy="1270794"/>
        </p:xfrm>
        <a:graphic>
          <a:graphicData uri="http://schemas.openxmlformats.org/drawingml/2006/table">
            <a:tbl>
              <a:tblPr>
                <a:tableStyleId>{5C22544A-7EE6-4342-B048-85BDC9FD1C3A}</a:tableStyleId>
              </a:tblPr>
              <a:tblGrid>
                <a:gridCol w="1048941">
                  <a:extLst>
                    <a:ext uri="{9D8B030D-6E8A-4147-A177-3AD203B41FA5}">
                      <a16:colId xmlns:a16="http://schemas.microsoft.com/office/drawing/2014/main" val="2865027905"/>
                    </a:ext>
                  </a:extLst>
                </a:gridCol>
                <a:gridCol w="1048941">
                  <a:extLst>
                    <a:ext uri="{9D8B030D-6E8A-4147-A177-3AD203B41FA5}">
                      <a16:colId xmlns:a16="http://schemas.microsoft.com/office/drawing/2014/main" val="3367452618"/>
                    </a:ext>
                  </a:extLst>
                </a:gridCol>
              </a:tblGrid>
              <a:tr h="211799">
                <a:tc>
                  <a:txBody>
                    <a:bodyPr/>
                    <a:lstStyle/>
                    <a:p>
                      <a:pPr algn="l" fontAlgn="b"/>
                      <a:r>
                        <a:rPr lang="en-IN" sz="1000" u="none" strike="noStrike">
                          <a:effectLst/>
                        </a:rPr>
                        <a:t>Year</a:t>
                      </a:r>
                      <a:endParaRPr lang="en-IN"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000" u="none" strike="noStrike">
                          <a:effectLst/>
                        </a:rPr>
                        <a:t>Count</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74979930"/>
                  </a:ext>
                </a:extLst>
              </a:tr>
              <a:tr h="211799">
                <a:tc>
                  <a:txBody>
                    <a:bodyPr/>
                    <a:lstStyle/>
                    <a:p>
                      <a:pPr algn="l" fontAlgn="ctr"/>
                      <a:r>
                        <a:rPr lang="en-IN" sz="1000" u="none" strike="noStrike">
                          <a:effectLst/>
                        </a:rPr>
                        <a:t>2011</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2385</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42458823"/>
                  </a:ext>
                </a:extLst>
              </a:tr>
              <a:tr h="211799">
                <a:tc>
                  <a:txBody>
                    <a:bodyPr/>
                    <a:lstStyle/>
                    <a:p>
                      <a:pPr algn="l" fontAlgn="ctr"/>
                      <a:r>
                        <a:rPr lang="en-IN" sz="1000" u="none" strike="noStrike">
                          <a:effectLst/>
                        </a:rPr>
                        <a:t>2010</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1381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4775924"/>
                  </a:ext>
                </a:extLst>
              </a:tr>
              <a:tr h="211799">
                <a:tc>
                  <a:txBody>
                    <a:bodyPr/>
                    <a:lstStyle/>
                    <a:p>
                      <a:pPr algn="l" fontAlgn="ctr"/>
                      <a:r>
                        <a:rPr lang="en-IN" sz="1000" u="none" strike="noStrike">
                          <a:effectLst/>
                        </a:rPr>
                        <a:t>2009</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538</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9657670"/>
                  </a:ext>
                </a:extLst>
              </a:tr>
              <a:tr h="211799">
                <a:tc>
                  <a:txBody>
                    <a:bodyPr/>
                    <a:lstStyle/>
                    <a:p>
                      <a:pPr algn="l" fontAlgn="ctr"/>
                      <a:r>
                        <a:rPr lang="en-IN" sz="1000" u="none" strike="noStrike">
                          <a:effectLst/>
                        </a:rPr>
                        <a:t>2008</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221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4210856"/>
                  </a:ext>
                </a:extLst>
              </a:tr>
              <a:tr h="211799">
                <a:tc>
                  <a:txBody>
                    <a:bodyPr/>
                    <a:lstStyle/>
                    <a:p>
                      <a:pPr algn="l" fontAlgn="ctr"/>
                      <a:r>
                        <a:rPr lang="en-IN" sz="1000" u="none" strike="noStrike">
                          <a:effectLst/>
                        </a:rPr>
                        <a:t>2007</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dirty="0">
                          <a:effectLst/>
                        </a:rPr>
                        <a:t>36</a:t>
                      </a:r>
                      <a:endParaRPr lang="en-IN"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1025796"/>
                  </a:ext>
                </a:extLst>
              </a:tr>
            </a:tbl>
          </a:graphicData>
        </a:graphic>
      </p:graphicFrame>
    </p:spTree>
    <p:extLst>
      <p:ext uri="{BB962C8B-B14F-4D97-AF65-F5344CB8AC3E}">
        <p14:creationId xmlns:p14="http://schemas.microsoft.com/office/powerpoint/2010/main" val="360740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graphicFrame>
        <p:nvGraphicFramePr>
          <p:cNvPr id="9" name="Content Placeholder 8">
            <a:extLst>
              <a:ext uri="{FF2B5EF4-FFF2-40B4-BE49-F238E27FC236}">
                <a16:creationId xmlns:a16="http://schemas.microsoft.com/office/drawing/2014/main" id="{7B97DAB1-1F79-4CE9-A7E4-ADD81EFAFE90}"/>
              </a:ext>
            </a:extLst>
          </p:cNvPr>
          <p:cNvGraphicFramePr>
            <a:graphicFrameLocks noGrp="1"/>
          </p:cNvGraphicFramePr>
          <p:nvPr>
            <p:ph sz="half" idx="1"/>
            <p:extLst>
              <p:ext uri="{D42A27DB-BD31-4B8C-83A1-F6EECF244321}">
                <p14:modId xmlns:p14="http://schemas.microsoft.com/office/powerpoint/2010/main" val="3587775467"/>
              </p:ext>
            </p:extLst>
          </p:nvPr>
        </p:nvGraphicFramePr>
        <p:xfrm>
          <a:off x="6665117" y="3362324"/>
          <a:ext cx="2393158" cy="1981200"/>
        </p:xfrm>
        <a:graphic>
          <a:graphicData uri="http://schemas.openxmlformats.org/drawingml/2006/table">
            <a:tbl>
              <a:tblPr>
                <a:tableStyleId>{5C22544A-7EE6-4342-B048-85BDC9FD1C3A}</a:tableStyleId>
              </a:tblPr>
              <a:tblGrid>
                <a:gridCol w="1196579">
                  <a:extLst>
                    <a:ext uri="{9D8B030D-6E8A-4147-A177-3AD203B41FA5}">
                      <a16:colId xmlns:a16="http://schemas.microsoft.com/office/drawing/2014/main" val="1967941565"/>
                    </a:ext>
                  </a:extLst>
                </a:gridCol>
                <a:gridCol w="1196579">
                  <a:extLst>
                    <a:ext uri="{9D8B030D-6E8A-4147-A177-3AD203B41FA5}">
                      <a16:colId xmlns:a16="http://schemas.microsoft.com/office/drawing/2014/main" val="3317918279"/>
                    </a:ext>
                  </a:extLst>
                </a:gridCol>
              </a:tblGrid>
              <a:tr h="135548">
                <a:tc>
                  <a:txBody>
                    <a:bodyPr/>
                    <a:lstStyle/>
                    <a:p>
                      <a:pPr algn="l" fontAlgn="b"/>
                      <a:r>
                        <a:rPr lang="en-IN" sz="1000" u="none" strike="noStrike">
                          <a:effectLst/>
                        </a:rPr>
                        <a:t>Month</a:t>
                      </a:r>
                      <a:endParaRPr lang="en-IN"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000" u="none" strike="noStrike">
                          <a:effectLst/>
                        </a:rPr>
                        <a:t>Count</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22989069"/>
                  </a:ext>
                </a:extLst>
              </a:tr>
              <a:tr h="135548">
                <a:tc>
                  <a:txBody>
                    <a:bodyPr/>
                    <a:lstStyle/>
                    <a:p>
                      <a:pPr algn="l" fontAlgn="ctr"/>
                      <a:r>
                        <a:rPr lang="en-IN" sz="1000" u="none" strike="noStrike">
                          <a:effectLst/>
                        </a:rPr>
                        <a:t>Dec</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611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10404892"/>
                  </a:ext>
                </a:extLst>
              </a:tr>
              <a:tr h="135548">
                <a:tc>
                  <a:txBody>
                    <a:bodyPr/>
                    <a:lstStyle/>
                    <a:p>
                      <a:pPr algn="l" fontAlgn="ctr"/>
                      <a:r>
                        <a:rPr lang="en-IN" sz="1000" u="none" strike="noStrike">
                          <a:effectLst/>
                        </a:rPr>
                        <a:t>Nov</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533</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65732550"/>
                  </a:ext>
                </a:extLst>
              </a:tr>
              <a:tr h="135548">
                <a:tc>
                  <a:txBody>
                    <a:bodyPr/>
                    <a:lstStyle/>
                    <a:p>
                      <a:pPr algn="l" fontAlgn="ctr"/>
                      <a:r>
                        <a:rPr lang="en-IN" sz="1000" u="none" strike="noStrike">
                          <a:effectLst/>
                        </a:rPr>
                        <a:t>Sep</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504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07639996"/>
                  </a:ext>
                </a:extLst>
              </a:tr>
              <a:tr h="135548">
                <a:tc>
                  <a:txBody>
                    <a:bodyPr/>
                    <a:lstStyle/>
                    <a:p>
                      <a:pPr algn="l" fontAlgn="ctr"/>
                      <a:r>
                        <a:rPr lang="en-IN" sz="1000" u="none" strike="noStrike">
                          <a:effectLst/>
                        </a:rPr>
                        <a:t>Oct</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497</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45839056"/>
                  </a:ext>
                </a:extLst>
              </a:tr>
              <a:tr h="135548">
                <a:tc>
                  <a:txBody>
                    <a:bodyPr/>
                    <a:lstStyle/>
                    <a:p>
                      <a:pPr algn="l" fontAlgn="ctr"/>
                      <a:r>
                        <a:rPr lang="en-IN" sz="1000" u="none" strike="noStrike">
                          <a:effectLst/>
                        </a:rPr>
                        <a:t>Jun</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439</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54804003"/>
                  </a:ext>
                </a:extLst>
              </a:tr>
              <a:tr h="135548">
                <a:tc>
                  <a:txBody>
                    <a:bodyPr/>
                    <a:lstStyle/>
                    <a:p>
                      <a:pPr algn="l" fontAlgn="ctr"/>
                      <a:r>
                        <a:rPr lang="en-IN" sz="1000" u="none" strike="noStrike">
                          <a:effectLst/>
                        </a:rPr>
                        <a:t>Jul</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433</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3162054"/>
                  </a:ext>
                </a:extLst>
              </a:tr>
              <a:tr h="135548">
                <a:tc>
                  <a:txBody>
                    <a:bodyPr/>
                    <a:lstStyle/>
                    <a:p>
                      <a:pPr algn="l" fontAlgn="ctr"/>
                      <a:r>
                        <a:rPr lang="en-IN" sz="1000" u="none" strike="noStrike">
                          <a:effectLst/>
                        </a:rPr>
                        <a:t>Aug</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424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200051"/>
                  </a:ext>
                </a:extLst>
              </a:tr>
              <a:tr h="135548">
                <a:tc>
                  <a:txBody>
                    <a:bodyPr/>
                    <a:lstStyle/>
                    <a:p>
                      <a:pPr algn="l" fontAlgn="ctr"/>
                      <a:r>
                        <a:rPr lang="en-IN" sz="1000" u="none" strike="noStrike">
                          <a:effectLst/>
                        </a:rPr>
                        <a:t>May</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421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49417695"/>
                  </a:ext>
                </a:extLst>
              </a:tr>
              <a:tr h="135548">
                <a:tc>
                  <a:txBody>
                    <a:bodyPr/>
                    <a:lstStyle/>
                    <a:p>
                      <a:pPr algn="l" fontAlgn="ctr"/>
                      <a:r>
                        <a:rPr lang="en-IN" sz="1000" u="none" strike="noStrike">
                          <a:effectLst/>
                        </a:rPr>
                        <a:t>Apr</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331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51245230"/>
                  </a:ext>
                </a:extLst>
              </a:tr>
              <a:tr h="135548">
                <a:tc>
                  <a:txBody>
                    <a:bodyPr/>
                    <a:lstStyle/>
                    <a:p>
                      <a:pPr algn="l" fontAlgn="ctr"/>
                      <a:r>
                        <a:rPr lang="en-IN" sz="1000" u="none" strike="noStrike">
                          <a:effectLst/>
                        </a:rPr>
                        <a:t>Mar</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304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59483958"/>
                  </a:ext>
                </a:extLst>
              </a:tr>
              <a:tr h="135548">
                <a:tc>
                  <a:txBody>
                    <a:bodyPr/>
                    <a:lstStyle/>
                    <a:p>
                      <a:pPr algn="l" fontAlgn="ctr"/>
                      <a:r>
                        <a:rPr lang="en-IN" sz="1000" u="none" strike="noStrike">
                          <a:effectLst/>
                        </a:rPr>
                        <a:t>Jan</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296</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373199"/>
                  </a:ext>
                </a:extLst>
              </a:tr>
              <a:tr h="135548">
                <a:tc>
                  <a:txBody>
                    <a:bodyPr/>
                    <a:lstStyle/>
                    <a:p>
                      <a:pPr algn="l" fontAlgn="ctr"/>
                      <a:r>
                        <a:rPr lang="en-IN" sz="1000" u="none" strike="noStrike">
                          <a:effectLst/>
                        </a:rPr>
                        <a:t>Feb</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dirty="0">
                          <a:effectLst/>
                        </a:rPr>
                        <a:t>268</a:t>
                      </a:r>
                      <a:endParaRPr lang="en-IN"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9059759"/>
                  </a:ext>
                </a:extLst>
              </a:tr>
            </a:tbl>
          </a:graphicData>
        </a:graphic>
      </p:graphicFrame>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Charged off (loan status) Vs Issue Month</a:t>
            </a:r>
            <a:r>
              <a:rPr lang="en-IN" dirty="0"/>
              <a:t>:</a:t>
            </a:r>
          </a:p>
          <a:p>
            <a:r>
              <a:rPr lang="en-IN" dirty="0" err="1"/>
              <a:t>Countwise</a:t>
            </a:r>
            <a:r>
              <a:rPr lang="en-IN" dirty="0"/>
              <a:t> among charged off dec 2011 have got max charged off</a:t>
            </a:r>
          </a:p>
          <a:p>
            <a:endParaRPr lang="en-IN" dirty="0"/>
          </a:p>
          <a:p>
            <a:endParaRPr lang="en-IN" dirty="0"/>
          </a:p>
        </p:txBody>
      </p:sp>
      <p:pic>
        <p:nvPicPr>
          <p:cNvPr id="6" name="Picture 5">
            <a:extLst>
              <a:ext uri="{FF2B5EF4-FFF2-40B4-BE49-F238E27FC236}">
                <a16:creationId xmlns:a16="http://schemas.microsoft.com/office/drawing/2014/main" id="{C9F44B9A-3856-48F9-8720-838123F54F83}"/>
              </a:ext>
            </a:extLst>
          </p:cNvPr>
          <p:cNvPicPr>
            <a:picLocks noChangeAspect="1"/>
          </p:cNvPicPr>
          <p:nvPr/>
        </p:nvPicPr>
        <p:blipFill>
          <a:blip r:embed="rId2"/>
          <a:stretch>
            <a:fillRect/>
          </a:stretch>
        </p:blipFill>
        <p:spPr>
          <a:xfrm>
            <a:off x="1036320" y="2221505"/>
            <a:ext cx="4995862" cy="3546983"/>
          </a:xfrm>
          <a:prstGeom prst="rect">
            <a:avLst/>
          </a:prstGeom>
        </p:spPr>
      </p:pic>
    </p:spTree>
    <p:extLst>
      <p:ext uri="{BB962C8B-B14F-4D97-AF65-F5344CB8AC3E}">
        <p14:creationId xmlns:p14="http://schemas.microsoft.com/office/powerpoint/2010/main" val="177353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 Vs Income Bucket</a:t>
            </a:r>
            <a:r>
              <a:rPr lang="en-IN" dirty="0"/>
              <a:t>:</a:t>
            </a:r>
          </a:p>
          <a:p>
            <a:r>
              <a:rPr lang="en-US" dirty="0"/>
              <a:t>Trends- As income increases </a:t>
            </a:r>
            <a:r>
              <a:rPr lang="en-US" dirty="0" err="1"/>
              <a:t>increases</a:t>
            </a:r>
            <a:r>
              <a:rPr lang="en-US" dirty="0"/>
              <a:t>, %of charged off decreases</a:t>
            </a:r>
          </a:p>
          <a:p>
            <a:pPr marL="0" indent="0">
              <a:buNone/>
            </a:pPr>
            <a:r>
              <a:rPr lang="en-US" dirty="0"/>
              <a:t>  Observation - Income &lt;60k has a higher chance of charged off</a:t>
            </a:r>
            <a:endParaRPr lang="en-IN" dirty="0"/>
          </a:p>
          <a:p>
            <a:endParaRPr lang="en-IN" dirty="0"/>
          </a:p>
        </p:txBody>
      </p:sp>
      <p:pic>
        <p:nvPicPr>
          <p:cNvPr id="5" name="Picture 4">
            <a:extLst>
              <a:ext uri="{FF2B5EF4-FFF2-40B4-BE49-F238E27FC236}">
                <a16:creationId xmlns:a16="http://schemas.microsoft.com/office/drawing/2014/main" id="{9762C28D-53C7-46B2-8E7A-D78D0B1C44D7}"/>
              </a:ext>
            </a:extLst>
          </p:cNvPr>
          <p:cNvPicPr>
            <a:picLocks noChangeAspect="1"/>
          </p:cNvPicPr>
          <p:nvPr/>
        </p:nvPicPr>
        <p:blipFill>
          <a:blip r:embed="rId2"/>
          <a:stretch>
            <a:fillRect/>
          </a:stretch>
        </p:blipFill>
        <p:spPr>
          <a:xfrm>
            <a:off x="914400" y="2120900"/>
            <a:ext cx="5181600" cy="3748194"/>
          </a:xfrm>
          <a:prstGeom prst="rect">
            <a:avLst/>
          </a:prstGeom>
        </p:spPr>
      </p:pic>
      <p:sp>
        <p:nvSpPr>
          <p:cNvPr id="8" name="Content Placeholder 7">
            <a:extLst>
              <a:ext uri="{FF2B5EF4-FFF2-40B4-BE49-F238E27FC236}">
                <a16:creationId xmlns:a16="http://schemas.microsoft.com/office/drawing/2014/main" id="{0D84B5DE-56EA-459F-99AA-4CDF50DA224F}"/>
              </a:ext>
            </a:extLst>
          </p:cNvPr>
          <p:cNvSpPr>
            <a:spLocks noGrp="1"/>
          </p:cNvSpPr>
          <p:nvPr>
            <p:ph sz="half" idx="1"/>
          </p:nvPr>
        </p:nvSpPr>
        <p:spPr/>
        <p:txBody>
          <a:bodyPr/>
          <a:lstStyle/>
          <a:p>
            <a:pPr marL="0" indent="0">
              <a:buNone/>
            </a:pPr>
            <a:endParaRPr lang="en-IN" dirty="0"/>
          </a:p>
        </p:txBody>
      </p:sp>
    </p:spTree>
    <p:extLst>
      <p:ext uri="{BB962C8B-B14F-4D97-AF65-F5344CB8AC3E}">
        <p14:creationId xmlns:p14="http://schemas.microsoft.com/office/powerpoint/2010/main" val="361305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8180-9642-4A90-A275-77793A2597F0}"/>
              </a:ext>
            </a:extLst>
          </p:cNvPr>
          <p:cNvSpPr>
            <a:spLocks noGrp="1"/>
          </p:cNvSpPr>
          <p:nvPr>
            <p:ph type="title"/>
          </p:nvPr>
        </p:nvSpPr>
        <p:spPr>
          <a:xfrm>
            <a:off x="1097280" y="866775"/>
            <a:ext cx="10058400" cy="870585"/>
          </a:xfrm>
        </p:spPr>
        <p:txBody>
          <a:bodyPr/>
          <a:lstStyle/>
          <a:p>
            <a:r>
              <a:rPr lang="en-IN" dirty="0"/>
              <a:t>Bi-Variate Analysis</a:t>
            </a:r>
          </a:p>
        </p:txBody>
      </p:sp>
      <p:sp>
        <p:nvSpPr>
          <p:cNvPr id="8" name="Content Placeholder 7">
            <a:extLst>
              <a:ext uri="{FF2B5EF4-FFF2-40B4-BE49-F238E27FC236}">
                <a16:creationId xmlns:a16="http://schemas.microsoft.com/office/drawing/2014/main" id="{FF624317-6359-402F-9A62-854B76B7B5AE}"/>
              </a:ext>
            </a:extLst>
          </p:cNvPr>
          <p:cNvSpPr>
            <a:spLocks noGrp="1"/>
          </p:cNvSpPr>
          <p:nvPr>
            <p:ph idx="1"/>
          </p:nvPr>
        </p:nvSpPr>
        <p:spPr/>
        <p:txBody>
          <a:bodyPr/>
          <a:lstStyle/>
          <a:p>
            <a:r>
              <a:rPr lang="en-IN" b="1" dirty="0"/>
              <a:t>Annual Income vs Loan status :</a:t>
            </a:r>
          </a:p>
          <a:p>
            <a:r>
              <a:rPr lang="en-IN" dirty="0"/>
              <a:t>Observation : Till 60000 income , charged off is more occurring, after 60000 </a:t>
            </a:r>
            <a:r>
              <a:rPr lang="en-IN" dirty="0" err="1"/>
              <a:t>fullpaid</a:t>
            </a:r>
            <a:r>
              <a:rPr lang="en-IN" dirty="0"/>
              <a:t> is more occurring </a:t>
            </a:r>
          </a:p>
          <a:p>
            <a:endParaRPr lang="en-IN" dirty="0"/>
          </a:p>
        </p:txBody>
      </p:sp>
      <p:pic>
        <p:nvPicPr>
          <p:cNvPr id="10" name="Picture 9">
            <a:extLst>
              <a:ext uri="{FF2B5EF4-FFF2-40B4-BE49-F238E27FC236}">
                <a16:creationId xmlns:a16="http://schemas.microsoft.com/office/drawing/2014/main" id="{50303BDB-CB29-4E7B-944F-1376C281B1E0}"/>
              </a:ext>
            </a:extLst>
          </p:cNvPr>
          <p:cNvPicPr>
            <a:picLocks noChangeAspect="1"/>
          </p:cNvPicPr>
          <p:nvPr/>
        </p:nvPicPr>
        <p:blipFill>
          <a:blip r:embed="rId2"/>
          <a:stretch>
            <a:fillRect/>
          </a:stretch>
        </p:blipFill>
        <p:spPr>
          <a:xfrm>
            <a:off x="1097280" y="3552825"/>
            <a:ext cx="10227945" cy="2687108"/>
          </a:xfrm>
          <a:prstGeom prst="rect">
            <a:avLst/>
          </a:prstGeom>
        </p:spPr>
      </p:pic>
    </p:spTree>
    <p:extLst>
      <p:ext uri="{BB962C8B-B14F-4D97-AF65-F5344CB8AC3E}">
        <p14:creationId xmlns:p14="http://schemas.microsoft.com/office/powerpoint/2010/main" val="354154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r>
              <a:rPr lang="en-US" dirty="0"/>
              <a:t>When the lending club company receives a loan application, the company has to make a decision for loan approval based on the applicant’s profile. Two types of risks are associated with the bank’s decision:</a:t>
            </a:r>
          </a:p>
          <a:p>
            <a:r>
              <a:rPr lang="en-US" dirty="0"/>
              <a:t>- If the applicant is not likely to repay the loan, i.e., he/she is likely to default, then approving the loan may lead to a financial loss for the company</a:t>
            </a:r>
          </a:p>
          <a:p>
            <a:r>
              <a:rPr lang="en-US" dirty="0"/>
              <a:t>- If the applicant is likely to repay the loan, then not approving the loan results in a loss of business to the company</a:t>
            </a:r>
          </a:p>
          <a:p>
            <a:pPr marL="0" indent="0">
              <a:buNone/>
            </a:pPr>
            <a:endParaRPr lang="en-US" dirty="0"/>
          </a:p>
          <a:p>
            <a:r>
              <a:rPr lang="en-US" dirty="0"/>
              <a:t>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44179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 Vs </a:t>
            </a:r>
            <a:r>
              <a:rPr lang="en-IN" b="1" dirty="0" err="1"/>
              <a:t>Installment</a:t>
            </a:r>
            <a:endParaRPr lang="en-IN" dirty="0"/>
          </a:p>
          <a:p>
            <a:r>
              <a:rPr lang="en-US" dirty="0"/>
              <a:t>It is not conclusive </a:t>
            </a:r>
          </a:p>
          <a:p>
            <a:r>
              <a:rPr lang="en-US" dirty="0"/>
              <a:t>As installment increases there is no obvious evidence of charged off increase</a:t>
            </a:r>
            <a:endParaRPr lang="en-IN" dirty="0"/>
          </a:p>
          <a:p>
            <a:endParaRPr lang="en-IN" dirty="0"/>
          </a:p>
        </p:txBody>
      </p:sp>
      <p:pic>
        <p:nvPicPr>
          <p:cNvPr id="6" name="Picture 5">
            <a:extLst>
              <a:ext uri="{FF2B5EF4-FFF2-40B4-BE49-F238E27FC236}">
                <a16:creationId xmlns:a16="http://schemas.microsoft.com/office/drawing/2014/main" id="{3F14BF0C-E52C-4F68-8299-11D531129C35}"/>
              </a:ext>
            </a:extLst>
          </p:cNvPr>
          <p:cNvPicPr>
            <a:picLocks noChangeAspect="1"/>
          </p:cNvPicPr>
          <p:nvPr/>
        </p:nvPicPr>
        <p:blipFill>
          <a:blip r:embed="rId2"/>
          <a:stretch>
            <a:fillRect/>
          </a:stretch>
        </p:blipFill>
        <p:spPr>
          <a:xfrm>
            <a:off x="1097279" y="2120900"/>
            <a:ext cx="4578777" cy="3748194"/>
          </a:xfrm>
          <a:prstGeom prst="rect">
            <a:avLst/>
          </a:prstGeom>
        </p:spPr>
      </p:pic>
    </p:spTree>
    <p:extLst>
      <p:ext uri="{BB962C8B-B14F-4D97-AF65-F5344CB8AC3E}">
        <p14:creationId xmlns:p14="http://schemas.microsoft.com/office/powerpoint/2010/main" val="150585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8229600" y="2009774"/>
            <a:ext cx="2926080" cy="3762375"/>
          </a:xfrm>
        </p:spPr>
        <p:txBody>
          <a:bodyPr/>
          <a:lstStyle/>
          <a:p>
            <a:r>
              <a:rPr lang="en-IN" b="1" dirty="0"/>
              <a:t>Loan status Vs Title</a:t>
            </a:r>
            <a:endParaRPr lang="en-IN" dirty="0"/>
          </a:p>
          <a:p>
            <a:pPr algn="l"/>
            <a:r>
              <a:rPr lang="en-US" i="0" dirty="0">
                <a:solidFill>
                  <a:srgbClr val="000000"/>
                </a:solidFill>
                <a:effectLst/>
              </a:rPr>
              <a:t>Insights- title Accenture has no charged off, while </a:t>
            </a:r>
            <a:r>
              <a:rPr lang="en-US" i="0" dirty="0" err="1">
                <a:solidFill>
                  <a:srgbClr val="000000"/>
                </a:solidFill>
                <a:effectLst/>
              </a:rPr>
              <a:t>Wallmart</a:t>
            </a:r>
            <a:r>
              <a:rPr lang="en-US" i="0" dirty="0">
                <a:solidFill>
                  <a:srgbClr val="000000"/>
                </a:solidFill>
                <a:effectLst/>
              </a:rPr>
              <a:t> has highest Charged off</a:t>
            </a:r>
          </a:p>
          <a:p>
            <a:pPr algn="l"/>
            <a:r>
              <a:rPr lang="en-US" i="0" dirty="0">
                <a:solidFill>
                  <a:srgbClr val="000000"/>
                </a:solidFill>
                <a:effectLst/>
              </a:rPr>
              <a:t>if employee title is null, higher chance of charged off</a:t>
            </a:r>
          </a:p>
          <a:p>
            <a:endParaRPr lang="en-IN" dirty="0"/>
          </a:p>
        </p:txBody>
      </p:sp>
      <p:pic>
        <p:nvPicPr>
          <p:cNvPr id="5" name="Picture 4">
            <a:extLst>
              <a:ext uri="{FF2B5EF4-FFF2-40B4-BE49-F238E27FC236}">
                <a16:creationId xmlns:a16="http://schemas.microsoft.com/office/drawing/2014/main" id="{AF6403CB-CFAB-4D43-82BB-81CACF5F5C90}"/>
              </a:ext>
            </a:extLst>
          </p:cNvPr>
          <p:cNvPicPr>
            <a:picLocks noChangeAspect="1"/>
          </p:cNvPicPr>
          <p:nvPr/>
        </p:nvPicPr>
        <p:blipFill>
          <a:blip r:embed="rId2"/>
          <a:stretch>
            <a:fillRect/>
          </a:stretch>
        </p:blipFill>
        <p:spPr>
          <a:xfrm>
            <a:off x="637327" y="1905000"/>
            <a:ext cx="7354148" cy="4116494"/>
          </a:xfrm>
          <a:prstGeom prst="rect">
            <a:avLst/>
          </a:prstGeom>
        </p:spPr>
      </p:pic>
    </p:spTree>
    <p:extLst>
      <p:ext uri="{BB962C8B-B14F-4D97-AF65-F5344CB8AC3E}">
        <p14:creationId xmlns:p14="http://schemas.microsoft.com/office/powerpoint/2010/main" val="395779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Home ownership</a:t>
            </a:r>
            <a:endParaRPr lang="en-IN" dirty="0"/>
          </a:p>
          <a:p>
            <a:pPr algn="l"/>
            <a:r>
              <a:rPr lang="en-US" i="0" dirty="0">
                <a:solidFill>
                  <a:srgbClr val="000000"/>
                </a:solidFill>
                <a:effectLst/>
                <a:highlight>
                  <a:srgbClr val="FFFF00"/>
                </a:highlight>
              </a:rPr>
              <a:t>(open …needs discussion)…see the charged off and decide </a:t>
            </a:r>
          </a:p>
          <a:p>
            <a:endParaRPr lang="en-IN" dirty="0"/>
          </a:p>
        </p:txBody>
      </p:sp>
    </p:spTree>
    <p:extLst>
      <p:ext uri="{BB962C8B-B14F-4D97-AF65-F5344CB8AC3E}">
        <p14:creationId xmlns:p14="http://schemas.microsoft.com/office/powerpoint/2010/main" val="76180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Term</a:t>
            </a:r>
            <a:endParaRPr lang="en-IN" dirty="0"/>
          </a:p>
          <a:p>
            <a:pPr algn="l"/>
            <a:r>
              <a:rPr lang="en-US" i="0" dirty="0">
                <a:solidFill>
                  <a:srgbClr val="000000"/>
                </a:solidFill>
                <a:effectLst/>
              </a:rPr>
              <a:t>Insights : chance of charged off is double when term is 60</a:t>
            </a:r>
          </a:p>
          <a:p>
            <a:endParaRPr lang="en-IN" dirty="0"/>
          </a:p>
        </p:txBody>
      </p:sp>
      <p:pic>
        <p:nvPicPr>
          <p:cNvPr id="5" name="Picture 4">
            <a:extLst>
              <a:ext uri="{FF2B5EF4-FFF2-40B4-BE49-F238E27FC236}">
                <a16:creationId xmlns:a16="http://schemas.microsoft.com/office/drawing/2014/main" id="{1CF860CC-F7D2-429B-87AD-2B2D4154F681}"/>
              </a:ext>
            </a:extLst>
          </p:cNvPr>
          <p:cNvPicPr>
            <a:picLocks noChangeAspect="1"/>
          </p:cNvPicPr>
          <p:nvPr/>
        </p:nvPicPr>
        <p:blipFill>
          <a:blip r:embed="rId2"/>
          <a:stretch>
            <a:fillRect/>
          </a:stretch>
        </p:blipFill>
        <p:spPr>
          <a:xfrm>
            <a:off x="839470" y="2009774"/>
            <a:ext cx="5134610" cy="3810001"/>
          </a:xfrm>
          <a:prstGeom prst="rect">
            <a:avLst/>
          </a:prstGeom>
        </p:spPr>
      </p:pic>
    </p:spTree>
    <p:extLst>
      <p:ext uri="{BB962C8B-B14F-4D97-AF65-F5344CB8AC3E}">
        <p14:creationId xmlns:p14="http://schemas.microsoft.com/office/powerpoint/2010/main" val="395170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a:t>
            </a:r>
            <a:r>
              <a:rPr lang="en-IN" b="1" dirty="0" err="1"/>
              <a:t>Dti</a:t>
            </a:r>
            <a:endParaRPr lang="en-IN" dirty="0"/>
          </a:p>
          <a:p>
            <a:pPr algn="l"/>
            <a:r>
              <a:rPr lang="en-US" i="0" dirty="0">
                <a:solidFill>
                  <a:srgbClr val="000000"/>
                </a:solidFill>
                <a:effectLst/>
              </a:rPr>
              <a:t>Insights : </a:t>
            </a:r>
            <a:r>
              <a:rPr lang="en-US" i="0" dirty="0" err="1">
                <a:solidFill>
                  <a:srgbClr val="000000"/>
                </a:solidFill>
                <a:effectLst/>
              </a:rPr>
              <a:t>dti</a:t>
            </a:r>
            <a:r>
              <a:rPr lang="en-US" i="0" dirty="0">
                <a:solidFill>
                  <a:srgbClr val="000000"/>
                </a:solidFill>
                <a:effectLst/>
              </a:rPr>
              <a:t> is not showing a trend, 18-24% has comparatively higher chance of charged off   </a:t>
            </a:r>
            <a:r>
              <a:rPr lang="en-US" i="0" dirty="0">
                <a:solidFill>
                  <a:srgbClr val="000000"/>
                </a:solidFill>
                <a:effectLst/>
                <a:highlight>
                  <a:srgbClr val="FFFF00"/>
                </a:highlight>
              </a:rPr>
              <a:t>(see insights of charged off )</a:t>
            </a:r>
            <a:endParaRPr lang="en-IN" dirty="0">
              <a:highlight>
                <a:srgbClr val="FFFF00"/>
              </a:highlight>
            </a:endParaRPr>
          </a:p>
        </p:txBody>
      </p:sp>
      <p:pic>
        <p:nvPicPr>
          <p:cNvPr id="6" name="Picture 5">
            <a:extLst>
              <a:ext uri="{FF2B5EF4-FFF2-40B4-BE49-F238E27FC236}">
                <a16:creationId xmlns:a16="http://schemas.microsoft.com/office/drawing/2014/main" id="{F46E1A81-2DD5-4B6D-80FD-1254CAAC828F}"/>
              </a:ext>
            </a:extLst>
          </p:cNvPr>
          <p:cNvPicPr>
            <a:picLocks noChangeAspect="1"/>
          </p:cNvPicPr>
          <p:nvPr/>
        </p:nvPicPr>
        <p:blipFill>
          <a:blip r:embed="rId2"/>
          <a:stretch>
            <a:fillRect/>
          </a:stretch>
        </p:blipFill>
        <p:spPr>
          <a:xfrm>
            <a:off x="741997" y="1931807"/>
            <a:ext cx="5160963" cy="3840342"/>
          </a:xfrm>
          <a:prstGeom prst="rect">
            <a:avLst/>
          </a:prstGeom>
        </p:spPr>
      </p:pic>
    </p:spTree>
    <p:extLst>
      <p:ext uri="{BB962C8B-B14F-4D97-AF65-F5344CB8AC3E}">
        <p14:creationId xmlns:p14="http://schemas.microsoft.com/office/powerpoint/2010/main" val="135974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Verification status</a:t>
            </a:r>
            <a:endParaRPr lang="en-IN" dirty="0"/>
          </a:p>
          <a:p>
            <a:pPr algn="l"/>
            <a:r>
              <a:rPr lang="en-US" dirty="0">
                <a:solidFill>
                  <a:srgbClr val="000000"/>
                </a:solidFill>
                <a:highlight>
                  <a:srgbClr val="FFFF00"/>
                </a:highlight>
              </a:rPr>
              <a:t>Not conclusive</a:t>
            </a:r>
            <a:endParaRPr lang="en-IN" dirty="0">
              <a:highlight>
                <a:srgbClr val="FFFF00"/>
              </a:highlight>
            </a:endParaRPr>
          </a:p>
        </p:txBody>
      </p:sp>
      <p:pic>
        <p:nvPicPr>
          <p:cNvPr id="5" name="Picture 4">
            <a:extLst>
              <a:ext uri="{FF2B5EF4-FFF2-40B4-BE49-F238E27FC236}">
                <a16:creationId xmlns:a16="http://schemas.microsoft.com/office/drawing/2014/main" id="{BE9BF55C-550C-4EE0-8107-D4AE145FDC10}"/>
              </a:ext>
            </a:extLst>
          </p:cNvPr>
          <p:cNvPicPr>
            <a:picLocks noChangeAspect="1"/>
          </p:cNvPicPr>
          <p:nvPr/>
        </p:nvPicPr>
        <p:blipFill>
          <a:blip r:embed="rId2"/>
          <a:stretch>
            <a:fillRect/>
          </a:stretch>
        </p:blipFill>
        <p:spPr>
          <a:xfrm>
            <a:off x="865822" y="2009774"/>
            <a:ext cx="5230178" cy="3926651"/>
          </a:xfrm>
          <a:prstGeom prst="rect">
            <a:avLst/>
          </a:prstGeom>
        </p:spPr>
      </p:pic>
    </p:spTree>
    <p:extLst>
      <p:ext uri="{BB962C8B-B14F-4D97-AF65-F5344CB8AC3E}">
        <p14:creationId xmlns:p14="http://schemas.microsoft.com/office/powerpoint/2010/main" val="341548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Purpose</a:t>
            </a:r>
            <a:endParaRPr lang="en-IN" dirty="0"/>
          </a:p>
          <a:p>
            <a:pPr algn="l"/>
            <a:r>
              <a:rPr lang="en-US" dirty="0"/>
              <a:t>Insights: If purpose=Small business, it has highest(27%) chance of charged of</a:t>
            </a:r>
            <a:endParaRPr lang="en-IN" dirty="0"/>
          </a:p>
        </p:txBody>
      </p:sp>
      <p:pic>
        <p:nvPicPr>
          <p:cNvPr id="8" name="Picture 7">
            <a:extLst>
              <a:ext uri="{FF2B5EF4-FFF2-40B4-BE49-F238E27FC236}">
                <a16:creationId xmlns:a16="http://schemas.microsoft.com/office/drawing/2014/main" id="{19B10046-53D4-4735-8C59-4DAF08C80DD7}"/>
              </a:ext>
            </a:extLst>
          </p:cNvPr>
          <p:cNvPicPr>
            <a:picLocks noChangeAspect="1"/>
          </p:cNvPicPr>
          <p:nvPr/>
        </p:nvPicPr>
        <p:blipFill>
          <a:blip r:embed="rId2"/>
          <a:stretch>
            <a:fillRect/>
          </a:stretch>
        </p:blipFill>
        <p:spPr>
          <a:xfrm>
            <a:off x="819150" y="2009773"/>
            <a:ext cx="5629275" cy="4168141"/>
          </a:xfrm>
          <a:prstGeom prst="rect">
            <a:avLst/>
          </a:prstGeom>
        </p:spPr>
      </p:pic>
    </p:spTree>
    <p:extLst>
      <p:ext uri="{BB962C8B-B14F-4D97-AF65-F5344CB8AC3E}">
        <p14:creationId xmlns:p14="http://schemas.microsoft.com/office/powerpoint/2010/main" val="321132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Grade</a:t>
            </a:r>
            <a:endParaRPr lang="en-IN" dirty="0"/>
          </a:p>
          <a:p>
            <a:r>
              <a:rPr lang="en-US" dirty="0"/>
              <a:t>Insights: As grade increases(A to B to C), % charged off increases</a:t>
            </a:r>
          </a:p>
          <a:p>
            <a:pPr algn="l"/>
            <a:endParaRPr lang="en-IN" dirty="0"/>
          </a:p>
        </p:txBody>
      </p:sp>
      <p:pic>
        <p:nvPicPr>
          <p:cNvPr id="5" name="Picture 4">
            <a:extLst>
              <a:ext uri="{FF2B5EF4-FFF2-40B4-BE49-F238E27FC236}">
                <a16:creationId xmlns:a16="http://schemas.microsoft.com/office/drawing/2014/main" id="{089E73C7-5228-4A58-B95E-0B1203C9D60A}"/>
              </a:ext>
            </a:extLst>
          </p:cNvPr>
          <p:cNvPicPr>
            <a:picLocks noChangeAspect="1"/>
          </p:cNvPicPr>
          <p:nvPr/>
        </p:nvPicPr>
        <p:blipFill>
          <a:blip r:embed="rId2"/>
          <a:stretch>
            <a:fillRect/>
          </a:stretch>
        </p:blipFill>
        <p:spPr>
          <a:xfrm>
            <a:off x="821054" y="2391586"/>
            <a:ext cx="5274945" cy="2998750"/>
          </a:xfrm>
          <a:prstGeom prst="rect">
            <a:avLst/>
          </a:prstGeom>
        </p:spPr>
      </p:pic>
    </p:spTree>
    <p:extLst>
      <p:ext uri="{BB962C8B-B14F-4D97-AF65-F5344CB8AC3E}">
        <p14:creationId xmlns:p14="http://schemas.microsoft.com/office/powerpoint/2010/main" val="244307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8879840" y="2009774"/>
            <a:ext cx="2733040" cy="3212147"/>
          </a:xfrm>
        </p:spPr>
        <p:txBody>
          <a:bodyPr/>
          <a:lstStyle/>
          <a:p>
            <a:r>
              <a:rPr lang="en-IN" b="1" dirty="0"/>
              <a:t>Loan status Vs Subgrade</a:t>
            </a:r>
            <a:endParaRPr lang="en-IN" dirty="0"/>
          </a:p>
          <a:p>
            <a:r>
              <a:rPr lang="en-US" dirty="0"/>
              <a:t>Insights: As subgrade increases, % charged off increases. </a:t>
            </a:r>
          </a:p>
          <a:p>
            <a:r>
              <a:rPr lang="en-US" dirty="0"/>
              <a:t>Also For F5 grade more charged off is observed</a:t>
            </a:r>
          </a:p>
          <a:p>
            <a:pPr algn="l"/>
            <a:endParaRPr lang="en-IN" dirty="0"/>
          </a:p>
        </p:txBody>
      </p:sp>
      <p:pic>
        <p:nvPicPr>
          <p:cNvPr id="6" name="Picture 5">
            <a:extLst>
              <a:ext uri="{FF2B5EF4-FFF2-40B4-BE49-F238E27FC236}">
                <a16:creationId xmlns:a16="http://schemas.microsoft.com/office/drawing/2014/main" id="{678124BE-6499-43F1-8C2D-D062A22A41C3}"/>
              </a:ext>
            </a:extLst>
          </p:cNvPr>
          <p:cNvPicPr>
            <a:picLocks noChangeAspect="1"/>
          </p:cNvPicPr>
          <p:nvPr/>
        </p:nvPicPr>
        <p:blipFill>
          <a:blip r:embed="rId2"/>
          <a:stretch>
            <a:fillRect/>
          </a:stretch>
        </p:blipFill>
        <p:spPr>
          <a:xfrm>
            <a:off x="775970" y="2009774"/>
            <a:ext cx="8002270" cy="3212147"/>
          </a:xfrm>
          <a:prstGeom prst="rect">
            <a:avLst/>
          </a:prstGeom>
        </p:spPr>
      </p:pic>
    </p:spTree>
    <p:extLst>
      <p:ext uri="{BB962C8B-B14F-4D97-AF65-F5344CB8AC3E}">
        <p14:creationId xmlns:p14="http://schemas.microsoft.com/office/powerpoint/2010/main" val="389790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7853680" y="2009774"/>
            <a:ext cx="3302000" cy="3762375"/>
          </a:xfrm>
        </p:spPr>
        <p:txBody>
          <a:bodyPr/>
          <a:lstStyle/>
          <a:p>
            <a:r>
              <a:rPr lang="en-IN" b="1" dirty="0"/>
              <a:t>Loan status Vs </a:t>
            </a:r>
            <a:r>
              <a:rPr lang="en-IN" b="1" dirty="0" err="1"/>
              <a:t>addr</a:t>
            </a:r>
            <a:r>
              <a:rPr lang="en-IN" b="1" dirty="0"/>
              <a:t> state</a:t>
            </a:r>
            <a:endParaRPr lang="en-IN" dirty="0"/>
          </a:p>
          <a:p>
            <a:r>
              <a:rPr lang="en-US" dirty="0"/>
              <a:t>Insights: For CA and NV proportion of charged off is more when compared to rest all</a:t>
            </a:r>
            <a:endParaRPr lang="en-IN" dirty="0"/>
          </a:p>
        </p:txBody>
      </p:sp>
      <p:pic>
        <p:nvPicPr>
          <p:cNvPr id="6" name="Picture 5">
            <a:extLst>
              <a:ext uri="{FF2B5EF4-FFF2-40B4-BE49-F238E27FC236}">
                <a16:creationId xmlns:a16="http://schemas.microsoft.com/office/drawing/2014/main" id="{7AC3A965-1C64-415A-8373-F95A64318F15}"/>
              </a:ext>
            </a:extLst>
          </p:cNvPr>
          <p:cNvPicPr>
            <a:picLocks noChangeAspect="1"/>
          </p:cNvPicPr>
          <p:nvPr/>
        </p:nvPicPr>
        <p:blipFill>
          <a:blip r:embed="rId2"/>
          <a:stretch>
            <a:fillRect/>
          </a:stretch>
        </p:blipFill>
        <p:spPr>
          <a:xfrm>
            <a:off x="619442" y="2009773"/>
            <a:ext cx="7305358" cy="3762376"/>
          </a:xfrm>
          <a:prstGeom prst="rect">
            <a:avLst/>
          </a:prstGeom>
        </p:spPr>
      </p:pic>
    </p:spTree>
    <p:extLst>
      <p:ext uri="{BB962C8B-B14F-4D97-AF65-F5344CB8AC3E}">
        <p14:creationId xmlns:p14="http://schemas.microsoft.com/office/powerpoint/2010/main" val="420431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pPr algn="l"/>
            <a:r>
              <a:rPr lang="en-US" b="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 </a:t>
            </a:r>
          </a:p>
          <a:p>
            <a:pPr algn="l"/>
            <a:endParaRPr lang="en-US" b="0" i="0" dirty="0">
              <a:solidFill>
                <a:srgbClr val="091E42"/>
              </a:solidFill>
              <a:effectLst/>
              <a:latin typeface="freight-text-pro"/>
            </a:endParaRPr>
          </a:p>
          <a:p>
            <a:pPr algn="l" rtl="0"/>
            <a:r>
              <a:rPr lang="en-US" b="0" i="0" dirty="0">
                <a:solidFill>
                  <a:srgbClr val="091E42"/>
                </a:solidFill>
                <a:effectLst/>
                <a:latin typeface="freight-text-pro"/>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b="1" i="0" dirty="0">
                <a:solidFill>
                  <a:srgbClr val="091E42"/>
                </a:solidFill>
                <a:effectLst/>
                <a:latin typeface="freight-text-pro"/>
              </a:rPr>
              <a:t>default</a:t>
            </a:r>
            <a:r>
              <a:rPr lang="en-US" b="0" i="0" dirty="0">
                <a:solidFill>
                  <a:srgbClr val="091E42"/>
                </a:solidFill>
                <a:effectLst/>
                <a:latin typeface="freight-text-pro"/>
              </a:rPr>
              <a:t> cause the largest amount of loss to the lenders. In this case, the customers labelled as 'charged-off' are the 'defaulters'. </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If one is able to identify these risky loan applicants, then such loans can be reduced thereby cutting down the amount of credit loss. Identification of such applicant's using EDA is the aim of this case study.</a:t>
            </a:r>
          </a:p>
        </p:txBody>
      </p:sp>
    </p:spTree>
    <p:extLst>
      <p:ext uri="{BB962C8B-B14F-4D97-AF65-F5344CB8AC3E}">
        <p14:creationId xmlns:p14="http://schemas.microsoft.com/office/powerpoint/2010/main" val="1140908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4D1-1FE4-47B5-927A-2D6F0439A899}"/>
              </a:ext>
            </a:extLst>
          </p:cNvPr>
          <p:cNvSpPr>
            <a:spLocks noGrp="1"/>
          </p:cNvSpPr>
          <p:nvPr>
            <p:ph type="title"/>
          </p:nvPr>
        </p:nvSpPr>
        <p:spPr/>
        <p:txBody>
          <a:bodyPr/>
          <a:lstStyle/>
          <a:p>
            <a:r>
              <a:rPr lang="en-IN" dirty="0"/>
              <a:t>Multi Variate Analysis</a:t>
            </a:r>
          </a:p>
        </p:txBody>
      </p:sp>
      <p:pic>
        <p:nvPicPr>
          <p:cNvPr id="6" name="Content Placeholder 5">
            <a:extLst>
              <a:ext uri="{FF2B5EF4-FFF2-40B4-BE49-F238E27FC236}">
                <a16:creationId xmlns:a16="http://schemas.microsoft.com/office/drawing/2014/main" id="{DFC09D99-71D2-404B-932F-4D1BC0B5E629}"/>
              </a:ext>
            </a:extLst>
          </p:cNvPr>
          <p:cNvPicPr>
            <a:picLocks noGrp="1" noChangeAspect="1"/>
          </p:cNvPicPr>
          <p:nvPr>
            <p:ph sz="half" idx="1"/>
          </p:nvPr>
        </p:nvPicPr>
        <p:blipFill>
          <a:blip r:embed="rId2"/>
          <a:stretch>
            <a:fillRect/>
          </a:stretch>
        </p:blipFill>
        <p:spPr>
          <a:xfrm>
            <a:off x="1035795" y="3616960"/>
            <a:ext cx="4640262" cy="2139563"/>
          </a:xfrm>
        </p:spPr>
      </p:pic>
      <p:pic>
        <p:nvPicPr>
          <p:cNvPr id="9" name="Content Placeholder 8">
            <a:extLst>
              <a:ext uri="{FF2B5EF4-FFF2-40B4-BE49-F238E27FC236}">
                <a16:creationId xmlns:a16="http://schemas.microsoft.com/office/drawing/2014/main" id="{48F5631F-114D-43C4-A810-AD0EB8D1A41A}"/>
              </a:ext>
            </a:extLst>
          </p:cNvPr>
          <p:cNvPicPr>
            <a:picLocks noGrp="1" noChangeAspect="1"/>
          </p:cNvPicPr>
          <p:nvPr>
            <p:ph sz="half" idx="2"/>
          </p:nvPr>
        </p:nvPicPr>
        <p:blipFill>
          <a:blip r:embed="rId3"/>
          <a:stretch>
            <a:fillRect/>
          </a:stretch>
        </p:blipFill>
        <p:spPr>
          <a:xfrm>
            <a:off x="5676058" y="3028951"/>
            <a:ext cx="5868242" cy="3305174"/>
          </a:xfrm>
        </p:spPr>
      </p:pic>
      <p:sp>
        <p:nvSpPr>
          <p:cNvPr id="7" name="Rectangle 6">
            <a:extLst>
              <a:ext uri="{FF2B5EF4-FFF2-40B4-BE49-F238E27FC236}">
                <a16:creationId xmlns:a16="http://schemas.microsoft.com/office/drawing/2014/main" id="{F1992EEB-3B02-4281-9770-D05E7C873FCF}"/>
              </a:ext>
            </a:extLst>
          </p:cNvPr>
          <p:cNvSpPr/>
          <p:nvPr/>
        </p:nvSpPr>
        <p:spPr>
          <a:xfrm>
            <a:off x="1246138" y="2141856"/>
            <a:ext cx="4219575" cy="1181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Grade G and Annual Income &lt; 52K chance of default is high</a:t>
            </a:r>
          </a:p>
        </p:txBody>
      </p:sp>
      <p:sp>
        <p:nvSpPr>
          <p:cNvPr id="12" name="Rectangle 11">
            <a:extLst>
              <a:ext uri="{FF2B5EF4-FFF2-40B4-BE49-F238E27FC236}">
                <a16:creationId xmlns:a16="http://schemas.microsoft.com/office/drawing/2014/main" id="{472C3A18-22BE-4522-8795-F67C5BE4F410}"/>
              </a:ext>
            </a:extLst>
          </p:cNvPr>
          <p:cNvSpPr/>
          <p:nvPr/>
        </p:nvSpPr>
        <p:spPr>
          <a:xfrm>
            <a:off x="6096000" y="2086610"/>
            <a:ext cx="4657725" cy="1028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Purpose  is home improvement/major purchase &amp; income is lower than 80k/60k then higher chance of charged off</a:t>
            </a:r>
            <a:endParaRPr lang="en-IN" dirty="0"/>
          </a:p>
        </p:txBody>
      </p:sp>
    </p:spTree>
    <p:extLst>
      <p:ext uri="{BB962C8B-B14F-4D97-AF65-F5344CB8AC3E}">
        <p14:creationId xmlns:p14="http://schemas.microsoft.com/office/powerpoint/2010/main" val="7780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4D1-1FE4-47B5-927A-2D6F0439A899}"/>
              </a:ext>
            </a:extLst>
          </p:cNvPr>
          <p:cNvSpPr>
            <a:spLocks noGrp="1"/>
          </p:cNvSpPr>
          <p:nvPr>
            <p:ph type="title"/>
          </p:nvPr>
        </p:nvSpPr>
        <p:spPr/>
        <p:txBody>
          <a:bodyPr/>
          <a:lstStyle/>
          <a:p>
            <a:r>
              <a:rPr lang="en-IN" dirty="0"/>
              <a:t>Multi Variate Analysis</a:t>
            </a:r>
          </a:p>
        </p:txBody>
      </p:sp>
      <p:sp>
        <p:nvSpPr>
          <p:cNvPr id="7" name="Rectangle 6">
            <a:extLst>
              <a:ext uri="{FF2B5EF4-FFF2-40B4-BE49-F238E27FC236}">
                <a16:creationId xmlns:a16="http://schemas.microsoft.com/office/drawing/2014/main" id="{F1992EEB-3B02-4281-9770-D05E7C873FCF}"/>
              </a:ext>
            </a:extLst>
          </p:cNvPr>
          <p:cNvSpPr/>
          <p:nvPr/>
        </p:nvSpPr>
        <p:spPr>
          <a:xfrm>
            <a:off x="1246139" y="2160906"/>
            <a:ext cx="5049886" cy="6317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400" i="0" dirty="0">
                <a:solidFill>
                  <a:srgbClr val="000000"/>
                </a:solidFill>
                <a:effectLst/>
                <a:latin typeface="Helvetica Neue"/>
              </a:rPr>
              <a:t>States WA, TX, NJ, VA higher loan amount has a higher chance of charged off</a:t>
            </a:r>
          </a:p>
        </p:txBody>
      </p:sp>
      <p:sp>
        <p:nvSpPr>
          <p:cNvPr id="4" name="Content Placeholder 3">
            <a:extLst>
              <a:ext uri="{FF2B5EF4-FFF2-40B4-BE49-F238E27FC236}">
                <a16:creationId xmlns:a16="http://schemas.microsoft.com/office/drawing/2014/main" id="{2FF67C81-88BB-4EA2-A79F-9D03221884C7}"/>
              </a:ext>
            </a:extLst>
          </p:cNvPr>
          <p:cNvSpPr>
            <a:spLocks noGrp="1"/>
          </p:cNvSpPr>
          <p:nvPr>
            <p:ph sz="half" idx="1"/>
          </p:nvPr>
        </p:nvSpPr>
        <p:spPr>
          <a:xfrm>
            <a:off x="1097280" y="3322956"/>
            <a:ext cx="4219575" cy="2287269"/>
          </a:xfrm>
        </p:spPr>
        <p:txBody>
          <a:bodyPr/>
          <a:lstStyle/>
          <a:p>
            <a:endParaRPr lang="en-IN" dirty="0"/>
          </a:p>
        </p:txBody>
      </p:sp>
      <p:pic>
        <p:nvPicPr>
          <p:cNvPr id="8" name="Picture 7">
            <a:extLst>
              <a:ext uri="{FF2B5EF4-FFF2-40B4-BE49-F238E27FC236}">
                <a16:creationId xmlns:a16="http://schemas.microsoft.com/office/drawing/2014/main" id="{80150361-CE97-4173-A341-E3B2C880271D}"/>
              </a:ext>
            </a:extLst>
          </p:cNvPr>
          <p:cNvPicPr>
            <a:picLocks noChangeAspect="1"/>
          </p:cNvPicPr>
          <p:nvPr/>
        </p:nvPicPr>
        <p:blipFill>
          <a:blip r:embed="rId2"/>
          <a:stretch>
            <a:fillRect/>
          </a:stretch>
        </p:blipFill>
        <p:spPr>
          <a:xfrm>
            <a:off x="933449" y="2792655"/>
            <a:ext cx="6315076" cy="3011169"/>
          </a:xfrm>
          <a:prstGeom prst="rect">
            <a:avLst/>
          </a:prstGeom>
        </p:spPr>
      </p:pic>
      <p:pic>
        <p:nvPicPr>
          <p:cNvPr id="14" name="Picture 13">
            <a:extLst>
              <a:ext uri="{FF2B5EF4-FFF2-40B4-BE49-F238E27FC236}">
                <a16:creationId xmlns:a16="http://schemas.microsoft.com/office/drawing/2014/main" id="{7536A16A-2328-45E1-863F-089BFDD2D3E9}"/>
              </a:ext>
            </a:extLst>
          </p:cNvPr>
          <p:cNvPicPr>
            <a:picLocks noChangeAspect="1"/>
          </p:cNvPicPr>
          <p:nvPr/>
        </p:nvPicPr>
        <p:blipFill>
          <a:blip r:embed="rId3"/>
          <a:stretch>
            <a:fillRect/>
          </a:stretch>
        </p:blipFill>
        <p:spPr>
          <a:xfrm>
            <a:off x="6696075" y="2945917"/>
            <a:ext cx="4459604" cy="2680976"/>
          </a:xfrm>
          <a:prstGeom prst="rect">
            <a:avLst/>
          </a:prstGeom>
        </p:spPr>
      </p:pic>
      <p:sp>
        <p:nvSpPr>
          <p:cNvPr id="15" name="Rectangle 14">
            <a:extLst>
              <a:ext uri="{FF2B5EF4-FFF2-40B4-BE49-F238E27FC236}">
                <a16:creationId xmlns:a16="http://schemas.microsoft.com/office/drawing/2014/main" id="{482A9412-ED09-4195-B146-F4B3A85BF8B2}"/>
              </a:ext>
            </a:extLst>
          </p:cNvPr>
          <p:cNvSpPr/>
          <p:nvPr/>
        </p:nvSpPr>
        <p:spPr>
          <a:xfrm>
            <a:off x="6896100" y="2126160"/>
            <a:ext cx="4259580" cy="8197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solidFill>
                  <a:srgbClr val="000000"/>
                </a:solidFill>
                <a:highlight>
                  <a:srgbClr val="FFFF00"/>
                </a:highlight>
                <a:latin typeface="Helvetica Neue"/>
              </a:rPr>
              <a:t>A</a:t>
            </a:r>
            <a:r>
              <a:rPr lang="en-US" sz="1400" i="0" dirty="0">
                <a:solidFill>
                  <a:srgbClr val="000000"/>
                </a:solidFill>
                <a:effectLst/>
                <a:highlight>
                  <a:srgbClr val="FFFF00"/>
                </a:highlight>
                <a:latin typeface="Helvetica Neue"/>
              </a:rPr>
              <a:t>ll purposes higher </a:t>
            </a:r>
            <a:r>
              <a:rPr lang="en-US" sz="1400" i="0" dirty="0" err="1">
                <a:solidFill>
                  <a:srgbClr val="000000"/>
                </a:solidFill>
                <a:effectLst/>
                <a:highlight>
                  <a:srgbClr val="FFFF00"/>
                </a:highlight>
                <a:latin typeface="Helvetica Neue"/>
              </a:rPr>
              <a:t>dti</a:t>
            </a:r>
            <a:r>
              <a:rPr lang="en-US" sz="1400" i="0" dirty="0">
                <a:solidFill>
                  <a:srgbClr val="000000"/>
                </a:solidFill>
                <a:effectLst/>
                <a:highlight>
                  <a:srgbClr val="FFFF00"/>
                </a:highlight>
                <a:latin typeface="Helvetica Neue"/>
              </a:rPr>
              <a:t> means higher chance of charged off, but educational, lower </a:t>
            </a:r>
            <a:r>
              <a:rPr lang="en-US" sz="1400" i="0" dirty="0" err="1">
                <a:solidFill>
                  <a:srgbClr val="000000"/>
                </a:solidFill>
                <a:effectLst/>
                <a:highlight>
                  <a:srgbClr val="FFFF00"/>
                </a:highlight>
                <a:latin typeface="Helvetica Neue"/>
              </a:rPr>
              <a:t>dti</a:t>
            </a:r>
            <a:r>
              <a:rPr lang="en-US" sz="1400" i="0" dirty="0">
                <a:solidFill>
                  <a:srgbClr val="000000"/>
                </a:solidFill>
                <a:effectLst/>
                <a:highlight>
                  <a:srgbClr val="FFFF00"/>
                </a:highlight>
                <a:latin typeface="Helvetica Neue"/>
              </a:rPr>
              <a:t> also leads to </a:t>
            </a:r>
            <a:r>
              <a:rPr lang="en-US" sz="1400" i="0" dirty="0" err="1">
                <a:solidFill>
                  <a:srgbClr val="000000"/>
                </a:solidFill>
                <a:effectLst/>
                <a:highlight>
                  <a:srgbClr val="FFFF00"/>
                </a:highlight>
                <a:latin typeface="Helvetica Neue"/>
              </a:rPr>
              <a:t>chargeoff</a:t>
            </a:r>
            <a:r>
              <a:rPr lang="en-US" sz="1400" i="0" dirty="0">
                <a:solidFill>
                  <a:srgbClr val="000000"/>
                </a:solidFill>
                <a:effectLst/>
                <a:highlight>
                  <a:srgbClr val="FFFF00"/>
                </a:highlight>
                <a:latin typeface="Helvetica Neue"/>
              </a:rPr>
              <a:t> (not valid)</a:t>
            </a:r>
          </a:p>
        </p:txBody>
      </p:sp>
    </p:spTree>
    <p:extLst>
      <p:ext uri="{BB962C8B-B14F-4D97-AF65-F5344CB8AC3E}">
        <p14:creationId xmlns:p14="http://schemas.microsoft.com/office/powerpoint/2010/main" val="4202900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4D1-1FE4-47B5-927A-2D6F0439A899}"/>
              </a:ext>
            </a:extLst>
          </p:cNvPr>
          <p:cNvSpPr>
            <a:spLocks noGrp="1"/>
          </p:cNvSpPr>
          <p:nvPr>
            <p:ph type="title"/>
          </p:nvPr>
        </p:nvSpPr>
        <p:spPr/>
        <p:txBody>
          <a:bodyPr/>
          <a:lstStyle/>
          <a:p>
            <a:r>
              <a:rPr lang="en-IN" dirty="0"/>
              <a:t>Multi Variate Analysis</a:t>
            </a:r>
          </a:p>
        </p:txBody>
      </p:sp>
      <p:sp>
        <p:nvSpPr>
          <p:cNvPr id="7" name="Rectangle 6">
            <a:extLst>
              <a:ext uri="{FF2B5EF4-FFF2-40B4-BE49-F238E27FC236}">
                <a16:creationId xmlns:a16="http://schemas.microsoft.com/office/drawing/2014/main" id="{F1992EEB-3B02-4281-9770-D05E7C873FCF}"/>
              </a:ext>
            </a:extLst>
          </p:cNvPr>
          <p:cNvSpPr/>
          <p:nvPr/>
        </p:nvSpPr>
        <p:spPr>
          <a:xfrm>
            <a:off x="1104492" y="2114399"/>
            <a:ext cx="4420417" cy="6317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400" i="0" dirty="0">
                <a:solidFill>
                  <a:srgbClr val="000000"/>
                </a:solidFill>
                <a:effectLst/>
                <a:latin typeface="Helvetica Neue"/>
              </a:rPr>
              <a:t>Funded Amount Inv is higher if source is verified for all loan status (charged off and fully paid)</a:t>
            </a:r>
          </a:p>
        </p:txBody>
      </p:sp>
      <p:sp>
        <p:nvSpPr>
          <p:cNvPr id="4" name="Content Placeholder 3">
            <a:extLst>
              <a:ext uri="{FF2B5EF4-FFF2-40B4-BE49-F238E27FC236}">
                <a16:creationId xmlns:a16="http://schemas.microsoft.com/office/drawing/2014/main" id="{2FF67C81-88BB-4EA2-A79F-9D03221884C7}"/>
              </a:ext>
            </a:extLst>
          </p:cNvPr>
          <p:cNvSpPr>
            <a:spLocks noGrp="1"/>
          </p:cNvSpPr>
          <p:nvPr>
            <p:ph sz="half" idx="1"/>
          </p:nvPr>
        </p:nvSpPr>
        <p:spPr>
          <a:xfrm>
            <a:off x="1097280" y="3322956"/>
            <a:ext cx="4219575" cy="2287269"/>
          </a:xfrm>
        </p:spPr>
        <p:txBody>
          <a:bodyPr/>
          <a:lstStyle/>
          <a:p>
            <a:endParaRPr lang="en-IN" dirty="0"/>
          </a:p>
        </p:txBody>
      </p:sp>
      <p:pic>
        <p:nvPicPr>
          <p:cNvPr id="5" name="Picture 4">
            <a:extLst>
              <a:ext uri="{FF2B5EF4-FFF2-40B4-BE49-F238E27FC236}">
                <a16:creationId xmlns:a16="http://schemas.microsoft.com/office/drawing/2014/main" id="{D9C17389-7885-41F5-B6CD-8EBEC1340A9E}"/>
              </a:ext>
            </a:extLst>
          </p:cNvPr>
          <p:cNvPicPr>
            <a:picLocks noChangeAspect="1"/>
          </p:cNvPicPr>
          <p:nvPr/>
        </p:nvPicPr>
        <p:blipFill>
          <a:blip r:embed="rId2"/>
          <a:stretch>
            <a:fillRect/>
          </a:stretch>
        </p:blipFill>
        <p:spPr>
          <a:xfrm>
            <a:off x="904876" y="2945917"/>
            <a:ext cx="4819650" cy="2722934"/>
          </a:xfrm>
          <a:prstGeom prst="rect">
            <a:avLst/>
          </a:prstGeom>
        </p:spPr>
      </p:pic>
    </p:spTree>
    <p:extLst>
      <p:ext uri="{BB962C8B-B14F-4D97-AF65-F5344CB8AC3E}">
        <p14:creationId xmlns:p14="http://schemas.microsoft.com/office/powerpoint/2010/main" val="2351098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26B7-90AE-4543-9A82-20D893E89482}"/>
              </a:ext>
            </a:extLst>
          </p:cNvPr>
          <p:cNvSpPr>
            <a:spLocks noGrp="1"/>
          </p:cNvSpPr>
          <p:nvPr>
            <p:ph type="title"/>
          </p:nvPr>
        </p:nvSpPr>
        <p:spPr/>
        <p:txBody>
          <a:bodyPr/>
          <a:lstStyle/>
          <a:p>
            <a:r>
              <a:rPr lang="en-IN" dirty="0"/>
              <a:t>Multi-Variate Analysis (Pair Plot)</a:t>
            </a:r>
          </a:p>
        </p:txBody>
      </p:sp>
      <p:pic>
        <p:nvPicPr>
          <p:cNvPr id="6" name="Content Placeholder 5">
            <a:extLst>
              <a:ext uri="{FF2B5EF4-FFF2-40B4-BE49-F238E27FC236}">
                <a16:creationId xmlns:a16="http://schemas.microsoft.com/office/drawing/2014/main" id="{17890CFC-510E-44E4-8EAE-5CC137C6064D}"/>
              </a:ext>
            </a:extLst>
          </p:cNvPr>
          <p:cNvPicPr>
            <a:picLocks noGrp="1" noChangeAspect="1"/>
          </p:cNvPicPr>
          <p:nvPr>
            <p:ph sz="half" idx="1"/>
          </p:nvPr>
        </p:nvPicPr>
        <p:blipFill>
          <a:blip r:embed="rId2"/>
          <a:stretch>
            <a:fillRect/>
          </a:stretch>
        </p:blipFill>
        <p:spPr>
          <a:xfrm>
            <a:off x="640080" y="2120900"/>
            <a:ext cx="5875863" cy="3748088"/>
          </a:xfrm>
        </p:spPr>
      </p:pic>
      <p:sp>
        <p:nvSpPr>
          <p:cNvPr id="4" name="Content Placeholder 3">
            <a:extLst>
              <a:ext uri="{FF2B5EF4-FFF2-40B4-BE49-F238E27FC236}">
                <a16:creationId xmlns:a16="http://schemas.microsoft.com/office/drawing/2014/main" id="{603AA567-4CFC-4924-B009-E19F4C1CBD70}"/>
              </a:ext>
            </a:extLst>
          </p:cNvPr>
          <p:cNvSpPr>
            <a:spLocks noGrp="1"/>
          </p:cNvSpPr>
          <p:nvPr>
            <p:ph sz="half" idx="2"/>
          </p:nvPr>
        </p:nvSpPr>
        <p:spPr/>
        <p:txBody>
          <a:bodyPr>
            <a:normAutofit/>
          </a:bodyPr>
          <a:lstStyle/>
          <a:p>
            <a:r>
              <a:rPr lang="en-IN" sz="1000" dirty="0"/>
              <a:t>1.Loan amount and funded amount is positively correlated</a:t>
            </a:r>
          </a:p>
          <a:p>
            <a:r>
              <a:rPr lang="en-IN" sz="1000" dirty="0"/>
              <a:t>2.</a:t>
            </a:r>
            <a:r>
              <a:rPr lang="en-US" sz="1000" dirty="0"/>
              <a:t>lower interest rate &lt;=18 &amp; funded amount &lt;=20000 were using term 36 months. </a:t>
            </a:r>
          </a:p>
          <a:p>
            <a:r>
              <a:rPr lang="en-US" sz="1000" dirty="0"/>
              <a:t>3. Higher interest rate :&gt;25 and funded amount </a:t>
            </a:r>
            <a:r>
              <a:rPr lang="en-US" sz="1000" dirty="0" err="1"/>
              <a:t>upto</a:t>
            </a:r>
            <a:r>
              <a:rPr lang="en-US" sz="1000" dirty="0"/>
              <a:t> 30000 were using loan </a:t>
            </a:r>
            <a:r>
              <a:rPr lang="en-US" sz="1000" dirty="0" err="1"/>
              <a:t>tearm</a:t>
            </a:r>
            <a:r>
              <a:rPr lang="en-US" sz="1000" dirty="0"/>
              <a:t> 60 months</a:t>
            </a:r>
          </a:p>
          <a:p>
            <a:r>
              <a:rPr lang="en-US" sz="1000" dirty="0"/>
              <a:t>4. Irrespective of </a:t>
            </a:r>
            <a:r>
              <a:rPr lang="en-US" sz="1000" dirty="0" err="1"/>
              <a:t>emp_length</a:t>
            </a:r>
            <a:r>
              <a:rPr lang="en-US" sz="1000" dirty="0"/>
              <a:t> , when funded amount &gt; 20000 loan term used is 60 months </a:t>
            </a:r>
          </a:p>
          <a:p>
            <a:r>
              <a:rPr lang="en-US" sz="1000" dirty="0"/>
              <a:t>5. Irrespective of </a:t>
            </a:r>
            <a:r>
              <a:rPr lang="en-US" sz="1000" dirty="0" err="1"/>
              <a:t>emp_length</a:t>
            </a:r>
            <a:r>
              <a:rPr lang="en-US" sz="1000" dirty="0"/>
              <a:t> , when funded amount &lt; 20000 term used is 36 months</a:t>
            </a:r>
          </a:p>
          <a:p>
            <a:r>
              <a:rPr lang="en-US" sz="1000" dirty="0"/>
              <a:t>6. if loan amount &gt; 20000, more 60 months term is observed , loan amount &lt; 20000 36 months term is used</a:t>
            </a:r>
          </a:p>
          <a:p>
            <a:r>
              <a:rPr lang="en-US" sz="1000" dirty="0"/>
              <a:t>7. if funded amount &gt; 20000, more 60 months is observed , funded amount &lt; 20000 36 months is applied</a:t>
            </a:r>
          </a:p>
          <a:p>
            <a:r>
              <a:rPr lang="en-US" sz="1000" dirty="0"/>
              <a:t>8. </a:t>
            </a:r>
            <a:r>
              <a:rPr lang="en-US" sz="900" b="1" i="0" dirty="0">
                <a:solidFill>
                  <a:srgbClr val="000000"/>
                </a:solidFill>
                <a:effectLst/>
                <a:latin typeface="Helvetica Neue"/>
              </a:rPr>
              <a:t> </a:t>
            </a:r>
            <a:r>
              <a:rPr lang="en-US" sz="900" i="0" dirty="0">
                <a:solidFill>
                  <a:srgbClr val="000000"/>
                </a:solidFill>
                <a:effectLst/>
                <a:latin typeface="Helvetica Neue"/>
              </a:rPr>
              <a:t>A</a:t>
            </a:r>
            <a:r>
              <a:rPr lang="en-US" sz="1000" dirty="0"/>
              <a:t>cross all emp length for lower int rate &lt;=18 , 36 months is used. for int rate above 18 , 60 months is observed</a:t>
            </a:r>
          </a:p>
          <a:p>
            <a:endParaRPr lang="en-US" sz="1000" dirty="0"/>
          </a:p>
          <a:p>
            <a:endParaRPr lang="en-US" sz="1000" dirty="0"/>
          </a:p>
          <a:p>
            <a:endParaRPr lang="en-US" sz="1000" dirty="0"/>
          </a:p>
          <a:p>
            <a:endParaRPr lang="en-US" sz="1000" dirty="0"/>
          </a:p>
          <a:p>
            <a:endParaRPr lang="en-US" sz="1000" dirty="0"/>
          </a:p>
          <a:p>
            <a:endParaRPr lang="en-IN" sz="1000" dirty="0"/>
          </a:p>
        </p:txBody>
      </p:sp>
    </p:spTree>
    <p:extLst>
      <p:ext uri="{BB962C8B-B14F-4D97-AF65-F5344CB8AC3E}">
        <p14:creationId xmlns:p14="http://schemas.microsoft.com/office/powerpoint/2010/main" val="135431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26B7-90AE-4543-9A82-20D893E89482}"/>
              </a:ext>
            </a:extLst>
          </p:cNvPr>
          <p:cNvSpPr>
            <a:spLocks noGrp="1"/>
          </p:cNvSpPr>
          <p:nvPr>
            <p:ph type="title"/>
          </p:nvPr>
        </p:nvSpPr>
        <p:spPr/>
        <p:txBody>
          <a:bodyPr/>
          <a:lstStyle/>
          <a:p>
            <a:r>
              <a:rPr lang="en-IN" dirty="0"/>
              <a:t>Multi-Variate Analysis (Pair Plot)</a:t>
            </a:r>
          </a:p>
        </p:txBody>
      </p:sp>
      <p:sp>
        <p:nvSpPr>
          <p:cNvPr id="4" name="Content Placeholder 3">
            <a:extLst>
              <a:ext uri="{FF2B5EF4-FFF2-40B4-BE49-F238E27FC236}">
                <a16:creationId xmlns:a16="http://schemas.microsoft.com/office/drawing/2014/main" id="{603AA567-4CFC-4924-B009-E19F4C1CBD70}"/>
              </a:ext>
            </a:extLst>
          </p:cNvPr>
          <p:cNvSpPr>
            <a:spLocks noGrp="1"/>
          </p:cNvSpPr>
          <p:nvPr>
            <p:ph sz="half" idx="2"/>
          </p:nvPr>
        </p:nvSpPr>
        <p:spPr/>
        <p:txBody>
          <a:bodyPr>
            <a:normAutofit/>
          </a:bodyPr>
          <a:lstStyle/>
          <a:p>
            <a:r>
              <a:rPr lang="en-IN" sz="1400" dirty="0"/>
              <a:t>1. </a:t>
            </a:r>
            <a:r>
              <a:rPr lang="en-US" sz="1400" dirty="0">
                <a:solidFill>
                  <a:srgbClr val="000000"/>
                </a:solidFill>
              </a:rPr>
              <a:t>A</a:t>
            </a:r>
            <a:r>
              <a:rPr lang="en-US" sz="1400" i="0" dirty="0">
                <a:solidFill>
                  <a:srgbClr val="000000"/>
                </a:solidFill>
                <a:effectLst/>
              </a:rPr>
              <a:t>cross all emp length with lower int rate till 10 , more is fully paid, Across all emp length once when the int rate &gt; 10 both fully paid and charged off is there</a:t>
            </a:r>
          </a:p>
          <a:p>
            <a:r>
              <a:rPr lang="en-US" sz="1400" dirty="0">
                <a:solidFill>
                  <a:srgbClr val="000000"/>
                </a:solidFill>
              </a:rPr>
              <a:t>2. Between </a:t>
            </a:r>
            <a:r>
              <a:rPr lang="en-US" sz="1400" dirty="0" err="1">
                <a:solidFill>
                  <a:srgbClr val="000000"/>
                </a:solidFill>
              </a:rPr>
              <a:t>emp_length</a:t>
            </a:r>
            <a:r>
              <a:rPr lang="en-US" sz="1400" dirty="0">
                <a:solidFill>
                  <a:srgbClr val="000000"/>
                </a:solidFill>
              </a:rPr>
              <a:t> vs funded amount , no clean </a:t>
            </a:r>
            <a:r>
              <a:rPr lang="en-US" sz="1400" dirty="0" err="1">
                <a:solidFill>
                  <a:srgbClr val="000000"/>
                </a:solidFill>
              </a:rPr>
              <a:t>seperation</a:t>
            </a:r>
            <a:r>
              <a:rPr lang="en-US" sz="1400" dirty="0">
                <a:solidFill>
                  <a:srgbClr val="000000"/>
                </a:solidFill>
              </a:rPr>
              <a:t> is observed</a:t>
            </a:r>
          </a:p>
          <a:p>
            <a:r>
              <a:rPr lang="en-US" sz="1400" dirty="0">
                <a:solidFill>
                  <a:srgbClr val="000000"/>
                </a:solidFill>
              </a:rPr>
              <a:t>3. Between </a:t>
            </a:r>
            <a:r>
              <a:rPr lang="en-US" sz="1400" dirty="0" err="1">
                <a:solidFill>
                  <a:srgbClr val="000000"/>
                </a:solidFill>
              </a:rPr>
              <a:t>int_rate</a:t>
            </a:r>
            <a:r>
              <a:rPr lang="en-US" sz="1400" dirty="0">
                <a:solidFill>
                  <a:srgbClr val="000000"/>
                </a:solidFill>
              </a:rPr>
              <a:t> vs funded amount no clean </a:t>
            </a:r>
            <a:r>
              <a:rPr lang="en-US" sz="1400" dirty="0" err="1">
                <a:solidFill>
                  <a:srgbClr val="000000"/>
                </a:solidFill>
              </a:rPr>
              <a:t>seperation</a:t>
            </a:r>
            <a:r>
              <a:rPr lang="en-US" sz="1400" dirty="0">
                <a:solidFill>
                  <a:srgbClr val="000000"/>
                </a:solidFill>
              </a:rPr>
              <a:t> observed between fully paid vs charged off</a:t>
            </a:r>
          </a:p>
          <a:p>
            <a:r>
              <a:rPr lang="en-US" sz="1400" i="0" dirty="0">
                <a:solidFill>
                  <a:srgbClr val="000000"/>
                </a:solidFill>
                <a:effectLst/>
              </a:rPr>
              <a:t>4. Between </a:t>
            </a:r>
            <a:r>
              <a:rPr lang="en-US" sz="1400" i="0" dirty="0" err="1">
                <a:solidFill>
                  <a:srgbClr val="000000"/>
                </a:solidFill>
                <a:effectLst/>
              </a:rPr>
              <a:t>int_rate</a:t>
            </a:r>
            <a:r>
              <a:rPr lang="en-US" sz="1400" i="0" dirty="0">
                <a:solidFill>
                  <a:srgbClr val="000000"/>
                </a:solidFill>
                <a:effectLst/>
              </a:rPr>
              <a:t> vs recovery , recoveries were zero for fully paid irrespective of int rate . </a:t>
            </a:r>
            <a:r>
              <a:rPr lang="en-US" sz="1400" i="0" dirty="0" err="1">
                <a:solidFill>
                  <a:srgbClr val="000000"/>
                </a:solidFill>
                <a:effectLst/>
              </a:rPr>
              <a:t>recorveries</a:t>
            </a:r>
            <a:r>
              <a:rPr lang="en-US" sz="1400" i="0" dirty="0">
                <a:solidFill>
                  <a:srgbClr val="000000"/>
                </a:solidFill>
                <a:effectLst/>
              </a:rPr>
              <a:t> were higher for charged off </a:t>
            </a:r>
            <a:r>
              <a:rPr lang="en-US" sz="1400" i="0" dirty="0" err="1">
                <a:solidFill>
                  <a:srgbClr val="000000"/>
                </a:solidFill>
                <a:effectLst/>
              </a:rPr>
              <a:t>acorss</a:t>
            </a:r>
            <a:r>
              <a:rPr lang="en-US" sz="1400" i="0" dirty="0">
                <a:solidFill>
                  <a:srgbClr val="000000"/>
                </a:solidFill>
                <a:effectLst/>
              </a:rPr>
              <a:t> all emp length (same applied for all recovery. Recoveries is closely associated to charged off . Not for fully paid)</a:t>
            </a:r>
          </a:p>
          <a:p>
            <a:endParaRPr lang="en-US" sz="1400" i="0" dirty="0">
              <a:solidFill>
                <a:srgbClr val="000000"/>
              </a:solidFill>
              <a:effectLst/>
            </a:endParaRPr>
          </a:p>
          <a:p>
            <a:endParaRPr lang="en-US" sz="1000" dirty="0"/>
          </a:p>
          <a:p>
            <a:endParaRPr lang="en-US" sz="1000" dirty="0"/>
          </a:p>
          <a:p>
            <a:endParaRPr lang="en-US" sz="1000" dirty="0"/>
          </a:p>
          <a:p>
            <a:endParaRPr lang="en-US" sz="1000" dirty="0"/>
          </a:p>
          <a:p>
            <a:endParaRPr lang="en-US" sz="1000" dirty="0"/>
          </a:p>
          <a:p>
            <a:endParaRPr lang="en-IN" sz="1000" dirty="0"/>
          </a:p>
        </p:txBody>
      </p:sp>
      <p:sp>
        <p:nvSpPr>
          <p:cNvPr id="5" name="Content Placeholder 4">
            <a:extLst>
              <a:ext uri="{FF2B5EF4-FFF2-40B4-BE49-F238E27FC236}">
                <a16:creationId xmlns:a16="http://schemas.microsoft.com/office/drawing/2014/main" id="{86FE6264-3C84-456D-8C16-015E5B3EC609}"/>
              </a:ext>
            </a:extLst>
          </p:cNvPr>
          <p:cNvSpPr>
            <a:spLocks noGrp="1"/>
          </p:cNvSpPr>
          <p:nvPr>
            <p:ph sz="half" idx="1"/>
          </p:nvPr>
        </p:nvSpPr>
        <p:spPr/>
        <p:txBody>
          <a:bodyPr/>
          <a:lstStyle/>
          <a:p>
            <a:endParaRPr lang="en-IN"/>
          </a:p>
        </p:txBody>
      </p:sp>
      <p:pic>
        <p:nvPicPr>
          <p:cNvPr id="8" name="Picture 7">
            <a:extLst>
              <a:ext uri="{FF2B5EF4-FFF2-40B4-BE49-F238E27FC236}">
                <a16:creationId xmlns:a16="http://schemas.microsoft.com/office/drawing/2014/main" id="{FD33A0FF-E586-4586-9DA1-B32593834900}"/>
              </a:ext>
            </a:extLst>
          </p:cNvPr>
          <p:cNvPicPr>
            <a:picLocks noChangeAspect="1"/>
          </p:cNvPicPr>
          <p:nvPr/>
        </p:nvPicPr>
        <p:blipFill>
          <a:blip r:embed="rId2"/>
          <a:stretch>
            <a:fillRect/>
          </a:stretch>
        </p:blipFill>
        <p:spPr>
          <a:xfrm>
            <a:off x="1097280" y="2120900"/>
            <a:ext cx="4578777" cy="3937000"/>
          </a:xfrm>
          <a:prstGeom prst="rect">
            <a:avLst/>
          </a:prstGeom>
        </p:spPr>
      </p:pic>
    </p:spTree>
    <p:extLst>
      <p:ext uri="{BB962C8B-B14F-4D97-AF65-F5344CB8AC3E}">
        <p14:creationId xmlns:p14="http://schemas.microsoft.com/office/powerpoint/2010/main" val="179922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96C9-DDCF-4E48-8347-C4295EE1A19C}"/>
              </a:ext>
            </a:extLst>
          </p:cNvPr>
          <p:cNvSpPr>
            <a:spLocks noGrp="1"/>
          </p:cNvSpPr>
          <p:nvPr>
            <p:ph type="title"/>
          </p:nvPr>
        </p:nvSpPr>
        <p:spPr/>
        <p:txBody>
          <a:bodyPr/>
          <a:lstStyle/>
          <a:p>
            <a:r>
              <a:rPr lang="en-IN" dirty="0"/>
              <a:t>Multi-Variate Analysis</a:t>
            </a:r>
          </a:p>
        </p:txBody>
      </p:sp>
      <p:sp>
        <p:nvSpPr>
          <p:cNvPr id="3" name="Content Placeholder 2">
            <a:extLst>
              <a:ext uri="{FF2B5EF4-FFF2-40B4-BE49-F238E27FC236}">
                <a16:creationId xmlns:a16="http://schemas.microsoft.com/office/drawing/2014/main" id="{A703DAD1-D69F-4F25-AFA8-4EF32042E8BA}"/>
              </a:ext>
            </a:extLst>
          </p:cNvPr>
          <p:cNvSpPr>
            <a:spLocks noGrp="1"/>
          </p:cNvSpPr>
          <p:nvPr>
            <p:ph sz="half" idx="1"/>
          </p:nvPr>
        </p:nvSpPr>
        <p:spPr/>
        <p:txBody>
          <a:bodyPr>
            <a:normAutofit/>
          </a:bodyPr>
          <a:lstStyle/>
          <a:p>
            <a:endParaRPr lang="en-IN"/>
          </a:p>
        </p:txBody>
      </p:sp>
      <p:sp>
        <p:nvSpPr>
          <p:cNvPr id="4" name="Content Placeholder 3">
            <a:extLst>
              <a:ext uri="{FF2B5EF4-FFF2-40B4-BE49-F238E27FC236}">
                <a16:creationId xmlns:a16="http://schemas.microsoft.com/office/drawing/2014/main" id="{7A6FE539-0958-4066-8FD6-CCD85E79D231}"/>
              </a:ext>
            </a:extLst>
          </p:cNvPr>
          <p:cNvSpPr>
            <a:spLocks noGrp="1"/>
          </p:cNvSpPr>
          <p:nvPr>
            <p:ph sz="half" idx="2"/>
          </p:nvPr>
        </p:nvSpPr>
        <p:spPr>
          <a:xfrm>
            <a:off x="5868462" y="2120900"/>
            <a:ext cx="5287218" cy="3748194"/>
          </a:xfrm>
        </p:spPr>
        <p:txBody>
          <a:bodyPr>
            <a:normAutofit/>
          </a:bodyPr>
          <a:lstStyle/>
          <a:p>
            <a:r>
              <a:rPr lang="en-IN" sz="1100" dirty="0"/>
              <a:t>1. </a:t>
            </a:r>
            <a:r>
              <a:rPr lang="en-US" sz="1100" i="0" dirty="0">
                <a:solidFill>
                  <a:srgbClr val="000000"/>
                </a:solidFill>
                <a:effectLst/>
              </a:rPr>
              <a:t>loan status towards fully paid is influenced by features like annual income , more higher the annual income more is fully paid</a:t>
            </a:r>
          </a:p>
          <a:p>
            <a:r>
              <a:rPr lang="en-US" sz="1100" dirty="0">
                <a:solidFill>
                  <a:srgbClr val="000000"/>
                </a:solidFill>
              </a:rPr>
              <a:t>2. loan status towards charged off is influenced by features like </a:t>
            </a:r>
          </a:p>
          <a:p>
            <a:r>
              <a:rPr lang="en-US" sz="1100" dirty="0">
                <a:solidFill>
                  <a:srgbClr val="000000"/>
                </a:solidFill>
              </a:rPr>
              <a:t>a, funded amount (Higher funded amount lower is fully paid(higher is charged off)</a:t>
            </a:r>
          </a:p>
          <a:p>
            <a:r>
              <a:rPr lang="en-US" sz="1100" dirty="0">
                <a:solidFill>
                  <a:srgbClr val="000000"/>
                </a:solidFill>
              </a:rPr>
              <a:t>b. </a:t>
            </a:r>
            <a:r>
              <a:rPr lang="en-US" sz="1100" dirty="0" err="1">
                <a:solidFill>
                  <a:srgbClr val="000000"/>
                </a:solidFill>
              </a:rPr>
              <a:t>int_rate</a:t>
            </a:r>
            <a:r>
              <a:rPr lang="en-US" sz="1100" dirty="0">
                <a:solidFill>
                  <a:srgbClr val="000000"/>
                </a:solidFill>
              </a:rPr>
              <a:t> (Higher int rate lower is fully paid(higher is charged off), </a:t>
            </a:r>
          </a:p>
          <a:p>
            <a:r>
              <a:rPr lang="en-US" sz="1100" dirty="0">
                <a:solidFill>
                  <a:srgbClr val="000000"/>
                </a:solidFill>
              </a:rPr>
              <a:t>c. </a:t>
            </a:r>
            <a:r>
              <a:rPr lang="en-US" sz="1100" dirty="0" err="1">
                <a:solidFill>
                  <a:srgbClr val="000000"/>
                </a:solidFill>
              </a:rPr>
              <a:t>dti</a:t>
            </a:r>
            <a:r>
              <a:rPr lang="en-US" sz="1100" dirty="0">
                <a:solidFill>
                  <a:srgbClr val="000000"/>
                </a:solidFill>
              </a:rPr>
              <a:t> (Higher </a:t>
            </a:r>
            <a:r>
              <a:rPr lang="en-US" sz="1100" dirty="0" err="1">
                <a:solidFill>
                  <a:srgbClr val="000000"/>
                </a:solidFill>
              </a:rPr>
              <a:t>dti</a:t>
            </a:r>
            <a:r>
              <a:rPr lang="en-US" sz="1100" dirty="0">
                <a:solidFill>
                  <a:srgbClr val="000000"/>
                </a:solidFill>
              </a:rPr>
              <a:t> lower is fully paid(higher is charged off), </a:t>
            </a:r>
          </a:p>
          <a:p>
            <a:r>
              <a:rPr lang="en-US" sz="1100" dirty="0">
                <a:solidFill>
                  <a:srgbClr val="000000"/>
                </a:solidFill>
              </a:rPr>
              <a:t>d. pub rec bankruptcies, ((Higher pub rec bankruptcies lower is fully paid(higher is charged off)</a:t>
            </a:r>
          </a:p>
          <a:p>
            <a:r>
              <a:rPr lang="en-US" sz="1100" dirty="0">
                <a:solidFill>
                  <a:srgbClr val="000000"/>
                </a:solidFill>
              </a:rPr>
              <a:t>e. emp length year, (Higher emp length year  lower is fully paid(higher is charged off)</a:t>
            </a:r>
          </a:p>
          <a:p>
            <a:r>
              <a:rPr lang="en-US" sz="1100" dirty="0">
                <a:solidFill>
                  <a:srgbClr val="000000"/>
                </a:solidFill>
              </a:rPr>
              <a:t>f. </a:t>
            </a:r>
            <a:r>
              <a:rPr lang="en-US" sz="1100" dirty="0" err="1">
                <a:solidFill>
                  <a:srgbClr val="000000"/>
                </a:solidFill>
              </a:rPr>
              <a:t>revol_util_rate</a:t>
            </a:r>
            <a:r>
              <a:rPr lang="en-US" sz="1100" dirty="0">
                <a:solidFill>
                  <a:srgbClr val="000000"/>
                </a:solidFill>
              </a:rPr>
              <a:t>, emp title (Higher </a:t>
            </a:r>
            <a:r>
              <a:rPr lang="en-US" sz="1100" dirty="0" err="1">
                <a:solidFill>
                  <a:srgbClr val="000000"/>
                </a:solidFill>
              </a:rPr>
              <a:t>revol</a:t>
            </a:r>
            <a:r>
              <a:rPr lang="en-US" sz="1100" dirty="0">
                <a:solidFill>
                  <a:srgbClr val="000000"/>
                </a:solidFill>
              </a:rPr>
              <a:t> util rate  lower is fully paid(higher is charged off)</a:t>
            </a:r>
          </a:p>
          <a:p>
            <a:r>
              <a:rPr lang="en-US" sz="1100" dirty="0">
                <a:solidFill>
                  <a:srgbClr val="000000"/>
                </a:solidFill>
                <a:highlight>
                  <a:srgbClr val="FFFF00"/>
                </a:highlight>
              </a:rPr>
              <a:t>if emp title is absent more higher is charged off , et</a:t>
            </a:r>
          </a:p>
          <a:p>
            <a:endParaRPr lang="en-US" sz="1100" i="0" dirty="0">
              <a:solidFill>
                <a:srgbClr val="000000"/>
              </a:solidFill>
              <a:effectLst/>
            </a:endParaRPr>
          </a:p>
          <a:p>
            <a:endParaRPr lang="en-IN" sz="1100" dirty="0"/>
          </a:p>
        </p:txBody>
      </p:sp>
      <p:pic>
        <p:nvPicPr>
          <p:cNvPr id="8" name="Picture 7">
            <a:extLst>
              <a:ext uri="{FF2B5EF4-FFF2-40B4-BE49-F238E27FC236}">
                <a16:creationId xmlns:a16="http://schemas.microsoft.com/office/drawing/2014/main" id="{7B93D203-15CF-49A4-9AEC-A0DD1067677E}"/>
              </a:ext>
            </a:extLst>
          </p:cNvPr>
          <p:cNvPicPr>
            <a:picLocks noChangeAspect="1"/>
          </p:cNvPicPr>
          <p:nvPr/>
        </p:nvPicPr>
        <p:blipFill>
          <a:blip r:embed="rId2"/>
          <a:stretch>
            <a:fillRect/>
          </a:stretch>
        </p:blipFill>
        <p:spPr>
          <a:xfrm>
            <a:off x="1097279" y="2120900"/>
            <a:ext cx="4639735" cy="3748193"/>
          </a:xfrm>
          <a:prstGeom prst="rect">
            <a:avLst/>
          </a:prstGeom>
        </p:spPr>
      </p:pic>
    </p:spTree>
    <p:extLst>
      <p:ext uri="{BB962C8B-B14F-4D97-AF65-F5344CB8AC3E}">
        <p14:creationId xmlns:p14="http://schemas.microsoft.com/office/powerpoint/2010/main" val="121142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4ABC-2235-4CBC-9553-461B4DE6675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A98405C-6B3E-4D0A-B0F0-882AA734638F}"/>
              </a:ext>
            </a:extLst>
          </p:cNvPr>
          <p:cNvSpPr>
            <a:spLocks noGrp="1"/>
          </p:cNvSpPr>
          <p:nvPr>
            <p:ph idx="1"/>
          </p:nvPr>
        </p:nvSpPr>
        <p:spPr/>
        <p:txBody>
          <a:bodyPr>
            <a:normAutofit fontScale="70000" lnSpcReduction="20000"/>
          </a:bodyPr>
          <a:lstStyle/>
          <a:p>
            <a:r>
              <a:rPr lang="en-IN" dirty="0"/>
              <a:t>Conclusion towards features driving loan defaulters:</a:t>
            </a:r>
          </a:p>
          <a:p>
            <a:r>
              <a:rPr lang="en-IN" dirty="0"/>
              <a:t>1. </a:t>
            </a:r>
            <a:r>
              <a:rPr lang="en-IN" dirty="0" err="1"/>
              <a:t>loan_term</a:t>
            </a:r>
            <a:r>
              <a:rPr lang="en-IN" dirty="0"/>
              <a:t> : charge off increases with loan team 60 months</a:t>
            </a:r>
          </a:p>
          <a:p>
            <a:r>
              <a:rPr lang="en-IN" dirty="0"/>
              <a:t>2. Annual Income: Income less than 60 k higher chances of charged off </a:t>
            </a:r>
          </a:p>
          <a:p>
            <a:r>
              <a:rPr lang="en-IN" dirty="0"/>
              <a:t>3. Interest rate</a:t>
            </a:r>
          </a:p>
          <a:p>
            <a:r>
              <a:rPr lang="en-IN" dirty="0"/>
              <a:t>4. Verification status</a:t>
            </a:r>
          </a:p>
          <a:p>
            <a:r>
              <a:rPr lang="en-IN" dirty="0"/>
              <a:t>5. Home ownership</a:t>
            </a:r>
          </a:p>
          <a:p>
            <a:r>
              <a:rPr lang="en-IN" dirty="0"/>
              <a:t>6. </a:t>
            </a:r>
            <a:r>
              <a:rPr lang="en-IN" dirty="0" err="1"/>
              <a:t>emp_length</a:t>
            </a:r>
            <a:r>
              <a:rPr lang="en-IN" dirty="0"/>
              <a:t>: Higher </a:t>
            </a:r>
            <a:r>
              <a:rPr lang="en-IN" dirty="0" err="1"/>
              <a:t>emp_length</a:t>
            </a:r>
            <a:r>
              <a:rPr lang="en-IN" dirty="0"/>
              <a:t> higher is charged off</a:t>
            </a:r>
            <a:r>
              <a:rPr lang="en-IN" dirty="0">
                <a:highlight>
                  <a:srgbClr val="FFFF00"/>
                </a:highlight>
              </a:rPr>
              <a:t>(observe charged off </a:t>
            </a:r>
            <a:r>
              <a:rPr lang="en-IN" dirty="0" err="1">
                <a:highlight>
                  <a:srgbClr val="FFFF00"/>
                </a:highlight>
              </a:rPr>
              <a:t>comapartive</a:t>
            </a:r>
            <a:r>
              <a:rPr lang="en-IN" dirty="0">
                <a:highlight>
                  <a:srgbClr val="FFFF00"/>
                </a:highlight>
              </a:rPr>
              <a:t> pattern)</a:t>
            </a:r>
          </a:p>
          <a:p>
            <a:r>
              <a:rPr lang="en-IN" dirty="0"/>
              <a:t>7. grade and subgrade: As grade increases charged off increases , same applied </a:t>
            </a:r>
            <a:r>
              <a:rPr lang="en-IN" dirty="0" err="1"/>
              <a:t>ot</a:t>
            </a:r>
            <a:r>
              <a:rPr lang="en-IN" dirty="0"/>
              <a:t> sub grade</a:t>
            </a:r>
          </a:p>
          <a:p>
            <a:r>
              <a:rPr lang="en-IN" dirty="0"/>
              <a:t>8. loan amount : Higher loan amount increases charge off </a:t>
            </a:r>
          </a:p>
          <a:p>
            <a:r>
              <a:rPr lang="en-IN" dirty="0"/>
              <a:t>9  Emp title : when emp title is not mentioned more likely that they are not employed so annual income would be reduced  and more charged off </a:t>
            </a:r>
          </a:p>
        </p:txBody>
      </p:sp>
    </p:spTree>
    <p:extLst>
      <p:ext uri="{BB962C8B-B14F-4D97-AF65-F5344CB8AC3E}">
        <p14:creationId xmlns:p14="http://schemas.microsoft.com/office/powerpoint/2010/main" val="3073316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12B-404F-4623-8E72-5B0D343CC3C9}"/>
              </a:ext>
            </a:extLst>
          </p:cNvPr>
          <p:cNvSpPr>
            <a:spLocks noGrp="1"/>
          </p:cNvSpPr>
          <p:nvPr>
            <p:ph type="title"/>
          </p:nvPr>
        </p:nvSpPr>
        <p:spPr/>
        <p:txBody>
          <a:bodyPr/>
          <a:lstStyle/>
          <a:p>
            <a:r>
              <a:rPr lang="en-IN" dirty="0"/>
              <a:t>Conclusion </a:t>
            </a:r>
            <a:r>
              <a:rPr lang="en-IN" dirty="0" err="1"/>
              <a:t>Contd</a:t>
            </a:r>
            <a:endParaRPr lang="en-IN" dirty="0"/>
          </a:p>
        </p:txBody>
      </p:sp>
      <p:sp>
        <p:nvSpPr>
          <p:cNvPr id="3" name="Content Placeholder 2">
            <a:extLst>
              <a:ext uri="{FF2B5EF4-FFF2-40B4-BE49-F238E27FC236}">
                <a16:creationId xmlns:a16="http://schemas.microsoft.com/office/drawing/2014/main" id="{178427DB-F6AC-4638-865B-2992A6001182}"/>
              </a:ext>
            </a:extLst>
          </p:cNvPr>
          <p:cNvSpPr>
            <a:spLocks noGrp="1"/>
          </p:cNvSpPr>
          <p:nvPr>
            <p:ph idx="1"/>
          </p:nvPr>
        </p:nvSpPr>
        <p:spPr/>
        <p:txBody>
          <a:bodyPr/>
          <a:lstStyle/>
          <a:p>
            <a:r>
              <a:rPr lang="en-IN" dirty="0">
                <a:highlight>
                  <a:srgbClr val="FFFF00"/>
                </a:highlight>
              </a:rPr>
              <a:t>10 . Home ownership</a:t>
            </a:r>
          </a:p>
          <a:p>
            <a:r>
              <a:rPr lang="en-IN" dirty="0">
                <a:highlight>
                  <a:srgbClr val="FFFF00"/>
                </a:highlight>
              </a:rPr>
              <a:t>11.   </a:t>
            </a:r>
            <a:r>
              <a:rPr lang="en-IN" dirty="0" err="1">
                <a:highlight>
                  <a:srgbClr val="FFFF00"/>
                </a:highlight>
              </a:rPr>
              <a:t>dti</a:t>
            </a:r>
            <a:r>
              <a:rPr lang="en-IN" dirty="0">
                <a:highlight>
                  <a:srgbClr val="FFFF00"/>
                </a:highlight>
              </a:rPr>
              <a:t> : </a:t>
            </a:r>
          </a:p>
          <a:p>
            <a:r>
              <a:rPr lang="en-IN" dirty="0"/>
              <a:t>12. Grade G and annual income  &lt; 52 k has higher chances of default</a:t>
            </a:r>
          </a:p>
          <a:p>
            <a:r>
              <a:rPr lang="en-IN" dirty="0">
                <a:highlight>
                  <a:srgbClr val="FFFF00"/>
                </a:highlight>
              </a:rPr>
              <a:t>13 . </a:t>
            </a:r>
            <a:r>
              <a:rPr lang="en-US" dirty="0">
                <a:highlight>
                  <a:srgbClr val="FFFF00"/>
                </a:highlight>
              </a:rPr>
              <a:t>Purpose  is home improvement/major purchase &amp; income is lower than 80k/60k </a:t>
            </a:r>
          </a:p>
          <a:p>
            <a:r>
              <a:rPr lang="en-US" dirty="0">
                <a:highlight>
                  <a:srgbClr val="FFFF00"/>
                </a:highlight>
              </a:rPr>
              <a:t>14. funded amount high for source verified</a:t>
            </a:r>
          </a:p>
          <a:p>
            <a:r>
              <a:rPr lang="en-US" dirty="0">
                <a:highlight>
                  <a:srgbClr val="FFFF00"/>
                </a:highlight>
              </a:rPr>
              <a:t>15. States WA, TX, NJ, VA higher loan amount has a higher chance of charged off </a:t>
            </a:r>
          </a:p>
          <a:p>
            <a:r>
              <a:rPr lang="en-US" dirty="0">
                <a:highlight>
                  <a:srgbClr val="FFFF00"/>
                </a:highlight>
              </a:rPr>
              <a:t>16. </a:t>
            </a:r>
          </a:p>
          <a:p>
            <a:endParaRPr lang="en-IN" dirty="0">
              <a:highlight>
                <a:srgbClr val="FFFF00"/>
              </a:highlight>
            </a:endParaRPr>
          </a:p>
          <a:p>
            <a:endParaRPr lang="en-IN" dirty="0"/>
          </a:p>
        </p:txBody>
      </p:sp>
    </p:spTree>
    <p:extLst>
      <p:ext uri="{BB962C8B-B14F-4D97-AF65-F5344CB8AC3E}">
        <p14:creationId xmlns:p14="http://schemas.microsoft.com/office/powerpoint/2010/main" val="29479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624-6715-46A3-AE24-E5297F5E2321}"/>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E2D16ACB-9775-4A56-8038-BFF6BEB46078}"/>
              </a:ext>
            </a:extLst>
          </p:cNvPr>
          <p:cNvSpPr>
            <a:spLocks noGrp="1"/>
          </p:cNvSpPr>
          <p:nvPr>
            <p:ph idx="1"/>
          </p:nvPr>
        </p:nvSpPr>
        <p:spPr/>
        <p:txBody>
          <a:bodyPr/>
          <a:lstStyle/>
          <a:p>
            <a:r>
              <a:rPr lang="en-US" b="1" dirty="0"/>
              <a:t>Loan Dataset</a:t>
            </a:r>
            <a:r>
              <a:rPr lang="en-US" dirty="0"/>
              <a:t>: A dataset of 39717 rows and 111 columns is provided for analysis</a:t>
            </a:r>
          </a:p>
          <a:p>
            <a:r>
              <a:rPr lang="en-US" dirty="0">
                <a:hlinkClick r:id="rId2"/>
              </a:rPr>
              <a:t>https://github.com/shrutich91/LENDING-CLUB-CASE-STUDY/blob/main/loan.csv</a:t>
            </a:r>
            <a:endParaRPr lang="en-US" dirty="0"/>
          </a:p>
          <a:p>
            <a:endParaRPr lang="en-US" dirty="0"/>
          </a:p>
          <a:p>
            <a:r>
              <a:rPr lang="en-US" b="1" dirty="0"/>
              <a:t>Data dictionary</a:t>
            </a:r>
            <a:r>
              <a:rPr lang="en-US" dirty="0"/>
              <a:t>: A description and variable definition for all the columns is provided for analysis</a:t>
            </a:r>
          </a:p>
          <a:p>
            <a:r>
              <a:rPr lang="en-US" dirty="0">
                <a:hlinkClick r:id="rId3"/>
              </a:rPr>
              <a:t>https://github.com/shrutich91/LENDING-CLUB-CASE-STUDY/blob/main/data_dictionary.xlsx</a:t>
            </a:r>
            <a:endParaRPr lang="en-US" dirty="0"/>
          </a:p>
        </p:txBody>
      </p:sp>
    </p:spTree>
    <p:extLst>
      <p:ext uri="{BB962C8B-B14F-4D97-AF65-F5344CB8AC3E}">
        <p14:creationId xmlns:p14="http://schemas.microsoft.com/office/powerpoint/2010/main" val="178733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84D9-322A-4FC5-8C8D-74139B2AF646}"/>
              </a:ext>
            </a:extLst>
          </p:cNvPr>
          <p:cNvSpPr>
            <a:spLocks noGrp="1"/>
          </p:cNvSpPr>
          <p:nvPr>
            <p:ph type="title"/>
          </p:nvPr>
        </p:nvSpPr>
        <p:spPr>
          <a:xfrm>
            <a:off x="567069" y="-427700"/>
            <a:ext cx="10058400" cy="1450757"/>
          </a:xfrm>
        </p:spPr>
        <p:txBody>
          <a:bodyPr>
            <a:normAutofit fontScale="90000"/>
          </a:bodyPr>
          <a:lstStyle/>
          <a:p>
            <a:br>
              <a:rPr lang="en-US" dirty="0"/>
            </a:br>
            <a:br>
              <a:rPr lang="en-US" dirty="0"/>
            </a:br>
            <a:r>
              <a:rPr lang="en-US" dirty="0"/>
              <a:t>Steps involved in Analysis</a:t>
            </a:r>
          </a:p>
        </p:txBody>
      </p:sp>
      <p:sp>
        <p:nvSpPr>
          <p:cNvPr id="4" name="TextBox 3">
            <a:extLst>
              <a:ext uri="{FF2B5EF4-FFF2-40B4-BE49-F238E27FC236}">
                <a16:creationId xmlns:a16="http://schemas.microsoft.com/office/drawing/2014/main" id="{C6A21A3B-6BE7-46CE-834C-5348DB480297}"/>
              </a:ext>
            </a:extLst>
          </p:cNvPr>
          <p:cNvSpPr txBox="1"/>
          <p:nvPr/>
        </p:nvSpPr>
        <p:spPr>
          <a:xfrm>
            <a:off x="566254" y="3020835"/>
            <a:ext cx="1920000" cy="140512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Importing Libraries and  Reading Data</a:t>
            </a:r>
          </a:p>
          <a:p>
            <a:pPr marL="171450" indent="-171450">
              <a:spcAft>
                <a:spcPts val="400"/>
              </a:spcAft>
              <a:buFontTx/>
              <a:buChar char="-"/>
              <a:defRPr/>
            </a:pPr>
            <a:r>
              <a:rPr lang="en-US" sz="1067" dirty="0">
                <a:solidFill>
                  <a:srgbClr val="000000">
                    <a:lumMod val="75000"/>
                    <a:lumOff val="25000"/>
                  </a:srgbClr>
                </a:solidFill>
                <a:latin typeface="Intel Clear"/>
              </a:rPr>
              <a:t>Import all required libraries </a:t>
            </a:r>
          </a:p>
          <a:p>
            <a:pPr marL="171450" indent="-171450">
              <a:spcAft>
                <a:spcPts val="400"/>
              </a:spcAft>
              <a:buFontTx/>
              <a:buChar char="-"/>
              <a:defRPr/>
            </a:pPr>
            <a:r>
              <a:rPr lang="en-US" sz="1067" dirty="0">
                <a:solidFill>
                  <a:srgbClr val="000000">
                    <a:lumMod val="75000"/>
                    <a:lumOff val="25000"/>
                  </a:srgbClr>
                </a:solidFill>
                <a:latin typeface="Intel Clear"/>
              </a:rPr>
              <a:t>Example: pandas, </a:t>
            </a:r>
            <a:r>
              <a:rPr lang="en-US" sz="1067" dirty="0" err="1">
                <a:solidFill>
                  <a:srgbClr val="000000">
                    <a:lumMod val="75000"/>
                    <a:lumOff val="25000"/>
                  </a:srgbClr>
                </a:solidFill>
                <a:latin typeface="Intel Clear"/>
              </a:rPr>
              <a:t>numpy</a:t>
            </a:r>
            <a:r>
              <a:rPr lang="en-US" sz="1067" dirty="0">
                <a:solidFill>
                  <a:srgbClr val="000000">
                    <a:lumMod val="75000"/>
                    <a:lumOff val="25000"/>
                  </a:srgbClr>
                </a:solidFill>
                <a:latin typeface="Intel Clear"/>
              </a:rPr>
              <a:t>, Math, matplotlib, </a:t>
            </a:r>
            <a:r>
              <a:rPr lang="en-US" sz="1067" dirty="0" err="1">
                <a:solidFill>
                  <a:srgbClr val="000000">
                    <a:lumMod val="75000"/>
                    <a:lumOff val="25000"/>
                  </a:srgbClr>
                </a:solidFill>
                <a:latin typeface="Intel Clear"/>
              </a:rPr>
              <a:t>plotly</a:t>
            </a:r>
            <a:r>
              <a:rPr lang="en-US" sz="1067" dirty="0">
                <a:solidFill>
                  <a:srgbClr val="000000">
                    <a:lumMod val="75000"/>
                    <a:lumOff val="25000"/>
                  </a:srgbClr>
                </a:solidFill>
                <a:latin typeface="Intel Clear"/>
              </a:rPr>
              <a:t>, seaborn, </a:t>
            </a:r>
            <a:r>
              <a:rPr lang="en-US" sz="1067" dirty="0" err="1">
                <a:solidFill>
                  <a:srgbClr val="000000">
                    <a:lumMod val="75000"/>
                    <a:lumOff val="25000"/>
                  </a:srgbClr>
                </a:solidFill>
                <a:latin typeface="Intel Clear"/>
              </a:rPr>
              <a:t>wordcloud</a:t>
            </a:r>
            <a:endParaRPr lang="en-US" sz="1067" dirty="0">
              <a:solidFill>
                <a:srgbClr val="000000">
                  <a:lumMod val="75000"/>
                  <a:lumOff val="25000"/>
                </a:srgbClr>
              </a:solidFill>
              <a:latin typeface="Intel Clear"/>
            </a:endParaRPr>
          </a:p>
          <a:p>
            <a:pPr marL="171450" indent="-171450">
              <a:spcAft>
                <a:spcPts val="400"/>
              </a:spcAft>
              <a:buFontTx/>
              <a:buChar char="-"/>
              <a:defRPr/>
            </a:pPr>
            <a:endParaRPr lang="en-US" sz="1067" dirty="0">
              <a:solidFill>
                <a:srgbClr val="000000">
                  <a:lumMod val="75000"/>
                  <a:lumOff val="25000"/>
                </a:srgbClr>
              </a:solidFill>
              <a:latin typeface="Intel Clear"/>
            </a:endParaRPr>
          </a:p>
        </p:txBody>
      </p:sp>
      <p:sp>
        <p:nvSpPr>
          <p:cNvPr id="5" name="TextBox 4">
            <a:extLst>
              <a:ext uri="{FF2B5EF4-FFF2-40B4-BE49-F238E27FC236}">
                <a16:creationId xmlns:a16="http://schemas.microsoft.com/office/drawing/2014/main" id="{777F4801-F15B-41FC-85FC-0B766F96C8FE}"/>
              </a:ext>
            </a:extLst>
          </p:cNvPr>
          <p:cNvSpPr txBox="1"/>
          <p:nvPr/>
        </p:nvSpPr>
        <p:spPr>
          <a:xfrm>
            <a:off x="9502936" y="2982824"/>
            <a:ext cx="1920000" cy="288626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6" name="TextBox 5">
            <a:extLst>
              <a:ext uri="{FF2B5EF4-FFF2-40B4-BE49-F238E27FC236}">
                <a16:creationId xmlns:a16="http://schemas.microsoft.com/office/drawing/2014/main" id="{CB9B7C38-A173-4760-A5C4-985226209526}"/>
              </a:ext>
            </a:extLst>
          </p:cNvPr>
          <p:cNvSpPr txBox="1"/>
          <p:nvPr/>
        </p:nvSpPr>
        <p:spPr>
          <a:xfrm>
            <a:off x="2848525" y="3027293"/>
            <a:ext cx="1920000" cy="3280417"/>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all 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all same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null values &gt; 60%</a:t>
            </a:r>
          </a:p>
          <a:p>
            <a:pPr marR="0" lvl="0" algn="l" defTabSz="914400" rtl="0" eaLnBrk="1" fontAlgn="auto" latinLnBrk="0" hangingPunct="1">
              <a:lnSpc>
                <a:spcPct val="100000"/>
              </a:lnSpc>
              <a:spcBef>
                <a:spcPts val="0"/>
              </a:spcBef>
              <a:spcAft>
                <a:spcPts val="400"/>
              </a:spcAft>
              <a:buClrTx/>
              <a:buSzTx/>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distinct values</a:t>
            </a:r>
          </a:p>
          <a:p>
            <a:pPr marR="0" lvl="0" algn="l" defTabSz="914400" rtl="0" eaLnBrk="1" fontAlgn="auto" latinLnBrk="0" hangingPunct="1">
              <a:lnSpc>
                <a:spcPct val="100000"/>
              </a:lnSpc>
              <a:spcBef>
                <a:spcPts val="0"/>
              </a:spcBef>
              <a:spcAft>
                <a:spcPts val="400"/>
              </a:spcAft>
              <a:buClrTx/>
              <a:buSzTx/>
              <a:tabLst/>
              <a:defRPr/>
            </a:pPr>
            <a:r>
              <a:rPr lang="en-US" sz="1067" dirty="0">
                <a:solidFill>
                  <a:srgbClr val="000000">
                    <a:lumMod val="75000"/>
                    <a:lumOff val="25000"/>
                  </a:srgbClr>
                </a:solidFill>
                <a:latin typeface="Intel Clear"/>
              </a:rPr>
              <a:t>-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customer </a:t>
            </a:r>
            <a:r>
              <a:rPr kumimoji="0" lang="en-US" sz="1067" b="0" i="0" u="none" strike="noStrike" kern="1200" cap="none" spc="0" normalizeH="0" baseline="0" noProof="0" dirty="0" err="1">
                <a:ln>
                  <a:noFill/>
                </a:ln>
                <a:solidFill>
                  <a:srgbClr val="000000">
                    <a:lumMod val="75000"/>
                    <a:lumOff val="25000"/>
                  </a:srgbClr>
                </a:solidFill>
                <a:effectLst/>
                <a:uLnTx/>
                <a:uFillTx/>
                <a:latin typeface="Intel Clear"/>
              </a:rPr>
              <a:t>behaviour</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lvl="0">
              <a:spcAft>
                <a:spcPts val="400"/>
              </a:spcAf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Treating null values if </a:t>
            </a:r>
            <a:r>
              <a:rPr lang="en-US" sz="1067" dirty="0">
                <a:solidFill>
                  <a:srgbClr val="000000">
                    <a:lumMod val="75000"/>
                    <a:lumOff val="25000"/>
                  </a:srgbClr>
                </a:solidFill>
                <a:latin typeface="Intel Clear"/>
              </a:rPr>
              <a:t>required with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mode/mean/median -</a:t>
            </a:r>
            <a:endParaRPr kumimoji="0" lang="en-US" sz="1200" b="0" i="0" u="none" strike="noStrike" kern="1200" cap="none" spc="0" normalizeH="0" baseline="0" noProof="0" dirty="0">
              <a:ln>
                <a:noFill/>
              </a:ln>
              <a:solidFill>
                <a:srgbClr val="003C71"/>
              </a:solidFill>
              <a:effectLst/>
              <a:uLnTx/>
              <a:uFillTx/>
              <a:latin typeface="Intel Clear"/>
            </a:endParaRPr>
          </a:p>
        </p:txBody>
      </p:sp>
      <p:sp>
        <p:nvSpPr>
          <p:cNvPr id="7" name="TextBox 6">
            <a:extLst>
              <a:ext uri="{FF2B5EF4-FFF2-40B4-BE49-F238E27FC236}">
                <a16:creationId xmlns:a16="http://schemas.microsoft.com/office/drawing/2014/main" id="{F363A786-17D9-4D63-B8B4-10E0FFF8C843}"/>
              </a:ext>
            </a:extLst>
          </p:cNvPr>
          <p:cNvSpPr txBox="1"/>
          <p:nvPr/>
        </p:nvSpPr>
        <p:spPr>
          <a:xfrm>
            <a:off x="7395530" y="2826271"/>
            <a:ext cx="1920000" cy="344318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8" name="TextBox 7">
            <a:extLst>
              <a:ext uri="{FF2B5EF4-FFF2-40B4-BE49-F238E27FC236}">
                <a16:creationId xmlns:a16="http://schemas.microsoft.com/office/drawing/2014/main" id="{1079A80E-8A38-4EBD-B92A-72C5E4A53ACF}"/>
              </a:ext>
            </a:extLst>
          </p:cNvPr>
          <p:cNvSpPr txBox="1"/>
          <p:nvPr/>
        </p:nvSpPr>
        <p:spPr>
          <a:xfrm>
            <a:off x="5130796" y="3023998"/>
            <a:ext cx="1920000" cy="2678913"/>
          </a:xfrm>
          <a:prstGeom prst="rect">
            <a:avLst/>
          </a:prstGeom>
          <a:noFill/>
        </p:spPr>
        <p:txBody>
          <a:bodyPr vert="horz" wrap="square" lIns="0" tIns="0" rIns="0" bIns="0" rtlCol="0">
            <a:noAutofit/>
          </a:bodyPr>
          <a:lstStyle/>
          <a:p>
            <a:pPr>
              <a:spcAft>
                <a:spcPts val="400"/>
              </a:spcAft>
              <a:defRPr/>
            </a:pPr>
            <a:r>
              <a:rPr lang="en-US" sz="1333" b="1" dirty="0">
                <a:solidFill>
                  <a:srgbClr val="003C71"/>
                </a:solidFill>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9" name="Pentagon 1">
            <a:extLst>
              <a:ext uri="{FF2B5EF4-FFF2-40B4-BE49-F238E27FC236}">
                <a16:creationId xmlns:a16="http://schemas.microsoft.com/office/drawing/2014/main" id="{82689243-4F10-4EDC-9133-482DED209CD5}"/>
              </a:ext>
            </a:extLst>
          </p:cNvPr>
          <p:cNvSpPr/>
          <p:nvPr/>
        </p:nvSpPr>
        <p:spPr>
          <a:xfrm>
            <a:off x="566254" y="1474534"/>
            <a:ext cx="1920000" cy="1237397"/>
          </a:xfrm>
          <a:prstGeom prst="homePlate">
            <a:avLst>
              <a:gd name="adj" fmla="val 227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Importing</a:t>
            </a:r>
            <a:endParaRPr kumimoji="0" lang="en-US" b="0" i="0" u="none" strike="noStrike" kern="1200" cap="none" spc="0" normalizeH="0" baseline="0" noProof="0" dirty="0">
              <a:ln>
                <a:noFill/>
              </a:ln>
              <a:solidFill>
                <a:srgbClr val="FFFFFF"/>
              </a:solidFill>
              <a:effectLst/>
              <a:uLnTx/>
              <a:uFillTx/>
              <a:latin typeface="Intel Clear"/>
            </a:endParaRPr>
          </a:p>
        </p:txBody>
      </p:sp>
      <p:sp>
        <p:nvSpPr>
          <p:cNvPr id="10" name="Pentagon 51">
            <a:extLst>
              <a:ext uri="{FF2B5EF4-FFF2-40B4-BE49-F238E27FC236}">
                <a16:creationId xmlns:a16="http://schemas.microsoft.com/office/drawing/2014/main" id="{72B2BBBD-2F63-40F0-8DF4-5784B42F1F6A}"/>
              </a:ext>
            </a:extLst>
          </p:cNvPr>
          <p:cNvSpPr/>
          <p:nvPr/>
        </p:nvSpPr>
        <p:spPr>
          <a:xfrm>
            <a:off x="2871264" y="1474534"/>
            <a:ext cx="1920000" cy="1237397"/>
          </a:xfrm>
          <a:prstGeom prst="homePlate">
            <a:avLst>
              <a:gd name="adj" fmla="val 22794"/>
            </a:avLst>
          </a:prstGeom>
          <a:solidFill>
            <a:srgbClr val="0055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–null values</a:t>
            </a:r>
          </a:p>
        </p:txBody>
      </p:sp>
      <p:sp>
        <p:nvSpPr>
          <p:cNvPr id="11" name="Pentagon 62">
            <a:extLst>
              <a:ext uri="{FF2B5EF4-FFF2-40B4-BE49-F238E27FC236}">
                <a16:creationId xmlns:a16="http://schemas.microsoft.com/office/drawing/2014/main" id="{1B1F261E-1083-4094-BDD8-CB0309B18D5D}"/>
              </a:ext>
            </a:extLst>
          </p:cNvPr>
          <p:cNvSpPr/>
          <p:nvPr/>
        </p:nvSpPr>
        <p:spPr>
          <a:xfrm>
            <a:off x="5155921" y="1454206"/>
            <a:ext cx="1920000" cy="1237397"/>
          </a:xfrm>
          <a:prstGeom prst="homePlate">
            <a:avLst>
              <a:gd name="adj" fmla="val 227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 outliers, transformation</a:t>
            </a:r>
          </a:p>
        </p:txBody>
      </p:sp>
      <p:sp>
        <p:nvSpPr>
          <p:cNvPr id="12" name="Pentagon 63">
            <a:extLst>
              <a:ext uri="{FF2B5EF4-FFF2-40B4-BE49-F238E27FC236}">
                <a16:creationId xmlns:a16="http://schemas.microsoft.com/office/drawing/2014/main" id="{E4CAF0CF-B2B3-476B-9C09-94A4ADDB88D4}"/>
              </a:ext>
            </a:extLst>
          </p:cNvPr>
          <p:cNvSpPr/>
          <p:nvPr/>
        </p:nvSpPr>
        <p:spPr>
          <a:xfrm>
            <a:off x="7410695" y="1474534"/>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a:t>
            </a:r>
            <a:r>
              <a:rPr kumimoji="0" lang="en-US" sz="2400" b="0" i="0" u="none" strike="noStrike" kern="1200" cap="none" spc="0" normalizeH="0" baseline="0" noProof="0" dirty="0">
                <a:ln>
                  <a:noFill/>
                </a:ln>
                <a:solidFill>
                  <a:srgbClr val="FFFFFF"/>
                </a:solidFill>
                <a:effectLst/>
                <a:uLnTx/>
                <a:uFillTx/>
                <a:latin typeface="Intel Clear"/>
              </a:rPr>
              <a:t> </a:t>
            </a:r>
            <a:r>
              <a:rPr kumimoji="0" lang="en-US" b="0" i="0" u="none" strike="noStrike" kern="1200" cap="none" spc="0" normalizeH="0" baseline="0" noProof="0" dirty="0">
                <a:ln>
                  <a:noFill/>
                </a:ln>
                <a:solidFill>
                  <a:srgbClr val="FFFFFF"/>
                </a:solidFill>
                <a:effectLst/>
                <a:uLnTx/>
                <a:uFillTx/>
                <a:latin typeface="Intel Clear"/>
              </a:rPr>
              <a:t>Summary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Data Integrity Checks</a:t>
            </a:r>
            <a:endParaRPr kumimoji="0" lang="en-US" sz="2400" b="0" i="0" u="none" strike="noStrike" kern="1200" cap="none" spc="0" normalizeH="0" baseline="0" noProof="0" dirty="0">
              <a:ln>
                <a:noFill/>
              </a:ln>
              <a:solidFill>
                <a:srgbClr val="FFFFFF"/>
              </a:solidFill>
              <a:effectLst/>
              <a:uLnTx/>
              <a:uFillTx/>
              <a:latin typeface="Intel Clear"/>
            </a:endParaRPr>
          </a:p>
        </p:txBody>
      </p:sp>
      <p:sp>
        <p:nvSpPr>
          <p:cNvPr id="13" name="Pentagon 64">
            <a:extLst>
              <a:ext uri="{FF2B5EF4-FFF2-40B4-BE49-F238E27FC236}">
                <a16:creationId xmlns:a16="http://schemas.microsoft.com/office/drawing/2014/main" id="{5670F125-6665-40AE-B281-60C1D16DF6E8}"/>
              </a:ext>
            </a:extLst>
          </p:cNvPr>
          <p:cNvSpPr/>
          <p:nvPr/>
        </p:nvSpPr>
        <p:spPr>
          <a:xfrm>
            <a:off x="9597951" y="1454206"/>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Intel Clear"/>
              </a:rPr>
              <a:t>Univariate, Bivariate, Multivariate Analysis</a:t>
            </a:r>
          </a:p>
        </p:txBody>
      </p:sp>
      <p:sp>
        <p:nvSpPr>
          <p:cNvPr id="24" name="Oval 23">
            <a:extLst>
              <a:ext uri="{FF2B5EF4-FFF2-40B4-BE49-F238E27FC236}">
                <a16:creationId xmlns:a16="http://schemas.microsoft.com/office/drawing/2014/main" id="{61716723-0DE2-4521-86E6-FC4F1FAF1FC4}"/>
              </a:ext>
            </a:extLst>
          </p:cNvPr>
          <p:cNvSpPr/>
          <p:nvPr/>
        </p:nvSpPr>
        <p:spPr>
          <a:xfrm>
            <a:off x="441024" y="2383999"/>
            <a:ext cx="510241" cy="510241"/>
          </a:xfrm>
          <a:prstGeom prst="ellipse">
            <a:avLst/>
          </a:prstGeom>
          <a:solidFill>
            <a:schemeClr val="tx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1</a:t>
            </a:r>
          </a:p>
        </p:txBody>
      </p:sp>
      <p:sp>
        <p:nvSpPr>
          <p:cNvPr id="25" name="Oval 24">
            <a:extLst>
              <a:ext uri="{FF2B5EF4-FFF2-40B4-BE49-F238E27FC236}">
                <a16:creationId xmlns:a16="http://schemas.microsoft.com/office/drawing/2014/main" id="{AC372233-D239-400F-A8C2-72159D1842F7}"/>
              </a:ext>
            </a:extLst>
          </p:cNvPr>
          <p:cNvSpPr/>
          <p:nvPr/>
        </p:nvSpPr>
        <p:spPr>
          <a:xfrm>
            <a:off x="2616144" y="2383999"/>
            <a:ext cx="510241" cy="510241"/>
          </a:xfrm>
          <a:prstGeom prst="ellipse">
            <a:avLst/>
          </a:prstGeom>
          <a:solidFill>
            <a:srgbClr val="005594"/>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2</a:t>
            </a:r>
          </a:p>
        </p:txBody>
      </p:sp>
      <p:sp>
        <p:nvSpPr>
          <p:cNvPr id="26" name="Oval 25">
            <a:extLst>
              <a:ext uri="{FF2B5EF4-FFF2-40B4-BE49-F238E27FC236}">
                <a16:creationId xmlns:a16="http://schemas.microsoft.com/office/drawing/2014/main" id="{A10C702E-BFFB-43D6-9A33-A53F16F705CB}"/>
              </a:ext>
            </a:extLst>
          </p:cNvPr>
          <p:cNvSpPr/>
          <p:nvPr/>
        </p:nvSpPr>
        <p:spPr>
          <a:xfrm>
            <a:off x="4860000" y="2316030"/>
            <a:ext cx="510241" cy="510241"/>
          </a:xfrm>
          <a:prstGeom prst="ellipse">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3</a:t>
            </a:r>
          </a:p>
        </p:txBody>
      </p:sp>
      <p:sp>
        <p:nvSpPr>
          <p:cNvPr id="27" name="Oval 26">
            <a:extLst>
              <a:ext uri="{FF2B5EF4-FFF2-40B4-BE49-F238E27FC236}">
                <a16:creationId xmlns:a16="http://schemas.microsoft.com/office/drawing/2014/main" id="{7EA9C972-C8AD-408B-97EE-4F75C7D1516F}"/>
              </a:ext>
            </a:extLst>
          </p:cNvPr>
          <p:cNvSpPr/>
          <p:nvPr/>
        </p:nvSpPr>
        <p:spPr>
          <a:xfrm>
            <a:off x="7133479" y="2333896"/>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4</a:t>
            </a:r>
          </a:p>
        </p:txBody>
      </p:sp>
      <p:sp>
        <p:nvSpPr>
          <p:cNvPr id="38" name="Title 3">
            <a:extLst>
              <a:ext uri="{FF2B5EF4-FFF2-40B4-BE49-F238E27FC236}">
                <a16:creationId xmlns:a16="http://schemas.microsoft.com/office/drawing/2014/main" id="{11FE00DE-FA4D-4A85-B9EF-888C3AEE992A}"/>
              </a:ext>
            </a:extLst>
          </p:cNvPr>
          <p:cNvSpPr txBox="1">
            <a:spLocks/>
          </p:cNvSpPr>
          <p:nvPr/>
        </p:nvSpPr>
        <p:spPr>
          <a:xfrm>
            <a:off x="412120" y="431735"/>
            <a:ext cx="11010816" cy="9524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3200" dirty="0"/>
          </a:p>
        </p:txBody>
      </p:sp>
      <p:sp>
        <p:nvSpPr>
          <p:cNvPr id="41" name="TextBox 40">
            <a:extLst>
              <a:ext uri="{FF2B5EF4-FFF2-40B4-BE49-F238E27FC236}">
                <a16:creationId xmlns:a16="http://schemas.microsoft.com/office/drawing/2014/main" id="{10020615-F7B2-4763-864D-1D5D44B9B76B}"/>
              </a:ext>
            </a:extLst>
          </p:cNvPr>
          <p:cNvSpPr txBox="1"/>
          <p:nvPr/>
        </p:nvSpPr>
        <p:spPr>
          <a:xfrm>
            <a:off x="7395530" y="302399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42" name="Oval 41">
            <a:extLst>
              <a:ext uri="{FF2B5EF4-FFF2-40B4-BE49-F238E27FC236}">
                <a16:creationId xmlns:a16="http://schemas.microsoft.com/office/drawing/2014/main" id="{311D1747-4A8B-4F56-8DFE-251E80A95D5D}"/>
              </a:ext>
            </a:extLst>
          </p:cNvPr>
          <p:cNvSpPr/>
          <p:nvPr/>
        </p:nvSpPr>
        <p:spPr>
          <a:xfrm>
            <a:off x="9389470" y="2336579"/>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FFFFFF"/>
                </a:solidFill>
                <a:latin typeface="Intel Clear"/>
              </a:rPr>
              <a:t>5</a:t>
            </a:r>
            <a:endParaRPr kumimoji="0" lang="en-US" sz="1600" b="1" i="0" u="none" strike="noStrike" kern="1200" cap="none" spc="0" normalizeH="0" baseline="0" noProof="0" dirty="0">
              <a:ln>
                <a:noFill/>
              </a:ln>
              <a:solidFill>
                <a:srgbClr val="FFFFFF"/>
              </a:solidFill>
              <a:effectLst/>
              <a:uLnTx/>
              <a:uFillTx/>
              <a:latin typeface="Intel Clear"/>
            </a:endParaRPr>
          </a:p>
        </p:txBody>
      </p:sp>
      <p:sp>
        <p:nvSpPr>
          <p:cNvPr id="44" name="TextBox 43">
            <a:extLst>
              <a:ext uri="{FF2B5EF4-FFF2-40B4-BE49-F238E27FC236}">
                <a16:creationId xmlns:a16="http://schemas.microsoft.com/office/drawing/2014/main" id="{F4116063-0890-4018-BB12-B237031DB8AE}"/>
              </a:ext>
            </a:extLst>
          </p:cNvPr>
          <p:cNvSpPr txBox="1"/>
          <p:nvPr/>
        </p:nvSpPr>
        <p:spPr>
          <a:xfrm>
            <a:off x="9597951" y="292576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lang="en-US" sz="1067" dirty="0">
              <a:solidFill>
                <a:srgbClr val="000000">
                  <a:lumMod val="75000"/>
                  <a:lumOff val="25000"/>
                </a:srgbClr>
              </a:solidFill>
              <a:latin typeface="Intel Clear"/>
            </a:endParaRPr>
          </a:p>
        </p:txBody>
      </p:sp>
      <p:sp>
        <p:nvSpPr>
          <p:cNvPr id="45" name="TextBox 44">
            <a:extLst>
              <a:ext uri="{FF2B5EF4-FFF2-40B4-BE49-F238E27FC236}">
                <a16:creationId xmlns:a16="http://schemas.microsoft.com/office/drawing/2014/main" id="{DEC6840D-FDD3-4649-B5BA-160E434213F7}"/>
              </a:ext>
            </a:extLst>
          </p:cNvPr>
          <p:cNvSpPr txBox="1"/>
          <p:nvPr/>
        </p:nvSpPr>
        <p:spPr>
          <a:xfrm>
            <a:off x="9577581" y="3027293"/>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Univariate Analysis</a:t>
            </a:r>
          </a:p>
          <a:p>
            <a:pPr marL="171450" indent="-171450">
              <a:spcAft>
                <a:spcPts val="400"/>
              </a:spcAft>
              <a:buFontTx/>
              <a:buChar char="-"/>
              <a:defRPr/>
            </a:pPr>
            <a:r>
              <a:rPr lang="en-US" sz="1067" dirty="0">
                <a:solidFill>
                  <a:srgbClr val="000000">
                    <a:lumMod val="75000"/>
                    <a:lumOff val="25000"/>
                  </a:srgbClr>
                </a:solidFill>
                <a:latin typeface="Intel Clear"/>
              </a:rPr>
              <a:t>Analyze the distribution of all necessary columns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Bivariate Analysis</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Study the target variable against all variables </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trends and</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 observations</a:t>
            </a:r>
          </a:p>
          <a:p>
            <a:pPr marR="0" lvl="0" fontAlgn="auto">
              <a:lnSpc>
                <a:spcPct val="100000"/>
              </a:lnSpc>
              <a:spcBef>
                <a:spcPts val="0"/>
              </a:spcBef>
              <a:spcAft>
                <a:spcPts val="400"/>
              </a:spcAft>
              <a:buClrTx/>
              <a:buSzTx/>
              <a:tabLst/>
              <a:defRPr/>
            </a:pPr>
            <a:endParaRPr lang="en-US" sz="1067" dirty="0">
              <a:solidFill>
                <a:srgbClr val="000000">
                  <a:lumMod val="75000"/>
                  <a:lumOff val="25000"/>
                </a:srgbClr>
              </a:solidFill>
              <a:latin typeface="Intel Clear"/>
            </a:endParaRPr>
          </a:p>
          <a:p>
            <a:pPr>
              <a:spcAft>
                <a:spcPts val="400"/>
              </a:spcAft>
              <a:defRPr/>
            </a:pPr>
            <a:r>
              <a:rPr lang="en-US" sz="1333" b="1" dirty="0">
                <a:solidFill>
                  <a:srgbClr val="003C71"/>
                </a:solidFill>
                <a:latin typeface="Intel Clear"/>
              </a:rPr>
              <a:t>Multivariate Analysis</a:t>
            </a:r>
            <a:endParaRPr lang="en-US" sz="1067" dirty="0">
              <a:solidFill>
                <a:srgbClr val="000000">
                  <a:lumMod val="75000"/>
                  <a:lumOff val="25000"/>
                </a:srgbClr>
              </a:solidFill>
              <a:latin typeface="Intel Clear"/>
            </a:endParaRP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the drivers and create multivariate analysis to reach conclusions</a:t>
            </a:r>
          </a:p>
          <a:p>
            <a:pPr marL="171450" marR="0" lvl="0" indent="-171450" fontAlgn="auto">
              <a:lnSpc>
                <a:spcPct val="100000"/>
              </a:lnSpc>
              <a:spcBef>
                <a:spcPts val="0"/>
              </a:spcBef>
              <a:spcAft>
                <a:spcPts val="400"/>
              </a:spcAft>
              <a:buClrTx/>
              <a:buSzTx/>
              <a:buFontTx/>
              <a:buChar char="-"/>
              <a:tabLst/>
              <a:defRPr/>
            </a:pPr>
            <a:endParaRPr lang="en-US" sz="1067" dirty="0">
              <a:solidFill>
                <a:srgbClr val="000000">
                  <a:lumMod val="75000"/>
                  <a:lumOff val="25000"/>
                </a:srgbClr>
              </a:solidFill>
              <a:latin typeface="Intel Clear"/>
            </a:endParaRPr>
          </a:p>
        </p:txBody>
      </p:sp>
    </p:spTree>
    <p:extLst>
      <p:ext uri="{BB962C8B-B14F-4D97-AF65-F5344CB8AC3E}">
        <p14:creationId xmlns:p14="http://schemas.microsoft.com/office/powerpoint/2010/main" val="1550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29A4-049B-4434-B4DB-97F3622CA331}"/>
              </a:ext>
            </a:extLst>
          </p:cNvPr>
          <p:cNvSpPr>
            <a:spLocks noGrp="1"/>
          </p:cNvSpPr>
          <p:nvPr>
            <p:ph type="title"/>
          </p:nvPr>
        </p:nvSpPr>
        <p:spPr/>
        <p:txBody>
          <a:bodyPr/>
          <a:lstStyle/>
          <a:p>
            <a:r>
              <a:rPr lang="en-US" dirty="0"/>
              <a:t>Importing the dataset</a:t>
            </a:r>
          </a:p>
        </p:txBody>
      </p:sp>
      <p:sp>
        <p:nvSpPr>
          <p:cNvPr id="3" name="Content Placeholder 2">
            <a:extLst>
              <a:ext uri="{FF2B5EF4-FFF2-40B4-BE49-F238E27FC236}">
                <a16:creationId xmlns:a16="http://schemas.microsoft.com/office/drawing/2014/main" id="{C56442E3-A389-4680-9208-0D16E12CDD4F}"/>
              </a:ext>
            </a:extLst>
          </p:cNvPr>
          <p:cNvSpPr>
            <a:spLocks noGrp="1"/>
          </p:cNvSpPr>
          <p:nvPr>
            <p:ph idx="1"/>
          </p:nvPr>
        </p:nvSpPr>
        <p:spPr/>
        <p:txBody>
          <a:bodyPr/>
          <a:lstStyle/>
          <a:p>
            <a:r>
              <a:rPr lang="en-US" dirty="0"/>
              <a:t>- The dataset is imported into pandas </a:t>
            </a:r>
            <a:r>
              <a:rPr lang="en-US" dirty="0" err="1"/>
              <a:t>dataframe</a:t>
            </a:r>
            <a:endParaRPr lang="en-US" dirty="0"/>
          </a:p>
          <a:p>
            <a:r>
              <a:rPr lang="en-US" dirty="0"/>
              <a:t>- Total rows: 39717</a:t>
            </a:r>
          </a:p>
          <a:p>
            <a:r>
              <a:rPr lang="en-US" dirty="0"/>
              <a:t>- Total columns – 111</a:t>
            </a:r>
          </a:p>
          <a:p>
            <a:r>
              <a:rPr lang="en-US" dirty="0"/>
              <a:t>- Python Libraries used for analysis:</a:t>
            </a:r>
          </a:p>
          <a:p>
            <a:pPr lvl="1"/>
            <a:r>
              <a:rPr lang="en-US" dirty="0"/>
              <a:t>Pandas for data analysis and transformation</a:t>
            </a:r>
          </a:p>
          <a:p>
            <a:pPr lvl="1"/>
            <a:r>
              <a:rPr lang="en-US" dirty="0"/>
              <a:t>Seaborn, matplotlib, </a:t>
            </a:r>
            <a:r>
              <a:rPr lang="en-US" dirty="0" err="1"/>
              <a:t>wordcloud</a:t>
            </a:r>
            <a:r>
              <a:rPr lang="en-US" dirty="0"/>
              <a:t>, </a:t>
            </a:r>
            <a:r>
              <a:rPr lang="en-US" dirty="0" err="1"/>
              <a:t>plotly</a:t>
            </a:r>
            <a:r>
              <a:rPr lang="en-US" dirty="0"/>
              <a:t> for visualizations</a:t>
            </a:r>
          </a:p>
        </p:txBody>
      </p:sp>
    </p:spTree>
    <p:extLst>
      <p:ext uri="{BB962C8B-B14F-4D97-AF65-F5344CB8AC3E}">
        <p14:creationId xmlns:p14="http://schemas.microsoft.com/office/powerpoint/2010/main" val="69610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BCDB1-10F0-4708-912B-10D2E0D477EF}"/>
              </a:ext>
            </a:extLst>
          </p:cNvPr>
          <p:cNvSpPr>
            <a:spLocks noGrp="1"/>
          </p:cNvSpPr>
          <p:nvPr>
            <p:ph type="title"/>
          </p:nvPr>
        </p:nvSpPr>
        <p:spPr>
          <a:xfrm>
            <a:off x="642257" y="634947"/>
            <a:ext cx="3729718" cy="1165278"/>
          </a:xfrm>
        </p:spPr>
        <p:txBody>
          <a:bodyPr>
            <a:normAutofit fontScale="90000"/>
          </a:bodyPr>
          <a:lstStyle/>
          <a:p>
            <a:r>
              <a:rPr lang="en-US" sz="4000" dirty="0"/>
              <a:t>Data Cleaning – Null values</a:t>
            </a:r>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4B3C1D3-70C3-8B27-3E58-8094B67E45C5}"/>
              </a:ext>
            </a:extLst>
          </p:cNvPr>
          <p:cNvSpPr>
            <a:spLocks noGrp="1"/>
          </p:cNvSpPr>
          <p:nvPr>
            <p:ph idx="1"/>
          </p:nvPr>
        </p:nvSpPr>
        <p:spPr>
          <a:xfrm>
            <a:off x="4714874" y="1026311"/>
            <a:ext cx="6638926" cy="3307564"/>
          </a:xfrm>
        </p:spPr>
        <p:txBody>
          <a:bodyPr>
            <a:normAutofit/>
          </a:bodyPr>
          <a:lstStyle/>
          <a:p>
            <a:r>
              <a:rPr lang="en-US" dirty="0"/>
              <a:t>Columns with all null values -54 columns</a:t>
            </a:r>
          </a:p>
          <a:p>
            <a:endParaRPr lang="en-US" dirty="0"/>
          </a:p>
          <a:p>
            <a:endParaRPr lang="en-US" dirty="0"/>
          </a:p>
        </p:txBody>
      </p:sp>
      <p:pic>
        <p:nvPicPr>
          <p:cNvPr id="5" name="Content Placeholder 4">
            <a:extLst>
              <a:ext uri="{FF2B5EF4-FFF2-40B4-BE49-F238E27FC236}">
                <a16:creationId xmlns:a16="http://schemas.microsoft.com/office/drawing/2014/main" id="{4E64719D-5175-4335-AA55-11CBA2DECACB}"/>
              </a:ext>
            </a:extLst>
          </p:cNvPr>
          <p:cNvPicPr>
            <a:picLocks noChangeAspect="1"/>
          </p:cNvPicPr>
          <p:nvPr/>
        </p:nvPicPr>
        <p:blipFill rotWithShape="1">
          <a:blip r:embed="rId2"/>
          <a:srcRect r="3" b="3562"/>
          <a:stretch/>
        </p:blipFill>
        <p:spPr>
          <a:xfrm>
            <a:off x="521256" y="2214183"/>
            <a:ext cx="4447587" cy="3420689"/>
          </a:xfrm>
          <a:prstGeom prst="rect">
            <a:avLst/>
          </a:prstGeom>
        </p:spPr>
      </p:pic>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2">
            <a:extLst>
              <a:ext uri="{FF2B5EF4-FFF2-40B4-BE49-F238E27FC236}">
                <a16:creationId xmlns:a16="http://schemas.microsoft.com/office/drawing/2014/main" id="{34D475B3-0BF6-4720-B1C3-2202E482952E}"/>
              </a:ext>
            </a:extLst>
          </p:cNvPr>
          <p:cNvSpPr>
            <a:spLocks noChangeArrowheads="1"/>
          </p:cNvSpPr>
          <p:nvPr/>
        </p:nvSpPr>
        <p:spPr bwMode="auto">
          <a:xfrm>
            <a:off x="4746583" y="1492915"/>
            <a:ext cx="672462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mths_since_last_major_derog</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annual_inc_joint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dti_joint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verification_status_joint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tot_coll_amt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tot_cur_bal</a:t>
            </a:r>
            <a:r>
              <a:rPr kumimoji="0" lang="en-US" altLang="en-US" sz="1000" b="0" i="0" u="none" strike="noStrike" cap="none" normalizeH="0" baseline="0" dirty="0">
                <a:ln>
                  <a:noFill/>
                </a:ln>
                <a:solidFill>
                  <a:srgbClr val="000000"/>
                </a:solidFill>
                <a:effectLst/>
                <a:latin typeface="Courier New" panose="02070309020205020404" pitchFamily="49" charset="0"/>
              </a:rPr>
              <a:t>', 'open_acc_6m', 'open_il_6m', 'open_il_12m', 'open_il_24m',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mths_since_rcnt_il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il_util</a:t>
            </a:r>
            <a:r>
              <a:rPr kumimoji="0" lang="en-US" altLang="en-US" sz="1000" b="0" i="0" u="none" strike="noStrike" cap="none" normalizeH="0" baseline="0" dirty="0">
                <a:ln>
                  <a:noFill/>
                </a:ln>
                <a:solidFill>
                  <a:srgbClr val="000000"/>
                </a:solidFill>
                <a:effectLst/>
                <a:latin typeface="Courier New" panose="02070309020205020404" pitchFamily="49" charset="0"/>
              </a:rPr>
              <a:t>', 'open_rv_12m', 'open_rv_24m', '</a:t>
            </a:r>
            <a:r>
              <a:rPr kumimoji="0" lang="en-US" altLang="en-US" sz="1000" b="0" i="0" u="none" strike="noStrike" cap="none" normalizeH="0" baseline="0" dirty="0" err="1">
                <a:ln>
                  <a:noFill/>
                </a:ln>
                <a:solidFill>
                  <a:srgbClr val="000000"/>
                </a:solidFill>
                <a:effectLst/>
                <a:latin typeface="Courier New" panose="02070309020205020404" pitchFamily="49" charset="0"/>
              </a:rPr>
              <a:t>max_bal_bc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all_util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total_rev_hi_lim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inq_fi</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total_cu_tl</a:t>
            </a:r>
            <a:r>
              <a:rPr kumimoji="0" lang="en-US" altLang="en-US" sz="1000" b="0" i="0" u="none" strike="noStrike" cap="none" normalizeH="0" baseline="0" dirty="0">
                <a:ln>
                  <a:noFill/>
                </a:ln>
                <a:solidFill>
                  <a:srgbClr val="000000"/>
                </a:solidFill>
                <a:effectLst/>
                <a:latin typeface="Courier New" panose="02070309020205020404" pitchFamily="49" charset="0"/>
              </a:rPr>
              <a:t>', 'inq_last_12m', 'acc_open_past_24mths', '</a:t>
            </a:r>
            <a:r>
              <a:rPr kumimoji="0" lang="en-US" altLang="en-US" sz="1000" b="0" i="0" u="none" strike="noStrike" cap="none" normalizeH="0" baseline="0" dirty="0" err="1">
                <a:ln>
                  <a:noFill/>
                </a:ln>
                <a:solidFill>
                  <a:srgbClr val="000000"/>
                </a:solidFill>
                <a:effectLst/>
                <a:latin typeface="Courier New" panose="02070309020205020404" pitchFamily="49" charset="0"/>
              </a:rPr>
              <a:t>avg_cur_bal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bc_open_to_buy</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mo_sin_old_il_acct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mort_acc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mths_since_recent_bc_dlq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mths_since_recent_revol_delinq</a:t>
            </a:r>
            <a:r>
              <a:rPr kumimoji="0" lang="en-US" altLang="en-US" sz="1000" b="0" i="0" u="none" strike="noStrike" cap="none" normalizeH="0" baseline="0" dirty="0">
                <a:ln>
                  <a:noFill/>
                </a:ln>
                <a:solidFill>
                  <a:srgbClr val="000000"/>
                </a:solidFill>
                <a:effectLst/>
                <a:latin typeface="Courier New" panose="02070309020205020404" pitchFamily="49" charset="0"/>
              </a:rPr>
              <a:t>', 'num_accts_ever_120_pd',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num_bc_sats</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num_il_tl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num_op_rev_tl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num_rev_accts</a:t>
            </a:r>
            <a:r>
              <a:rPr kumimoji="0" lang="en-US" altLang="en-US" sz="1000" b="0" i="0" u="none" strike="noStrike" cap="none" normalizeH="0" baseline="0" dirty="0">
                <a:ln>
                  <a:noFill/>
                </a:ln>
                <a:solidFill>
                  <a:srgbClr val="000000"/>
                </a:solidFill>
                <a:effectLst/>
                <a:latin typeface="Courier New" panose="02070309020205020404" pitchFamily="49" charset="0"/>
              </a:rPr>
              <a:t>', 'num_rev_tl_bal_gt_0', '</a:t>
            </a:r>
            <a:r>
              <a:rPr kumimoji="0" lang="en-US" altLang="en-US" sz="1000" b="0" i="0" u="none" strike="noStrike" cap="none" normalizeH="0" baseline="0" dirty="0" err="1">
                <a:ln>
                  <a:noFill/>
                </a:ln>
                <a:solidFill>
                  <a:srgbClr val="000000"/>
                </a:solidFill>
                <a:effectLst/>
                <a:latin typeface="Courier New" panose="02070309020205020404" pitchFamily="49" charset="0"/>
              </a:rPr>
              <a:t>num_sats</a:t>
            </a:r>
            <a:r>
              <a:rPr kumimoji="0" lang="en-US" altLang="en-US" sz="1000" b="0" i="0" u="none" strike="noStrike" cap="none" normalizeH="0" baseline="0" dirty="0">
                <a:ln>
                  <a:noFill/>
                </a:ln>
                <a:solidFill>
                  <a:srgbClr val="000000"/>
                </a:solidFill>
                <a:effectLst/>
                <a:latin typeface="Courier New" panose="02070309020205020404" pitchFamily="49" charset="0"/>
              </a:rPr>
              <a:t>', 'num_tl_120dpd_2m', 'num_tl_30dpd', 'num_tl_90g_dpd_24m', 'num_tl_op_past_12m', '</a:t>
            </a:r>
            <a:r>
              <a:rPr kumimoji="0" lang="en-US" altLang="en-US" sz="1000" b="0" i="0" u="none" strike="noStrike" cap="none" normalizeH="0" baseline="0" dirty="0" err="1">
                <a:ln>
                  <a:noFill/>
                </a:ln>
                <a:solidFill>
                  <a:srgbClr val="000000"/>
                </a:solidFill>
                <a:effectLst/>
                <a:latin typeface="Courier New" panose="02070309020205020404" pitchFamily="49" charset="0"/>
              </a:rPr>
              <a:t>pct_tl_nvr_dlq</a:t>
            </a:r>
            <a:r>
              <a:rPr kumimoji="0" lang="en-US" altLang="en-US" sz="1000" b="0" i="0" u="none" strike="noStrike" cap="none" normalizeH="0" baseline="0" dirty="0">
                <a:ln>
                  <a:noFill/>
                </a:ln>
                <a:solidFill>
                  <a:srgbClr val="000000"/>
                </a:solidFill>
                <a:effectLst/>
                <a:latin typeface="Courier New" panose="02070309020205020404" pitchFamily="49" charset="0"/>
              </a:rPr>
              <a:t>', 'percent_bc_gt_75', '</a:t>
            </a:r>
            <a:r>
              <a:rPr kumimoji="0" lang="en-US" altLang="en-US" sz="1000" b="0" i="0" u="none" strike="noStrike" cap="none" normalizeH="0" baseline="0" dirty="0" err="1">
                <a:ln>
                  <a:noFill/>
                </a:ln>
                <a:solidFill>
                  <a:srgbClr val="000000"/>
                </a:solidFill>
                <a:effectLst/>
                <a:latin typeface="Courier New" panose="02070309020205020404" pitchFamily="49" charset="0"/>
              </a:rPr>
              <a:t>tot_hi_cred_lim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total_bal_ex_mort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total_bc_limit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total_il_high_credit_limit</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43CA153-42DE-4EBB-AFFC-7F61986025DC}"/>
              </a:ext>
            </a:extLst>
          </p:cNvPr>
          <p:cNvSpPr txBox="1"/>
          <p:nvPr/>
        </p:nvSpPr>
        <p:spPr>
          <a:xfrm>
            <a:off x="4746583" y="3626541"/>
            <a:ext cx="6096000" cy="369332"/>
          </a:xfrm>
          <a:prstGeom prst="rect">
            <a:avLst/>
          </a:prstGeom>
          <a:noFill/>
        </p:spPr>
        <p:txBody>
          <a:bodyPr wrap="square">
            <a:spAutoFit/>
          </a:bodyPr>
          <a:lstStyle/>
          <a:p>
            <a:r>
              <a:rPr lang="en-US" dirty="0"/>
              <a:t>Columns with all same values- 9 columns</a:t>
            </a:r>
          </a:p>
        </p:txBody>
      </p:sp>
      <p:sp>
        <p:nvSpPr>
          <p:cNvPr id="10" name="Rectangle 3">
            <a:extLst>
              <a:ext uri="{FF2B5EF4-FFF2-40B4-BE49-F238E27FC236}">
                <a16:creationId xmlns:a16="http://schemas.microsoft.com/office/drawing/2014/main" id="{B563B69E-18BC-410E-9176-06DBFB006294}"/>
              </a:ext>
            </a:extLst>
          </p:cNvPr>
          <p:cNvSpPr>
            <a:spLocks noChangeArrowheads="1"/>
          </p:cNvSpPr>
          <p:nvPr/>
        </p:nvSpPr>
        <p:spPr bwMode="auto">
          <a:xfrm>
            <a:off x="4862512" y="4153840"/>
            <a:ext cx="634365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pymnt_plan</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initial_list_status</a:t>
            </a:r>
            <a:r>
              <a:rPr kumimoji="0" lang="en-US" altLang="en-US" sz="1000" b="0" i="0" u="none" strike="noStrike" cap="none" normalizeH="0" baseline="0" dirty="0">
                <a:ln>
                  <a:noFill/>
                </a:ln>
                <a:solidFill>
                  <a:srgbClr val="000000"/>
                </a:solidFill>
                <a:effectLst/>
                <a:latin typeface="Courier New" panose="02070309020205020404" pitchFamily="49" charset="0"/>
              </a:rPr>
              <a:t>', 'collections_12_mths_ex_med', '</a:t>
            </a:r>
            <a:r>
              <a:rPr kumimoji="0" lang="en-US" altLang="en-US" sz="1000" b="0" i="0" u="none" strike="noStrike" cap="none" normalizeH="0" baseline="0" dirty="0" err="1">
                <a:ln>
                  <a:noFill/>
                </a:ln>
                <a:solidFill>
                  <a:srgbClr val="000000"/>
                </a:solidFill>
                <a:effectLst/>
                <a:latin typeface="Courier New" panose="02070309020205020404" pitchFamily="49" charset="0"/>
              </a:rPr>
              <a:t>policy_code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application_type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acc_now_delinq</a:t>
            </a:r>
            <a:r>
              <a:rPr kumimoji="0" lang="en-US" altLang="en-US" sz="1000" b="0" i="0" u="none" strike="noStrike" cap="none" normalizeH="0" baseline="0" dirty="0">
                <a:ln>
                  <a:noFill/>
                </a:ln>
                <a:solidFill>
                  <a:srgbClr val="000000"/>
                </a:solidFill>
                <a:effectLst/>
                <a:latin typeface="Courier New" panose="02070309020205020404" pitchFamily="49" charset="0"/>
              </a:rPr>
              <a:t>', 'chargeoff_within_12_mths', '</a:t>
            </a:r>
            <a:r>
              <a:rPr kumimoji="0" lang="en-US" altLang="en-US" sz="1000" b="0" i="0" u="none" strike="noStrike" cap="none" normalizeH="0" baseline="0" dirty="0" err="1">
                <a:ln>
                  <a:noFill/>
                </a:ln>
                <a:solidFill>
                  <a:srgbClr val="000000"/>
                </a:solidFill>
                <a:effectLst/>
                <a:latin typeface="Courier New" panose="02070309020205020404" pitchFamily="49" charset="0"/>
              </a:rPr>
              <a:t>delinq_amnt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tax_liens</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11379F4-A2F8-4F26-BEE1-9B354E8834B7}"/>
              </a:ext>
            </a:extLst>
          </p:cNvPr>
          <p:cNvSpPr txBox="1"/>
          <p:nvPr/>
        </p:nvSpPr>
        <p:spPr>
          <a:xfrm>
            <a:off x="4742088" y="4724466"/>
            <a:ext cx="6096000" cy="369332"/>
          </a:xfrm>
          <a:prstGeom prst="rect">
            <a:avLst/>
          </a:prstGeom>
          <a:noFill/>
        </p:spPr>
        <p:txBody>
          <a:bodyPr wrap="square">
            <a:spAutoFit/>
          </a:bodyPr>
          <a:lstStyle/>
          <a:p>
            <a:r>
              <a:rPr lang="en-US" dirty="0"/>
              <a:t>Columns with all distinct values -3 columns</a:t>
            </a:r>
          </a:p>
        </p:txBody>
      </p:sp>
      <p:sp>
        <p:nvSpPr>
          <p:cNvPr id="19" name="Rectangle 1">
            <a:extLst>
              <a:ext uri="{FF2B5EF4-FFF2-40B4-BE49-F238E27FC236}">
                <a16:creationId xmlns:a16="http://schemas.microsoft.com/office/drawing/2014/main" id="{728DA131-5C1C-445D-8A4D-19726CCE3D8D}"/>
              </a:ext>
            </a:extLst>
          </p:cNvPr>
          <p:cNvSpPr>
            <a:spLocks noChangeArrowheads="1"/>
          </p:cNvSpPr>
          <p:nvPr/>
        </p:nvSpPr>
        <p:spPr bwMode="auto">
          <a:xfrm>
            <a:off x="4838406" y="5187597"/>
            <a:ext cx="558330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['id', '</a:t>
            </a:r>
            <a:r>
              <a:rPr kumimoji="0" lang="en-US" altLang="en-US" sz="1000" b="0" i="0" u="none" strike="noStrike" cap="none" normalizeH="0" baseline="0" dirty="0" err="1">
                <a:ln>
                  <a:noFill/>
                </a:ln>
                <a:solidFill>
                  <a:srgbClr val="000000"/>
                </a:solidFill>
                <a:effectLst/>
                <a:latin typeface="Courier New" panose="02070309020205020404" pitchFamily="49" charset="0"/>
              </a:rPr>
              <a:t>member_id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url</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66D54137-5324-4C17-9892-809508BE0623}"/>
              </a:ext>
            </a:extLst>
          </p:cNvPr>
          <p:cNvSpPr txBox="1"/>
          <p:nvPr/>
        </p:nvSpPr>
        <p:spPr>
          <a:xfrm>
            <a:off x="4742088" y="5485689"/>
            <a:ext cx="6096000" cy="369332"/>
          </a:xfrm>
          <a:prstGeom prst="rect">
            <a:avLst/>
          </a:prstGeom>
          <a:noFill/>
        </p:spPr>
        <p:txBody>
          <a:bodyPr wrap="square">
            <a:spAutoFit/>
          </a:bodyPr>
          <a:lstStyle/>
          <a:p>
            <a:r>
              <a:rPr lang="en-US" dirty="0"/>
              <a:t>Columns with &gt; 60% null values -3 columns</a:t>
            </a:r>
          </a:p>
        </p:txBody>
      </p:sp>
      <p:sp>
        <p:nvSpPr>
          <p:cNvPr id="21" name="Rectangle 2">
            <a:extLst>
              <a:ext uri="{FF2B5EF4-FFF2-40B4-BE49-F238E27FC236}">
                <a16:creationId xmlns:a16="http://schemas.microsoft.com/office/drawing/2014/main" id="{32070080-A358-43DD-A69E-EA0142CB2E4B}"/>
              </a:ext>
            </a:extLst>
          </p:cNvPr>
          <p:cNvSpPr>
            <a:spLocks noChangeArrowheads="1"/>
          </p:cNvSpPr>
          <p:nvPr/>
        </p:nvSpPr>
        <p:spPr bwMode="auto">
          <a:xfrm>
            <a:off x="4814593" y="5855021"/>
            <a:ext cx="510202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mths_since_last_delinq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mths_since_last_record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next_pymnt_d</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008D4AF7-CAE8-416F-B09F-EBA8562F502A}"/>
              </a:ext>
            </a:extLst>
          </p:cNvPr>
          <p:cNvSpPr txBox="1"/>
          <p:nvPr/>
        </p:nvSpPr>
        <p:spPr>
          <a:xfrm>
            <a:off x="720797" y="1826991"/>
            <a:ext cx="6096000" cy="307777"/>
          </a:xfrm>
          <a:prstGeom prst="rect">
            <a:avLst/>
          </a:prstGeom>
          <a:noFill/>
        </p:spPr>
        <p:txBody>
          <a:bodyPr wrap="square">
            <a:spAutoFit/>
          </a:bodyPr>
          <a:lstStyle/>
          <a:p>
            <a:r>
              <a:rPr lang="en-US" sz="1400" dirty="0"/>
              <a:t>Dropping columns with these conditions</a:t>
            </a:r>
          </a:p>
        </p:txBody>
      </p:sp>
      <p:sp>
        <p:nvSpPr>
          <p:cNvPr id="23" name="TextBox 22">
            <a:extLst>
              <a:ext uri="{FF2B5EF4-FFF2-40B4-BE49-F238E27FC236}">
                <a16:creationId xmlns:a16="http://schemas.microsoft.com/office/drawing/2014/main" id="{18D53741-AEBD-4B95-A74E-6E056B6FC313}"/>
              </a:ext>
            </a:extLst>
          </p:cNvPr>
          <p:cNvSpPr txBox="1"/>
          <p:nvPr/>
        </p:nvSpPr>
        <p:spPr>
          <a:xfrm>
            <a:off x="758896" y="5748298"/>
            <a:ext cx="6096000" cy="307777"/>
          </a:xfrm>
          <a:prstGeom prst="rect">
            <a:avLst/>
          </a:prstGeom>
          <a:noFill/>
        </p:spPr>
        <p:txBody>
          <a:bodyPr wrap="square">
            <a:spAutoFit/>
          </a:bodyPr>
          <a:lstStyle/>
          <a:p>
            <a:r>
              <a:rPr lang="en-US" sz="1400" i="1" dirty="0"/>
              <a:t>Heatmap with yellow showing null values</a:t>
            </a:r>
          </a:p>
        </p:txBody>
      </p:sp>
    </p:spTree>
    <p:extLst>
      <p:ext uri="{BB962C8B-B14F-4D97-AF65-F5344CB8AC3E}">
        <p14:creationId xmlns:p14="http://schemas.microsoft.com/office/powerpoint/2010/main" val="242561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6E24-D665-484C-A0FE-D7DD299FCD05}"/>
              </a:ext>
            </a:extLst>
          </p:cNvPr>
          <p:cNvSpPr>
            <a:spLocks noGrp="1"/>
          </p:cNvSpPr>
          <p:nvPr>
            <p:ph type="title"/>
          </p:nvPr>
        </p:nvSpPr>
        <p:spPr/>
        <p:txBody>
          <a:bodyPr>
            <a:normAutofit/>
          </a:bodyPr>
          <a:lstStyle/>
          <a:p>
            <a:r>
              <a:rPr lang="en-US" sz="4000" dirty="0"/>
              <a:t>Cleaning Data – based on data understanding</a:t>
            </a:r>
          </a:p>
        </p:txBody>
      </p:sp>
      <p:sp>
        <p:nvSpPr>
          <p:cNvPr id="4" name="TextBox 3">
            <a:extLst>
              <a:ext uri="{FF2B5EF4-FFF2-40B4-BE49-F238E27FC236}">
                <a16:creationId xmlns:a16="http://schemas.microsoft.com/office/drawing/2014/main" id="{F0B0C730-FF18-48E7-94FA-F25209CF9760}"/>
              </a:ext>
            </a:extLst>
          </p:cNvPr>
          <p:cNvSpPr txBox="1"/>
          <p:nvPr/>
        </p:nvSpPr>
        <p:spPr>
          <a:xfrm>
            <a:off x="1190625" y="2162176"/>
            <a:ext cx="9965055" cy="646331"/>
          </a:xfrm>
          <a:prstGeom prst="rect">
            <a:avLst/>
          </a:prstGeom>
          <a:noFill/>
        </p:spPr>
        <p:txBody>
          <a:bodyPr wrap="square">
            <a:spAutoFit/>
          </a:bodyPr>
          <a:lstStyle/>
          <a:p>
            <a:r>
              <a:rPr lang="en-US" dirty="0"/>
              <a:t>Customer </a:t>
            </a:r>
            <a:r>
              <a:rPr lang="en-US" dirty="0" err="1"/>
              <a:t>behaviour</a:t>
            </a:r>
            <a:r>
              <a:rPr lang="en-US" dirty="0"/>
              <a:t> variables, After studying the data dictionary, further dropping customer behavior variables as it will not provide insights on defaulters</a:t>
            </a:r>
          </a:p>
        </p:txBody>
      </p:sp>
      <p:sp>
        <p:nvSpPr>
          <p:cNvPr id="6" name="TextBox 5">
            <a:extLst>
              <a:ext uri="{FF2B5EF4-FFF2-40B4-BE49-F238E27FC236}">
                <a16:creationId xmlns:a16="http://schemas.microsoft.com/office/drawing/2014/main" id="{E72538C5-6D1E-4436-A5F6-F8287D6C6216}"/>
              </a:ext>
            </a:extLst>
          </p:cNvPr>
          <p:cNvSpPr txBox="1"/>
          <p:nvPr/>
        </p:nvSpPr>
        <p:spPr>
          <a:xfrm>
            <a:off x="1190625" y="3023710"/>
            <a:ext cx="7239000" cy="769441"/>
          </a:xfrm>
          <a:prstGeom prst="rect">
            <a:avLst/>
          </a:prstGeom>
          <a:noFill/>
        </p:spPr>
        <p:txBody>
          <a:bodyPr wrap="square">
            <a:spAutoFit/>
          </a:bodyPr>
          <a:lstStyle/>
          <a:p>
            <a:r>
              <a:rPr lang="en-US" sz="1100" dirty="0">
                <a:solidFill>
                  <a:srgbClr val="000000"/>
                </a:solidFill>
                <a:latin typeface="Courier New" panose="02070309020205020404" pitchFamily="49" charset="0"/>
              </a:rPr>
              <a:t>["delinq_2yrs","earliest_cr_line","inq_last_6mths","open_acc","pub_rec","revol_bal","total_acc","out_prncp","out_prncp_inv","total_pymnt","total_pymnt_inv","total_rec_prncp","total_rec_int","total_rec_late_fee","collection_recovery_fee","last_pymnt_d","last_pymnt_amnt","last_credit_pull_d"]</a:t>
            </a:r>
          </a:p>
        </p:txBody>
      </p:sp>
      <p:sp>
        <p:nvSpPr>
          <p:cNvPr id="7" name="TextBox 6">
            <a:extLst>
              <a:ext uri="{FF2B5EF4-FFF2-40B4-BE49-F238E27FC236}">
                <a16:creationId xmlns:a16="http://schemas.microsoft.com/office/drawing/2014/main" id="{3AD15A36-3DFA-4FDC-9581-0D45823F0642}"/>
              </a:ext>
            </a:extLst>
          </p:cNvPr>
          <p:cNvSpPr txBox="1"/>
          <p:nvPr/>
        </p:nvSpPr>
        <p:spPr>
          <a:xfrm>
            <a:off x="1190625" y="3933826"/>
            <a:ext cx="9965055" cy="646331"/>
          </a:xfrm>
          <a:prstGeom prst="rect">
            <a:avLst/>
          </a:prstGeom>
          <a:noFill/>
        </p:spPr>
        <p:txBody>
          <a:bodyPr wrap="square">
            <a:spAutoFit/>
          </a:bodyPr>
          <a:lstStyle/>
          <a:p>
            <a:r>
              <a:rPr lang="en-US" dirty="0"/>
              <a:t>After analyzing  description and zip code, since the number of distinct values are very high, it is better to drop these</a:t>
            </a:r>
          </a:p>
        </p:txBody>
      </p:sp>
      <p:sp>
        <p:nvSpPr>
          <p:cNvPr id="9" name="TextBox 8">
            <a:extLst>
              <a:ext uri="{FF2B5EF4-FFF2-40B4-BE49-F238E27FC236}">
                <a16:creationId xmlns:a16="http://schemas.microsoft.com/office/drawing/2014/main" id="{E9CAED82-F45D-4717-BF74-A4B1EA47D91D}"/>
              </a:ext>
            </a:extLst>
          </p:cNvPr>
          <p:cNvSpPr txBox="1"/>
          <p:nvPr/>
        </p:nvSpPr>
        <p:spPr>
          <a:xfrm>
            <a:off x="1190625" y="4720832"/>
            <a:ext cx="6096000" cy="261610"/>
          </a:xfrm>
          <a:prstGeom prst="rect">
            <a:avLst/>
          </a:prstGeom>
          <a:noFill/>
        </p:spPr>
        <p:txBody>
          <a:bodyPr wrap="square">
            <a:spAutoFit/>
          </a:bodyPr>
          <a:lstStyle/>
          <a:p>
            <a:r>
              <a:rPr lang="en-US" sz="1100" dirty="0">
                <a:solidFill>
                  <a:srgbClr val="000000"/>
                </a:solidFill>
                <a:latin typeface="Courier New" panose="02070309020205020404" pitchFamily="49" charset="0"/>
              </a:rPr>
              <a:t>[“desc",“zip_code“]</a:t>
            </a:r>
          </a:p>
        </p:txBody>
      </p:sp>
    </p:spTree>
    <p:extLst>
      <p:ext uri="{BB962C8B-B14F-4D97-AF65-F5344CB8AC3E}">
        <p14:creationId xmlns:p14="http://schemas.microsoft.com/office/powerpoint/2010/main" val="407043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F9FF-A08C-406D-ADA2-A0BE310B616F}"/>
              </a:ext>
            </a:extLst>
          </p:cNvPr>
          <p:cNvSpPr>
            <a:spLocks noGrp="1"/>
          </p:cNvSpPr>
          <p:nvPr>
            <p:ph type="title"/>
          </p:nvPr>
        </p:nvSpPr>
        <p:spPr/>
        <p:txBody>
          <a:bodyPr/>
          <a:lstStyle/>
          <a:p>
            <a:r>
              <a:rPr lang="en-US" dirty="0"/>
              <a:t>Treating null values</a:t>
            </a:r>
          </a:p>
        </p:txBody>
      </p:sp>
      <p:graphicFrame>
        <p:nvGraphicFramePr>
          <p:cNvPr id="3" name="Table 3">
            <a:extLst>
              <a:ext uri="{FF2B5EF4-FFF2-40B4-BE49-F238E27FC236}">
                <a16:creationId xmlns:a16="http://schemas.microsoft.com/office/drawing/2014/main" id="{242F8F01-7AEC-415A-B81E-7C17BF161BAE}"/>
              </a:ext>
            </a:extLst>
          </p:cNvPr>
          <p:cNvGraphicFramePr>
            <a:graphicFrameLocks noGrp="1"/>
          </p:cNvGraphicFramePr>
          <p:nvPr>
            <p:extLst>
              <p:ext uri="{D42A27DB-BD31-4B8C-83A1-F6EECF244321}">
                <p14:modId xmlns:p14="http://schemas.microsoft.com/office/powerpoint/2010/main" val="137022799"/>
              </p:ext>
            </p:extLst>
          </p:nvPr>
        </p:nvGraphicFramePr>
        <p:xfrm>
          <a:off x="1097280" y="2024591"/>
          <a:ext cx="5513070" cy="3096050"/>
        </p:xfrm>
        <a:graphic>
          <a:graphicData uri="http://schemas.openxmlformats.org/drawingml/2006/table">
            <a:tbl>
              <a:tblPr firstRow="1" bandRow="1">
                <a:tableStyleId>{5C22544A-7EE6-4342-B048-85BDC9FD1C3A}</a:tableStyleId>
              </a:tblPr>
              <a:tblGrid>
                <a:gridCol w="2756535">
                  <a:extLst>
                    <a:ext uri="{9D8B030D-6E8A-4147-A177-3AD203B41FA5}">
                      <a16:colId xmlns:a16="http://schemas.microsoft.com/office/drawing/2014/main" val="3243404503"/>
                    </a:ext>
                  </a:extLst>
                </a:gridCol>
                <a:gridCol w="2756535">
                  <a:extLst>
                    <a:ext uri="{9D8B030D-6E8A-4147-A177-3AD203B41FA5}">
                      <a16:colId xmlns:a16="http://schemas.microsoft.com/office/drawing/2014/main" val="493939956"/>
                    </a:ext>
                  </a:extLst>
                </a:gridCol>
              </a:tblGrid>
              <a:tr h="399490">
                <a:tc>
                  <a:txBody>
                    <a:bodyPr/>
                    <a:lstStyle/>
                    <a:p>
                      <a:r>
                        <a:rPr lang="en-US" dirty="0"/>
                        <a:t>Column</a:t>
                      </a:r>
                    </a:p>
                  </a:txBody>
                  <a:tcPr/>
                </a:tc>
                <a:tc>
                  <a:txBody>
                    <a:bodyPr/>
                    <a:lstStyle/>
                    <a:p>
                      <a:r>
                        <a:rPr lang="en-US" dirty="0"/>
                        <a:t>Null value treatment</a:t>
                      </a:r>
                    </a:p>
                  </a:txBody>
                  <a:tcPr/>
                </a:tc>
                <a:extLst>
                  <a:ext uri="{0D108BD9-81ED-4DB2-BD59-A6C34878D82A}">
                    <a16:rowId xmlns:a16="http://schemas.microsoft.com/office/drawing/2014/main" val="874345333"/>
                  </a:ext>
                </a:extLst>
              </a:tr>
              <a:tr h="998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pub_rec_bankruptcies</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Mode</a:t>
                      </a:r>
                    </a:p>
                  </a:txBody>
                  <a:tcPr/>
                </a:tc>
                <a:extLst>
                  <a:ext uri="{0D108BD9-81ED-4DB2-BD59-A6C34878D82A}">
                    <a16:rowId xmlns:a16="http://schemas.microsoft.com/office/drawing/2014/main" val="733498134"/>
                  </a:ext>
                </a:extLst>
              </a:tr>
              <a:tr h="699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emp_title</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None</a:t>
                      </a:r>
                    </a:p>
                  </a:txBody>
                  <a:tcPr/>
                </a:tc>
                <a:extLst>
                  <a:ext uri="{0D108BD9-81ED-4DB2-BD59-A6C34878D82A}">
                    <a16:rowId xmlns:a16="http://schemas.microsoft.com/office/drawing/2014/main" val="1490903356"/>
                  </a:ext>
                </a:extLst>
              </a:tr>
              <a:tr h="998726">
                <a:tc>
                  <a:txBody>
                    <a:bodyPr/>
                    <a:lstStyle/>
                    <a:p>
                      <a:r>
                        <a:rPr lang="en-US" sz="1800" b="1" i="0" kern="1200" dirty="0" err="1">
                          <a:solidFill>
                            <a:schemeClr val="dk1"/>
                          </a:solidFill>
                          <a:effectLst/>
                          <a:latin typeface="+mn-lt"/>
                          <a:ea typeface="+mn-ea"/>
                          <a:cs typeface="+mn-cs"/>
                        </a:rPr>
                        <a:t>emp_length</a:t>
                      </a:r>
                      <a:endParaRPr lang="en-US" sz="1800" b="1" i="0" kern="1200" dirty="0">
                        <a:solidFill>
                          <a:schemeClr val="dk1"/>
                        </a:solidFill>
                        <a:effectLst/>
                        <a:latin typeface="+mn-lt"/>
                        <a:ea typeface="+mn-ea"/>
                        <a:cs typeface="+mn-cs"/>
                      </a:endParaRPr>
                    </a:p>
                  </a:txBody>
                  <a:tcPr/>
                </a:tc>
                <a:tc>
                  <a:txBody>
                    <a:bodyPr/>
                    <a:lstStyle/>
                    <a:p>
                      <a:r>
                        <a:rPr lang="en-US" dirty="0"/>
                        <a:t>0 (As numerical analysis is easier for this)</a:t>
                      </a:r>
                    </a:p>
                  </a:txBody>
                  <a:tcPr/>
                </a:tc>
                <a:extLst>
                  <a:ext uri="{0D108BD9-81ED-4DB2-BD59-A6C34878D82A}">
                    <a16:rowId xmlns:a16="http://schemas.microsoft.com/office/drawing/2014/main" val="1454087286"/>
                  </a:ext>
                </a:extLst>
              </a:tr>
            </a:tbl>
          </a:graphicData>
        </a:graphic>
      </p:graphicFrame>
      <p:pic>
        <p:nvPicPr>
          <p:cNvPr id="5" name="Picture 4">
            <a:extLst>
              <a:ext uri="{FF2B5EF4-FFF2-40B4-BE49-F238E27FC236}">
                <a16:creationId xmlns:a16="http://schemas.microsoft.com/office/drawing/2014/main" id="{FC490D5A-C675-4955-8CD4-3E2EAC6E597E}"/>
              </a:ext>
            </a:extLst>
          </p:cNvPr>
          <p:cNvPicPr>
            <a:picLocks noChangeAspect="1"/>
          </p:cNvPicPr>
          <p:nvPr/>
        </p:nvPicPr>
        <p:blipFill>
          <a:blip r:embed="rId2"/>
          <a:stretch>
            <a:fillRect/>
          </a:stretch>
        </p:blipFill>
        <p:spPr>
          <a:xfrm>
            <a:off x="6610350" y="1737360"/>
            <a:ext cx="4410075" cy="4029075"/>
          </a:xfrm>
          <a:prstGeom prst="rect">
            <a:avLst/>
          </a:prstGeom>
        </p:spPr>
      </p:pic>
      <p:sp>
        <p:nvSpPr>
          <p:cNvPr id="6" name="TextBox 5">
            <a:extLst>
              <a:ext uri="{FF2B5EF4-FFF2-40B4-BE49-F238E27FC236}">
                <a16:creationId xmlns:a16="http://schemas.microsoft.com/office/drawing/2014/main" id="{5466AD22-8F1E-4446-A4F1-ED24E29795B2}"/>
              </a:ext>
            </a:extLst>
          </p:cNvPr>
          <p:cNvSpPr txBox="1"/>
          <p:nvPr/>
        </p:nvSpPr>
        <p:spPr>
          <a:xfrm>
            <a:off x="6912046" y="5458658"/>
            <a:ext cx="6096000" cy="307777"/>
          </a:xfrm>
          <a:prstGeom prst="rect">
            <a:avLst/>
          </a:prstGeom>
          <a:noFill/>
        </p:spPr>
        <p:txBody>
          <a:bodyPr wrap="square">
            <a:spAutoFit/>
          </a:bodyPr>
          <a:lstStyle/>
          <a:p>
            <a:r>
              <a:rPr lang="en-US" sz="1400" i="1" dirty="0"/>
              <a:t>Heatmap after treating null values</a:t>
            </a:r>
          </a:p>
        </p:txBody>
      </p:sp>
    </p:spTree>
    <p:extLst>
      <p:ext uri="{BB962C8B-B14F-4D97-AF65-F5344CB8AC3E}">
        <p14:creationId xmlns:p14="http://schemas.microsoft.com/office/powerpoint/2010/main" val="74490634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{DA58FD10-5A1E-40D1-9BB1-048225D94B6A}tf22712842_win32</Template>
  <TotalTime>860</TotalTime>
  <Words>2682</Words>
  <Application>Microsoft Office PowerPoint</Application>
  <PresentationFormat>Widescreen</PresentationFormat>
  <Paragraphs>263</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Bookman Old Style</vt:lpstr>
      <vt:lpstr>Calibri</vt:lpstr>
      <vt:lpstr>Courier New</vt:lpstr>
      <vt:lpstr>Franklin Gothic Book</vt:lpstr>
      <vt:lpstr>freight-text-pro</vt:lpstr>
      <vt:lpstr>Helvetica Neue</vt:lpstr>
      <vt:lpstr>Intel Clear</vt:lpstr>
      <vt:lpstr>1_RetrospectVTI</vt:lpstr>
      <vt:lpstr>Lending Club Case Study</vt:lpstr>
      <vt:lpstr>Problem Statement</vt:lpstr>
      <vt:lpstr>Business Objective</vt:lpstr>
      <vt:lpstr>Data Understanding</vt:lpstr>
      <vt:lpstr>  Steps involved in Analysis</vt:lpstr>
      <vt:lpstr>Importing the dataset</vt:lpstr>
      <vt:lpstr>Data Cleaning – Null values</vt:lpstr>
      <vt:lpstr>Cleaning Data – based on data understanding</vt:lpstr>
      <vt:lpstr>Treating null values</vt:lpstr>
      <vt:lpstr>Date Manipulation Before &amp; After</vt:lpstr>
      <vt:lpstr>PowerPoint Presentation</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Multi Variate Analysis</vt:lpstr>
      <vt:lpstr>Multi Variate Analysis</vt:lpstr>
      <vt:lpstr>Multi Variate Analysis</vt:lpstr>
      <vt:lpstr>Multi-Variate Analysis (Pair Plot)</vt:lpstr>
      <vt:lpstr>Multi-Variate Analysis (Pair Plot)</vt:lpstr>
      <vt:lpstr>Multi-Variate Analysis</vt:lpstr>
      <vt:lpstr>Conclusion</vt:lpstr>
      <vt:lpstr>Conclusion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Choudhary, Shruti</dc:creator>
  <cp:lastModifiedBy>Jeyashree M</cp:lastModifiedBy>
  <cp:revision>159</cp:revision>
  <dcterms:created xsi:type="dcterms:W3CDTF">2022-05-09T04:00:27Z</dcterms:created>
  <dcterms:modified xsi:type="dcterms:W3CDTF">2022-05-09T19:55:12Z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