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6" r:id="rId11"/>
    <p:sldId id="308" r:id="rId12"/>
    <p:sldId id="309" r:id="rId13"/>
    <p:sldId id="3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hrutich91/LENDING-CLUB-CASE-STUDY/blob/main/data_dictionary.xlsx" TargetMode="External"/><Relationship Id="rId2" Type="http://schemas.openxmlformats.org/officeDocument/2006/relationships/hyperlink" Target="https://github.com/shrutich91/LENDING-CLUB-CASE-STUDY/blob/main/loan.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Lending Club Case Study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SHRUTI CHOUDHARY</a:t>
            </a:r>
          </a:p>
          <a:p>
            <a:pPr>
              <a:lnSpc>
                <a:spcPct val="100000"/>
              </a:lnSpc>
            </a:pPr>
            <a:r>
              <a:rPr lang="en-US" sz="1600" dirty="0"/>
              <a:t>JEYASHREE M</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8">
            <a:extLst>
              <a:ext uri="{FF2B5EF4-FFF2-40B4-BE49-F238E27FC236}">
                <a16:creationId xmlns:a16="http://schemas.microsoft.com/office/drawing/2014/main" id="{59829D6C-2903-4116-B27B-4C7625924FFB}"/>
              </a:ext>
            </a:extLst>
          </p:cNvPr>
          <p:cNvSpPr txBox="1">
            <a:spLocks/>
          </p:cNvSpPr>
          <p:nvPr/>
        </p:nvSpPr>
        <p:spPr>
          <a:xfrm>
            <a:off x="652462" y="588161"/>
            <a:ext cx="10887076" cy="502206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a:p>
            <a:endParaRPr lang="en-US" dirty="0"/>
          </a:p>
          <a:p>
            <a:endParaRPr lang="en-US" dirty="0"/>
          </a:p>
        </p:txBody>
      </p:sp>
      <p:sp>
        <p:nvSpPr>
          <p:cNvPr id="3" name="Rectangle 1">
            <a:extLst>
              <a:ext uri="{FF2B5EF4-FFF2-40B4-BE49-F238E27FC236}">
                <a16:creationId xmlns:a16="http://schemas.microsoft.com/office/drawing/2014/main" id="{218245B6-9C36-4ED8-B26A-7ED3E2FF782D}"/>
              </a:ext>
            </a:extLst>
          </p:cNvPr>
          <p:cNvSpPr>
            <a:spLocks noChangeArrowheads="1"/>
          </p:cNvSpPr>
          <p:nvPr/>
        </p:nvSpPr>
        <p:spPr bwMode="auto">
          <a:xfrm>
            <a:off x="876771" y="109974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961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1C5A-8B8C-4F6A-8D03-75B2FE996FC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DB1C0BC-55CD-44ED-BF76-6E7135425142}"/>
              </a:ext>
            </a:extLst>
          </p:cNvPr>
          <p:cNvSpPr>
            <a:spLocks noGrp="1"/>
          </p:cNvSpPr>
          <p:nvPr>
            <p:ph idx="1"/>
          </p:nvPr>
        </p:nvSpPr>
        <p:spPr/>
        <p:txBody>
          <a:bodyPr>
            <a:normAutofit fontScale="92500" lnSpcReduction="20000"/>
          </a:bodyPr>
          <a:lstStyle/>
          <a:p>
            <a:r>
              <a:rPr lang="en-US" dirty="0"/>
              <a:t>When the lending club company receives a loan application, the company has to make a decision for loan approval based on the applicant’s profile. Two types of risks are associated with the bank’s decision:</a:t>
            </a:r>
          </a:p>
          <a:p>
            <a:r>
              <a:rPr lang="en-US" dirty="0"/>
              <a:t>- If the applicant is not likely to repay the loan, i.e., he/she is likely to default, then approving the loan may lead to a financial loss for the company</a:t>
            </a:r>
          </a:p>
          <a:p>
            <a:r>
              <a:rPr lang="en-US" dirty="0"/>
              <a:t>- If the applicant is likely to repay the loan, then not approving the loan results in a loss of business to the company</a:t>
            </a:r>
          </a:p>
          <a:p>
            <a:pPr marL="0" indent="0">
              <a:buNone/>
            </a:pPr>
            <a:endParaRPr lang="en-US" dirty="0"/>
          </a:p>
          <a:p>
            <a:r>
              <a:rPr lang="en-US" dirty="0"/>
              <a:t>The company wants to understand the driving factors (or driver variables) behind loan default, i.e., the variables which are strong indicators of default.  The company can utilize this knowledge for its portfolio and risk assessment. </a:t>
            </a:r>
          </a:p>
        </p:txBody>
      </p:sp>
    </p:spTree>
    <p:extLst>
      <p:ext uri="{BB962C8B-B14F-4D97-AF65-F5344CB8AC3E}">
        <p14:creationId xmlns:p14="http://schemas.microsoft.com/office/powerpoint/2010/main" val="44179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1C5A-8B8C-4F6A-8D03-75B2FE996FCD}"/>
              </a:ext>
            </a:extLst>
          </p:cNvPr>
          <p:cNvSpPr>
            <a:spLocks noGrp="1"/>
          </p:cNvSpPr>
          <p:nvPr>
            <p:ph type="title"/>
          </p:nvPr>
        </p:nvSpPr>
        <p:spPr/>
        <p:txBody>
          <a:bodyPr/>
          <a:lstStyle/>
          <a:p>
            <a:r>
              <a:rPr lang="en-US" dirty="0"/>
              <a:t>Business Objective</a:t>
            </a:r>
          </a:p>
        </p:txBody>
      </p:sp>
      <p:sp>
        <p:nvSpPr>
          <p:cNvPr id="3" name="Content Placeholder 2">
            <a:extLst>
              <a:ext uri="{FF2B5EF4-FFF2-40B4-BE49-F238E27FC236}">
                <a16:creationId xmlns:a16="http://schemas.microsoft.com/office/drawing/2014/main" id="{0DB1C0BC-55CD-44ED-BF76-6E7135425142}"/>
              </a:ext>
            </a:extLst>
          </p:cNvPr>
          <p:cNvSpPr>
            <a:spLocks noGrp="1"/>
          </p:cNvSpPr>
          <p:nvPr>
            <p:ph idx="1"/>
          </p:nvPr>
        </p:nvSpPr>
        <p:spPr/>
        <p:txBody>
          <a:bodyPr>
            <a:normAutofit fontScale="92500" lnSpcReduction="20000"/>
          </a:bodyPr>
          <a:lstStyle/>
          <a:p>
            <a:pPr algn="l"/>
            <a:r>
              <a:rPr lang="en-US" b="0" i="0" dirty="0">
                <a:solidFill>
                  <a:srgbClr val="091E42"/>
                </a:solidFill>
                <a:effectLst/>
                <a:latin typeface="freight-text-pro"/>
              </a:rPr>
              <a:t>This company is the largest online loan marketplace, facilitating personal loans, business loans, and financing of medical procedures. Borrowers can easily access lower interest rate loans through a fast online interface. </a:t>
            </a:r>
          </a:p>
          <a:p>
            <a:pPr algn="l"/>
            <a:endParaRPr lang="en-US" b="0" i="0" dirty="0">
              <a:solidFill>
                <a:srgbClr val="091E42"/>
              </a:solidFill>
              <a:effectLst/>
              <a:latin typeface="freight-text-pro"/>
            </a:endParaRPr>
          </a:p>
          <a:p>
            <a:pPr algn="l" rtl="0"/>
            <a:r>
              <a:rPr lang="en-US" b="0" i="0" dirty="0">
                <a:solidFill>
                  <a:srgbClr val="091E42"/>
                </a:solidFill>
                <a:effectLst/>
                <a:latin typeface="freight-text-pro"/>
              </a:rPr>
              <a:t>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a:t>
            </a:r>
            <a:r>
              <a:rPr lang="en-US" b="1" i="0" dirty="0">
                <a:solidFill>
                  <a:srgbClr val="091E42"/>
                </a:solidFill>
                <a:effectLst/>
                <a:latin typeface="freight-text-pro"/>
              </a:rPr>
              <a:t>default</a:t>
            </a:r>
            <a:r>
              <a:rPr lang="en-US" b="0" i="0" dirty="0">
                <a:solidFill>
                  <a:srgbClr val="091E42"/>
                </a:solidFill>
                <a:effectLst/>
                <a:latin typeface="freight-text-pro"/>
              </a:rPr>
              <a:t> cause the largest amount of loss to the lenders. In this case, the customers labelled as 'charged-off' are the 'defaulters'. </a:t>
            </a:r>
          </a:p>
          <a:p>
            <a:pPr algn="l" rtl="0"/>
            <a:r>
              <a:rPr lang="en-US" b="0" i="0" dirty="0">
                <a:solidFill>
                  <a:srgbClr val="091E42"/>
                </a:solidFill>
                <a:effectLst/>
                <a:latin typeface="freight-text-pro"/>
              </a:rPr>
              <a:t> </a:t>
            </a:r>
          </a:p>
          <a:p>
            <a:pPr algn="l" rtl="0"/>
            <a:r>
              <a:rPr lang="en-US" b="0" i="0" dirty="0">
                <a:solidFill>
                  <a:srgbClr val="091E42"/>
                </a:solidFill>
                <a:effectLst/>
                <a:latin typeface="freight-text-pro"/>
              </a:rPr>
              <a:t>If one is able to identify these risky loan applicants, then such loans can be reduced thereby cutting down the amount of credit loss. Identification of such applicant's using EDA is the aim of this case study.</a:t>
            </a:r>
          </a:p>
        </p:txBody>
      </p:sp>
    </p:spTree>
    <p:extLst>
      <p:ext uri="{BB962C8B-B14F-4D97-AF65-F5344CB8AC3E}">
        <p14:creationId xmlns:p14="http://schemas.microsoft.com/office/powerpoint/2010/main" val="114090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5624-6715-46A3-AE24-E5297F5E2321}"/>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E2D16ACB-9775-4A56-8038-BFF6BEB46078}"/>
              </a:ext>
            </a:extLst>
          </p:cNvPr>
          <p:cNvSpPr>
            <a:spLocks noGrp="1"/>
          </p:cNvSpPr>
          <p:nvPr>
            <p:ph idx="1"/>
          </p:nvPr>
        </p:nvSpPr>
        <p:spPr/>
        <p:txBody>
          <a:bodyPr/>
          <a:lstStyle/>
          <a:p>
            <a:r>
              <a:rPr lang="en-US" b="1" dirty="0"/>
              <a:t>Loan Dataset</a:t>
            </a:r>
            <a:r>
              <a:rPr lang="en-US" dirty="0"/>
              <a:t>: A dataset of 39717 rows and 111 columns is provided for analysis</a:t>
            </a:r>
          </a:p>
          <a:p>
            <a:r>
              <a:rPr lang="en-US" dirty="0">
                <a:hlinkClick r:id="rId2"/>
              </a:rPr>
              <a:t>https://github.com/shrutich91/LENDING-CLUB-CASE-STUDY/blob/main/loan.csv</a:t>
            </a:r>
            <a:endParaRPr lang="en-US" dirty="0"/>
          </a:p>
          <a:p>
            <a:endParaRPr lang="en-US" dirty="0"/>
          </a:p>
          <a:p>
            <a:r>
              <a:rPr lang="en-US" b="1" dirty="0"/>
              <a:t>Data dictionary</a:t>
            </a:r>
            <a:r>
              <a:rPr lang="en-US" dirty="0"/>
              <a:t>: A description and variable definition for all the columns is provided for analysis</a:t>
            </a:r>
          </a:p>
          <a:p>
            <a:r>
              <a:rPr lang="en-US" dirty="0">
                <a:hlinkClick r:id="rId3"/>
              </a:rPr>
              <a:t>https://github.com/shrutich91/LENDING-CLUB-CASE-STUDY/blob/main/data_dictionary.xlsx</a:t>
            </a:r>
            <a:endParaRPr lang="en-US" dirty="0"/>
          </a:p>
        </p:txBody>
      </p:sp>
    </p:spTree>
    <p:extLst>
      <p:ext uri="{BB962C8B-B14F-4D97-AF65-F5344CB8AC3E}">
        <p14:creationId xmlns:p14="http://schemas.microsoft.com/office/powerpoint/2010/main" val="1787331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84D9-322A-4FC5-8C8D-74139B2AF646}"/>
              </a:ext>
            </a:extLst>
          </p:cNvPr>
          <p:cNvSpPr>
            <a:spLocks noGrp="1"/>
          </p:cNvSpPr>
          <p:nvPr>
            <p:ph type="title"/>
          </p:nvPr>
        </p:nvSpPr>
        <p:spPr>
          <a:xfrm>
            <a:off x="567069" y="-427700"/>
            <a:ext cx="10058400" cy="1450757"/>
          </a:xfrm>
        </p:spPr>
        <p:txBody>
          <a:bodyPr>
            <a:normAutofit fontScale="90000"/>
          </a:bodyPr>
          <a:lstStyle/>
          <a:p>
            <a:br>
              <a:rPr lang="en-US" dirty="0"/>
            </a:br>
            <a:br>
              <a:rPr lang="en-US" dirty="0"/>
            </a:br>
            <a:r>
              <a:rPr lang="en-US" dirty="0"/>
              <a:t>Steps involved in Analysis</a:t>
            </a:r>
          </a:p>
        </p:txBody>
      </p:sp>
      <p:sp>
        <p:nvSpPr>
          <p:cNvPr id="4" name="TextBox 3">
            <a:extLst>
              <a:ext uri="{FF2B5EF4-FFF2-40B4-BE49-F238E27FC236}">
                <a16:creationId xmlns:a16="http://schemas.microsoft.com/office/drawing/2014/main" id="{C6A21A3B-6BE7-46CE-834C-5348DB480297}"/>
              </a:ext>
            </a:extLst>
          </p:cNvPr>
          <p:cNvSpPr txBox="1"/>
          <p:nvPr/>
        </p:nvSpPr>
        <p:spPr>
          <a:xfrm>
            <a:off x="566254" y="3020835"/>
            <a:ext cx="1920000" cy="1405123"/>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333" b="1" dirty="0">
                <a:solidFill>
                  <a:srgbClr val="003C71"/>
                </a:solidFill>
                <a:latin typeface="Intel Clear"/>
              </a:rPr>
              <a:t>Importing Libraries and  Reading Data</a:t>
            </a:r>
          </a:p>
          <a:p>
            <a:pPr marL="171450" indent="-171450">
              <a:spcAft>
                <a:spcPts val="400"/>
              </a:spcAft>
              <a:buFontTx/>
              <a:buChar char="-"/>
              <a:defRPr/>
            </a:pPr>
            <a:r>
              <a:rPr lang="en-US" sz="1067" dirty="0">
                <a:solidFill>
                  <a:srgbClr val="000000">
                    <a:lumMod val="75000"/>
                    <a:lumOff val="25000"/>
                  </a:srgbClr>
                </a:solidFill>
                <a:latin typeface="Intel Clear"/>
              </a:rPr>
              <a:t>Import all required libraries </a:t>
            </a:r>
          </a:p>
          <a:p>
            <a:pPr marL="171450" indent="-171450">
              <a:spcAft>
                <a:spcPts val="400"/>
              </a:spcAft>
              <a:buFontTx/>
              <a:buChar char="-"/>
              <a:defRPr/>
            </a:pPr>
            <a:r>
              <a:rPr lang="en-US" sz="1067" dirty="0">
                <a:solidFill>
                  <a:srgbClr val="000000">
                    <a:lumMod val="75000"/>
                    <a:lumOff val="25000"/>
                  </a:srgbClr>
                </a:solidFill>
                <a:latin typeface="Intel Clear"/>
              </a:rPr>
              <a:t>Example: pandas, </a:t>
            </a:r>
            <a:r>
              <a:rPr lang="en-US" sz="1067" dirty="0" err="1">
                <a:solidFill>
                  <a:srgbClr val="000000">
                    <a:lumMod val="75000"/>
                    <a:lumOff val="25000"/>
                  </a:srgbClr>
                </a:solidFill>
                <a:latin typeface="Intel Clear"/>
              </a:rPr>
              <a:t>numpy</a:t>
            </a:r>
            <a:r>
              <a:rPr lang="en-US" sz="1067" dirty="0">
                <a:solidFill>
                  <a:srgbClr val="000000">
                    <a:lumMod val="75000"/>
                    <a:lumOff val="25000"/>
                  </a:srgbClr>
                </a:solidFill>
                <a:latin typeface="Intel Clear"/>
              </a:rPr>
              <a:t>, Math, matplotlib, </a:t>
            </a:r>
            <a:r>
              <a:rPr lang="en-US" sz="1067" dirty="0" err="1">
                <a:solidFill>
                  <a:srgbClr val="000000">
                    <a:lumMod val="75000"/>
                    <a:lumOff val="25000"/>
                  </a:srgbClr>
                </a:solidFill>
                <a:latin typeface="Intel Clear"/>
              </a:rPr>
              <a:t>plotly</a:t>
            </a:r>
            <a:r>
              <a:rPr lang="en-US" sz="1067" dirty="0">
                <a:solidFill>
                  <a:srgbClr val="000000">
                    <a:lumMod val="75000"/>
                    <a:lumOff val="25000"/>
                  </a:srgbClr>
                </a:solidFill>
                <a:latin typeface="Intel Clear"/>
              </a:rPr>
              <a:t>, seaborn, </a:t>
            </a:r>
            <a:r>
              <a:rPr lang="en-US" sz="1067" dirty="0" err="1">
                <a:solidFill>
                  <a:srgbClr val="000000">
                    <a:lumMod val="75000"/>
                    <a:lumOff val="25000"/>
                  </a:srgbClr>
                </a:solidFill>
                <a:latin typeface="Intel Clear"/>
              </a:rPr>
              <a:t>wordcloud</a:t>
            </a:r>
            <a:endParaRPr lang="en-US" sz="1067" dirty="0">
              <a:solidFill>
                <a:srgbClr val="000000">
                  <a:lumMod val="75000"/>
                  <a:lumOff val="25000"/>
                </a:srgbClr>
              </a:solidFill>
              <a:latin typeface="Intel Clear"/>
            </a:endParaRPr>
          </a:p>
          <a:p>
            <a:pPr marL="171450" indent="-171450">
              <a:spcAft>
                <a:spcPts val="400"/>
              </a:spcAft>
              <a:buFontTx/>
              <a:buChar char="-"/>
              <a:defRPr/>
            </a:pPr>
            <a:endParaRPr lang="en-US" sz="1067" dirty="0">
              <a:solidFill>
                <a:srgbClr val="000000">
                  <a:lumMod val="75000"/>
                  <a:lumOff val="25000"/>
                </a:srgbClr>
              </a:solidFill>
              <a:latin typeface="Intel Clear"/>
            </a:endParaRPr>
          </a:p>
        </p:txBody>
      </p:sp>
      <p:sp>
        <p:nvSpPr>
          <p:cNvPr id="5" name="TextBox 4">
            <a:extLst>
              <a:ext uri="{FF2B5EF4-FFF2-40B4-BE49-F238E27FC236}">
                <a16:creationId xmlns:a16="http://schemas.microsoft.com/office/drawing/2014/main" id="{777F4801-F15B-41FC-85FC-0B766F96C8FE}"/>
              </a:ext>
            </a:extLst>
          </p:cNvPr>
          <p:cNvSpPr txBox="1"/>
          <p:nvPr/>
        </p:nvSpPr>
        <p:spPr>
          <a:xfrm>
            <a:off x="9502936" y="2982824"/>
            <a:ext cx="1920000" cy="2886268"/>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n-US" sz="933" b="0" i="0" u="none" strike="noStrike" kern="1200" cap="none" spc="0" normalizeH="0" baseline="0" noProof="0" dirty="0">
              <a:ln>
                <a:noFill/>
              </a:ln>
              <a:solidFill>
                <a:srgbClr val="0068B5"/>
              </a:solidFill>
              <a:effectLst/>
              <a:uLnTx/>
              <a:uFillTx/>
              <a:latin typeface="Intel Clear"/>
            </a:endParaRPr>
          </a:p>
        </p:txBody>
      </p:sp>
      <p:sp>
        <p:nvSpPr>
          <p:cNvPr id="6" name="TextBox 5">
            <a:extLst>
              <a:ext uri="{FF2B5EF4-FFF2-40B4-BE49-F238E27FC236}">
                <a16:creationId xmlns:a16="http://schemas.microsoft.com/office/drawing/2014/main" id="{CB9B7C38-A173-4760-A5C4-985226209526}"/>
              </a:ext>
            </a:extLst>
          </p:cNvPr>
          <p:cNvSpPr txBox="1"/>
          <p:nvPr/>
        </p:nvSpPr>
        <p:spPr>
          <a:xfrm>
            <a:off x="2848525" y="3027293"/>
            <a:ext cx="1920000" cy="3280417"/>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rPr>
              <a:t>Null values</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 removing columns with all null values</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-removing columns with all same values</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 removing columns with null values &gt; 60%</a:t>
            </a:r>
          </a:p>
          <a:p>
            <a:pPr marR="0" lvl="0" algn="l" defTabSz="914400" rtl="0" eaLnBrk="1" fontAlgn="auto" latinLnBrk="0" hangingPunct="1">
              <a:lnSpc>
                <a:spcPct val="100000"/>
              </a:lnSpc>
              <a:spcBef>
                <a:spcPts val="0"/>
              </a:spcBef>
              <a:spcAft>
                <a:spcPts val="400"/>
              </a:spcAft>
              <a:buClrTx/>
              <a:buSzTx/>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 removing columns with distinct values</a:t>
            </a:r>
          </a:p>
          <a:p>
            <a:pPr marR="0" lvl="0" algn="l" defTabSz="914400" rtl="0" eaLnBrk="1" fontAlgn="auto" latinLnBrk="0" hangingPunct="1">
              <a:lnSpc>
                <a:spcPct val="100000"/>
              </a:lnSpc>
              <a:spcBef>
                <a:spcPts val="0"/>
              </a:spcBef>
              <a:spcAft>
                <a:spcPts val="400"/>
              </a:spcAft>
              <a:buClrTx/>
              <a:buSzTx/>
              <a:tabLst/>
              <a:defRPr/>
            </a:pPr>
            <a:r>
              <a:rPr lang="en-US" sz="1067" dirty="0">
                <a:solidFill>
                  <a:srgbClr val="000000">
                    <a:lumMod val="75000"/>
                    <a:lumOff val="25000"/>
                  </a:srgbClr>
                </a:solidFill>
                <a:latin typeface="Intel Clear"/>
              </a:rPr>
              <a:t>- </a:t>
            </a: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removing columns with customer </a:t>
            </a:r>
            <a:r>
              <a:rPr kumimoji="0" lang="en-US" sz="1067" b="0" i="0" u="none" strike="noStrike" kern="1200" cap="none" spc="0" normalizeH="0" baseline="0" noProof="0" dirty="0" err="1">
                <a:ln>
                  <a:noFill/>
                </a:ln>
                <a:solidFill>
                  <a:srgbClr val="000000">
                    <a:lumMod val="75000"/>
                    <a:lumOff val="25000"/>
                  </a:srgbClr>
                </a:solidFill>
                <a:effectLst/>
                <a:uLnTx/>
                <a:uFillTx/>
                <a:latin typeface="Intel Clear"/>
              </a:rPr>
              <a:t>behaviour</a:t>
            </a:r>
            <a:endParaRPr kumimoji="0" lang="en-US" sz="1067" b="0" i="0" u="none" strike="noStrike" kern="1200" cap="none" spc="0" normalizeH="0" baseline="0" noProof="0" dirty="0">
              <a:ln>
                <a:noFill/>
              </a:ln>
              <a:solidFill>
                <a:srgbClr val="000000">
                  <a:lumMod val="75000"/>
                  <a:lumOff val="25000"/>
                </a:srgbClr>
              </a:solidFill>
              <a:effectLst/>
              <a:uLnTx/>
              <a:uFillTx/>
              <a:latin typeface="Intel Clear"/>
            </a:endParaRPr>
          </a:p>
          <a:p>
            <a:pPr lvl="0">
              <a:spcAft>
                <a:spcPts val="400"/>
              </a:spcAf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 Treating null values if </a:t>
            </a:r>
            <a:r>
              <a:rPr lang="en-US" sz="1067" dirty="0">
                <a:solidFill>
                  <a:srgbClr val="000000">
                    <a:lumMod val="75000"/>
                    <a:lumOff val="25000"/>
                  </a:srgbClr>
                </a:solidFill>
                <a:latin typeface="Intel Clear"/>
              </a:rPr>
              <a:t>required with </a:t>
            </a: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mode/mean/median -</a:t>
            </a:r>
            <a:endParaRPr kumimoji="0" lang="en-US" sz="1200" b="0" i="0" u="none" strike="noStrike" kern="1200" cap="none" spc="0" normalizeH="0" baseline="0" noProof="0" dirty="0">
              <a:ln>
                <a:noFill/>
              </a:ln>
              <a:solidFill>
                <a:srgbClr val="003C71"/>
              </a:solidFill>
              <a:effectLst/>
              <a:uLnTx/>
              <a:uFillTx/>
              <a:latin typeface="Intel Clear"/>
            </a:endParaRPr>
          </a:p>
        </p:txBody>
      </p:sp>
      <p:sp>
        <p:nvSpPr>
          <p:cNvPr id="7" name="TextBox 6">
            <a:extLst>
              <a:ext uri="{FF2B5EF4-FFF2-40B4-BE49-F238E27FC236}">
                <a16:creationId xmlns:a16="http://schemas.microsoft.com/office/drawing/2014/main" id="{F363A786-17D9-4D63-B8B4-10E0FFF8C843}"/>
              </a:ext>
            </a:extLst>
          </p:cNvPr>
          <p:cNvSpPr txBox="1"/>
          <p:nvPr/>
        </p:nvSpPr>
        <p:spPr>
          <a:xfrm>
            <a:off x="7395530" y="2826271"/>
            <a:ext cx="1920000" cy="3443188"/>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n-US" sz="933" b="0" i="0" u="none" strike="noStrike" kern="1200" cap="none" spc="0" normalizeH="0" baseline="0" noProof="0" dirty="0">
              <a:ln>
                <a:noFill/>
              </a:ln>
              <a:solidFill>
                <a:srgbClr val="0068B5"/>
              </a:solidFill>
              <a:effectLst/>
              <a:uLnTx/>
              <a:uFillTx/>
              <a:latin typeface="Intel Clear"/>
            </a:endParaRPr>
          </a:p>
        </p:txBody>
      </p:sp>
      <p:sp>
        <p:nvSpPr>
          <p:cNvPr id="8" name="TextBox 7">
            <a:extLst>
              <a:ext uri="{FF2B5EF4-FFF2-40B4-BE49-F238E27FC236}">
                <a16:creationId xmlns:a16="http://schemas.microsoft.com/office/drawing/2014/main" id="{1079A80E-8A38-4EBD-B92A-72C5E4A53ACF}"/>
              </a:ext>
            </a:extLst>
          </p:cNvPr>
          <p:cNvSpPr txBox="1"/>
          <p:nvPr/>
        </p:nvSpPr>
        <p:spPr>
          <a:xfrm>
            <a:off x="5130796" y="3023998"/>
            <a:ext cx="1920000" cy="2678913"/>
          </a:xfrm>
          <a:prstGeom prst="rect">
            <a:avLst/>
          </a:prstGeom>
          <a:noFill/>
        </p:spPr>
        <p:txBody>
          <a:bodyPr vert="horz" wrap="square" lIns="0" tIns="0" rIns="0" bIns="0" rtlCol="0">
            <a:noAutofit/>
          </a:bodyPr>
          <a:lstStyle/>
          <a:p>
            <a:pPr>
              <a:spcAft>
                <a:spcPts val="400"/>
              </a:spcAft>
              <a:defRPr/>
            </a:pPr>
            <a:r>
              <a:rPr lang="en-US" sz="1333" b="1" dirty="0">
                <a:solidFill>
                  <a:srgbClr val="003C71"/>
                </a:solidFill>
                <a:latin typeface="Intel Clear"/>
              </a:rPr>
              <a:t>Data Types Analysis, Data Formatting, Transformation</a:t>
            </a:r>
          </a:p>
          <a:p>
            <a:pPr marL="171450" marR="0" lvl="0" indent="-171450" algn="l" defTabSz="914400" rtl="0" eaLnBrk="1" fontAlgn="auto" latinLnBrk="0" hangingPunct="1">
              <a:lnSpc>
                <a:spcPct val="100000"/>
              </a:lnSpc>
              <a:spcBef>
                <a:spcPts val="0"/>
              </a:spcBef>
              <a:spcAft>
                <a:spcPts val="400"/>
              </a:spcAft>
              <a:buClrTx/>
              <a:buSzTx/>
              <a:buFontTx/>
              <a:buChar char="-"/>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Convert the datatype of columns for better analysis</a:t>
            </a:r>
          </a:p>
          <a:p>
            <a:pPr marL="171450" marR="0" lvl="0" indent="-171450" algn="l" defTabSz="914400" rtl="0" eaLnBrk="1" fontAlgn="auto" latinLnBrk="0" hangingPunct="1">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Create derived columns bot better analysis</a:t>
            </a:r>
            <a:endParaRPr kumimoji="0" lang="en-US" sz="1067" b="0" i="0" u="none" strike="noStrike" kern="1200" cap="none" spc="0" normalizeH="0" baseline="0" noProof="0" dirty="0">
              <a:ln>
                <a:noFill/>
              </a:ln>
              <a:solidFill>
                <a:srgbClr val="000000">
                  <a:lumMod val="75000"/>
                  <a:lumOff val="25000"/>
                </a:srgbClr>
              </a:solidFill>
              <a:effectLst/>
              <a:uLnTx/>
              <a:uFillTx/>
              <a:latin typeface="Intel Clear"/>
            </a:endParaRPr>
          </a:p>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n-US" sz="1200" b="0" i="0" u="none" strike="noStrike" kern="1200" cap="none" spc="0" normalizeH="0" baseline="0" noProof="0" dirty="0">
              <a:ln>
                <a:noFill/>
              </a:ln>
              <a:solidFill>
                <a:srgbClr val="003C71"/>
              </a:solidFill>
              <a:effectLst/>
              <a:uLnTx/>
              <a:uFillTx/>
              <a:latin typeface="Intel Clear"/>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333" b="1" dirty="0">
                <a:solidFill>
                  <a:srgbClr val="003C71"/>
                </a:solidFill>
                <a:latin typeface="Intel Clear"/>
              </a:rPr>
              <a:t>Treating outliers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067" dirty="0">
                <a:solidFill>
                  <a:srgbClr val="000000">
                    <a:lumMod val="75000"/>
                    <a:lumOff val="25000"/>
                  </a:srgbClr>
                </a:solidFill>
                <a:latin typeface="Intel Clear"/>
              </a:rPr>
              <a:t>- Study skewness, kurtosis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067" dirty="0">
                <a:solidFill>
                  <a:srgbClr val="000000">
                    <a:lumMod val="75000"/>
                    <a:lumOff val="25000"/>
                  </a:srgbClr>
                </a:solidFill>
                <a:latin typeface="Intel Clear"/>
              </a:rPr>
              <a:t> - Identify outliers and treat outliers if required</a:t>
            </a:r>
          </a:p>
        </p:txBody>
      </p:sp>
      <p:sp>
        <p:nvSpPr>
          <p:cNvPr id="9" name="Pentagon 1">
            <a:extLst>
              <a:ext uri="{FF2B5EF4-FFF2-40B4-BE49-F238E27FC236}">
                <a16:creationId xmlns:a16="http://schemas.microsoft.com/office/drawing/2014/main" id="{82689243-4F10-4EDC-9133-482DED209CD5}"/>
              </a:ext>
            </a:extLst>
          </p:cNvPr>
          <p:cNvSpPr/>
          <p:nvPr/>
        </p:nvSpPr>
        <p:spPr>
          <a:xfrm>
            <a:off x="566254" y="1474534"/>
            <a:ext cx="1920000" cy="1237397"/>
          </a:xfrm>
          <a:prstGeom prst="homePlate">
            <a:avLst>
              <a:gd name="adj" fmla="val 227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Intel Clear"/>
              </a:rPr>
              <a:t>Importing</a:t>
            </a:r>
            <a:endParaRPr kumimoji="0" lang="en-US" b="0" i="0" u="none" strike="noStrike" kern="1200" cap="none" spc="0" normalizeH="0" baseline="0" noProof="0" dirty="0">
              <a:ln>
                <a:noFill/>
              </a:ln>
              <a:solidFill>
                <a:srgbClr val="FFFFFF"/>
              </a:solidFill>
              <a:effectLst/>
              <a:uLnTx/>
              <a:uFillTx/>
              <a:latin typeface="Intel Clear"/>
            </a:endParaRPr>
          </a:p>
        </p:txBody>
      </p:sp>
      <p:sp>
        <p:nvSpPr>
          <p:cNvPr id="10" name="Pentagon 51">
            <a:extLst>
              <a:ext uri="{FF2B5EF4-FFF2-40B4-BE49-F238E27FC236}">
                <a16:creationId xmlns:a16="http://schemas.microsoft.com/office/drawing/2014/main" id="{72B2BBBD-2F63-40F0-8DF4-5784B42F1F6A}"/>
              </a:ext>
            </a:extLst>
          </p:cNvPr>
          <p:cNvSpPr/>
          <p:nvPr/>
        </p:nvSpPr>
        <p:spPr>
          <a:xfrm>
            <a:off x="2871264" y="1474534"/>
            <a:ext cx="1920000" cy="1237397"/>
          </a:xfrm>
          <a:prstGeom prst="homePlate">
            <a:avLst>
              <a:gd name="adj" fmla="val 22794"/>
            </a:avLst>
          </a:prstGeom>
          <a:solidFill>
            <a:srgbClr val="0055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Intel Clear"/>
              </a:rPr>
              <a:t>Data Cleaning –null values</a:t>
            </a:r>
          </a:p>
        </p:txBody>
      </p:sp>
      <p:sp>
        <p:nvSpPr>
          <p:cNvPr id="11" name="Pentagon 62">
            <a:extLst>
              <a:ext uri="{FF2B5EF4-FFF2-40B4-BE49-F238E27FC236}">
                <a16:creationId xmlns:a16="http://schemas.microsoft.com/office/drawing/2014/main" id="{1B1F261E-1083-4094-BDD8-CB0309B18D5D}"/>
              </a:ext>
            </a:extLst>
          </p:cNvPr>
          <p:cNvSpPr/>
          <p:nvPr/>
        </p:nvSpPr>
        <p:spPr>
          <a:xfrm>
            <a:off x="5155921" y="1454206"/>
            <a:ext cx="1920000" cy="1237397"/>
          </a:xfrm>
          <a:prstGeom prst="homePlate">
            <a:avLst>
              <a:gd name="adj" fmla="val 2279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Intel Clear"/>
              </a:rPr>
              <a:t>Data Cleaning – outliers, transformation</a:t>
            </a:r>
          </a:p>
        </p:txBody>
      </p:sp>
      <p:sp>
        <p:nvSpPr>
          <p:cNvPr id="12" name="Pentagon 63">
            <a:extLst>
              <a:ext uri="{FF2B5EF4-FFF2-40B4-BE49-F238E27FC236}">
                <a16:creationId xmlns:a16="http://schemas.microsoft.com/office/drawing/2014/main" id="{E4CAF0CF-B2B3-476B-9C09-94A4ADDB88D4}"/>
              </a:ext>
            </a:extLst>
          </p:cNvPr>
          <p:cNvSpPr/>
          <p:nvPr/>
        </p:nvSpPr>
        <p:spPr>
          <a:xfrm>
            <a:off x="7410695" y="1474534"/>
            <a:ext cx="1920000" cy="1237397"/>
          </a:xfrm>
          <a:prstGeom prst="homePlate">
            <a:avLst>
              <a:gd name="adj" fmla="val 2279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Intel Clear"/>
              </a:rPr>
              <a:t>Data</a:t>
            </a:r>
            <a:r>
              <a:rPr kumimoji="0" lang="en-US" sz="2400" b="0" i="0" u="none" strike="noStrike" kern="1200" cap="none" spc="0" normalizeH="0" baseline="0" noProof="0" dirty="0">
                <a:ln>
                  <a:noFill/>
                </a:ln>
                <a:solidFill>
                  <a:srgbClr val="FFFFFF"/>
                </a:solidFill>
                <a:effectLst/>
                <a:uLnTx/>
                <a:uFillTx/>
                <a:latin typeface="Intel Clear"/>
              </a:rPr>
              <a:t> </a:t>
            </a:r>
            <a:r>
              <a:rPr kumimoji="0" lang="en-US" b="0" i="0" u="none" strike="noStrike" kern="1200" cap="none" spc="0" normalizeH="0" baseline="0" noProof="0" dirty="0">
                <a:ln>
                  <a:noFill/>
                </a:ln>
                <a:solidFill>
                  <a:srgbClr val="FFFFFF"/>
                </a:solidFill>
                <a:effectLst/>
                <a:uLnTx/>
                <a:uFillTx/>
                <a:latin typeface="Intel Clear"/>
              </a:rPr>
              <a:t>Summary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Intel Clear"/>
              </a:rPr>
              <a:t>Data Integrity Checks</a:t>
            </a:r>
            <a:endParaRPr kumimoji="0" lang="en-US" sz="2400" b="0" i="0" u="none" strike="noStrike" kern="1200" cap="none" spc="0" normalizeH="0" baseline="0" noProof="0" dirty="0">
              <a:ln>
                <a:noFill/>
              </a:ln>
              <a:solidFill>
                <a:srgbClr val="FFFFFF"/>
              </a:solidFill>
              <a:effectLst/>
              <a:uLnTx/>
              <a:uFillTx/>
              <a:latin typeface="Intel Clear"/>
            </a:endParaRPr>
          </a:p>
        </p:txBody>
      </p:sp>
      <p:sp>
        <p:nvSpPr>
          <p:cNvPr id="13" name="Pentagon 64">
            <a:extLst>
              <a:ext uri="{FF2B5EF4-FFF2-40B4-BE49-F238E27FC236}">
                <a16:creationId xmlns:a16="http://schemas.microsoft.com/office/drawing/2014/main" id="{5670F125-6665-40AE-B281-60C1D16DF6E8}"/>
              </a:ext>
            </a:extLst>
          </p:cNvPr>
          <p:cNvSpPr/>
          <p:nvPr/>
        </p:nvSpPr>
        <p:spPr>
          <a:xfrm>
            <a:off x="9597951" y="1454206"/>
            <a:ext cx="1920000" cy="1237397"/>
          </a:xfrm>
          <a:prstGeom prst="homePlate">
            <a:avLst>
              <a:gd name="adj" fmla="val 2279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latin typeface="Intel Clear"/>
              </a:rPr>
              <a:t>Univariate, Bivariate, Multivariate Analysis</a:t>
            </a:r>
          </a:p>
        </p:txBody>
      </p:sp>
      <p:sp>
        <p:nvSpPr>
          <p:cNvPr id="24" name="Oval 23">
            <a:extLst>
              <a:ext uri="{FF2B5EF4-FFF2-40B4-BE49-F238E27FC236}">
                <a16:creationId xmlns:a16="http://schemas.microsoft.com/office/drawing/2014/main" id="{61716723-0DE2-4521-86E6-FC4F1FAF1FC4}"/>
              </a:ext>
            </a:extLst>
          </p:cNvPr>
          <p:cNvSpPr/>
          <p:nvPr/>
        </p:nvSpPr>
        <p:spPr>
          <a:xfrm>
            <a:off x="441024" y="2383999"/>
            <a:ext cx="510241" cy="510241"/>
          </a:xfrm>
          <a:prstGeom prst="ellipse">
            <a:avLst/>
          </a:prstGeom>
          <a:solidFill>
            <a:schemeClr val="tx2"/>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Intel Clear"/>
              </a:rPr>
              <a:t>1</a:t>
            </a:r>
          </a:p>
        </p:txBody>
      </p:sp>
      <p:sp>
        <p:nvSpPr>
          <p:cNvPr id="25" name="Oval 24">
            <a:extLst>
              <a:ext uri="{FF2B5EF4-FFF2-40B4-BE49-F238E27FC236}">
                <a16:creationId xmlns:a16="http://schemas.microsoft.com/office/drawing/2014/main" id="{AC372233-D239-400F-A8C2-72159D1842F7}"/>
              </a:ext>
            </a:extLst>
          </p:cNvPr>
          <p:cNvSpPr/>
          <p:nvPr/>
        </p:nvSpPr>
        <p:spPr>
          <a:xfrm>
            <a:off x="2616144" y="2383999"/>
            <a:ext cx="510241" cy="510241"/>
          </a:xfrm>
          <a:prstGeom prst="ellipse">
            <a:avLst/>
          </a:prstGeom>
          <a:solidFill>
            <a:srgbClr val="005594"/>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Intel Clear"/>
              </a:rPr>
              <a:t>2</a:t>
            </a:r>
          </a:p>
        </p:txBody>
      </p:sp>
      <p:sp>
        <p:nvSpPr>
          <p:cNvPr id="26" name="Oval 25">
            <a:extLst>
              <a:ext uri="{FF2B5EF4-FFF2-40B4-BE49-F238E27FC236}">
                <a16:creationId xmlns:a16="http://schemas.microsoft.com/office/drawing/2014/main" id="{A10C702E-BFFB-43D6-9A33-A53F16F705CB}"/>
              </a:ext>
            </a:extLst>
          </p:cNvPr>
          <p:cNvSpPr/>
          <p:nvPr/>
        </p:nvSpPr>
        <p:spPr>
          <a:xfrm>
            <a:off x="4860000" y="2316030"/>
            <a:ext cx="510241" cy="510241"/>
          </a:xfrm>
          <a:prstGeom prst="ellipse">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Intel Clear"/>
              </a:rPr>
              <a:t>3</a:t>
            </a:r>
          </a:p>
        </p:txBody>
      </p:sp>
      <p:sp>
        <p:nvSpPr>
          <p:cNvPr id="27" name="Oval 26">
            <a:extLst>
              <a:ext uri="{FF2B5EF4-FFF2-40B4-BE49-F238E27FC236}">
                <a16:creationId xmlns:a16="http://schemas.microsoft.com/office/drawing/2014/main" id="{7EA9C972-C8AD-408B-97EE-4F75C7D1516F}"/>
              </a:ext>
            </a:extLst>
          </p:cNvPr>
          <p:cNvSpPr/>
          <p:nvPr/>
        </p:nvSpPr>
        <p:spPr>
          <a:xfrm>
            <a:off x="7133479" y="2333896"/>
            <a:ext cx="510241" cy="510241"/>
          </a:xfrm>
          <a:prstGeom prst="ellipse">
            <a:avLst/>
          </a:prstGeom>
          <a:solidFill>
            <a:schemeClr val="accent2"/>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Intel Clear"/>
              </a:rPr>
              <a:t>4</a:t>
            </a:r>
          </a:p>
        </p:txBody>
      </p:sp>
      <p:sp>
        <p:nvSpPr>
          <p:cNvPr id="38" name="Title 3">
            <a:extLst>
              <a:ext uri="{FF2B5EF4-FFF2-40B4-BE49-F238E27FC236}">
                <a16:creationId xmlns:a16="http://schemas.microsoft.com/office/drawing/2014/main" id="{11FE00DE-FA4D-4A85-B9EF-888C3AEE992A}"/>
              </a:ext>
            </a:extLst>
          </p:cNvPr>
          <p:cNvSpPr txBox="1">
            <a:spLocks/>
          </p:cNvSpPr>
          <p:nvPr/>
        </p:nvSpPr>
        <p:spPr>
          <a:xfrm>
            <a:off x="412120" y="431735"/>
            <a:ext cx="11010816" cy="9524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3200" dirty="0"/>
          </a:p>
        </p:txBody>
      </p:sp>
      <p:sp>
        <p:nvSpPr>
          <p:cNvPr id="41" name="TextBox 40">
            <a:extLst>
              <a:ext uri="{FF2B5EF4-FFF2-40B4-BE49-F238E27FC236}">
                <a16:creationId xmlns:a16="http://schemas.microsoft.com/office/drawing/2014/main" id="{10020615-F7B2-4763-864D-1D5D44B9B76B}"/>
              </a:ext>
            </a:extLst>
          </p:cNvPr>
          <p:cNvSpPr txBox="1"/>
          <p:nvPr/>
        </p:nvSpPr>
        <p:spPr>
          <a:xfrm>
            <a:off x="7395530" y="3023997"/>
            <a:ext cx="1920000" cy="2678913"/>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rPr>
              <a:t>Data Types Analysis, Data Formatting, Transformation</a:t>
            </a:r>
          </a:p>
          <a:p>
            <a:pPr marL="171450" marR="0" lvl="0" indent="-171450" algn="l" defTabSz="914400" rtl="0" eaLnBrk="1" fontAlgn="auto" latinLnBrk="0" hangingPunct="1">
              <a:lnSpc>
                <a:spcPct val="100000"/>
              </a:lnSpc>
              <a:spcBef>
                <a:spcPts val="0"/>
              </a:spcBef>
              <a:spcAft>
                <a:spcPts val="400"/>
              </a:spcAft>
              <a:buClrTx/>
              <a:buSzTx/>
              <a:buFontTx/>
              <a:buChar char="-"/>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Convert the datatype of columns for better analysis</a:t>
            </a:r>
          </a:p>
          <a:p>
            <a:pPr marL="171450" marR="0" lvl="0" indent="-171450" algn="l" defTabSz="914400" rtl="0" eaLnBrk="1" fontAlgn="auto" latinLnBrk="0" hangingPunct="1">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Create derived columns bot better analysis</a:t>
            </a:r>
            <a:endParaRPr kumimoji="0" lang="en-US" sz="1067" b="0" i="0" u="none" strike="noStrike" kern="1200" cap="none" spc="0" normalizeH="0" baseline="0" noProof="0" dirty="0">
              <a:ln>
                <a:noFill/>
              </a:ln>
              <a:solidFill>
                <a:srgbClr val="000000">
                  <a:lumMod val="75000"/>
                  <a:lumOff val="25000"/>
                </a:srgbClr>
              </a:solidFill>
              <a:effectLst/>
              <a:uLnTx/>
              <a:uFillTx/>
              <a:latin typeface="Intel Clear"/>
            </a:endParaRPr>
          </a:p>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n-US" sz="1200" b="0" i="0" u="none" strike="noStrike" kern="1200" cap="none" spc="0" normalizeH="0" baseline="0" noProof="0" dirty="0">
              <a:ln>
                <a:noFill/>
              </a:ln>
              <a:solidFill>
                <a:srgbClr val="003C71"/>
              </a:solidFill>
              <a:effectLst/>
              <a:uLnTx/>
              <a:uFillTx/>
              <a:latin typeface="Intel Clear"/>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333" b="1" dirty="0">
                <a:solidFill>
                  <a:srgbClr val="003C71"/>
                </a:solidFill>
                <a:latin typeface="Intel Clear"/>
              </a:rPr>
              <a:t>Treating outliers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067" dirty="0">
                <a:solidFill>
                  <a:srgbClr val="000000">
                    <a:lumMod val="75000"/>
                    <a:lumOff val="25000"/>
                  </a:srgbClr>
                </a:solidFill>
                <a:latin typeface="Intel Clear"/>
              </a:rPr>
              <a:t>- Study skewness, kurtosis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067" dirty="0">
                <a:solidFill>
                  <a:srgbClr val="000000">
                    <a:lumMod val="75000"/>
                    <a:lumOff val="25000"/>
                  </a:srgbClr>
                </a:solidFill>
                <a:latin typeface="Intel Clear"/>
              </a:rPr>
              <a:t> - Identify outliers and treat outliers if required</a:t>
            </a:r>
          </a:p>
        </p:txBody>
      </p:sp>
      <p:sp>
        <p:nvSpPr>
          <p:cNvPr id="42" name="Oval 41">
            <a:extLst>
              <a:ext uri="{FF2B5EF4-FFF2-40B4-BE49-F238E27FC236}">
                <a16:creationId xmlns:a16="http://schemas.microsoft.com/office/drawing/2014/main" id="{311D1747-4A8B-4F56-8DFE-251E80A95D5D}"/>
              </a:ext>
            </a:extLst>
          </p:cNvPr>
          <p:cNvSpPr/>
          <p:nvPr/>
        </p:nvSpPr>
        <p:spPr>
          <a:xfrm>
            <a:off x="9389470" y="2336579"/>
            <a:ext cx="510241" cy="510241"/>
          </a:xfrm>
          <a:prstGeom prst="ellipse">
            <a:avLst/>
          </a:prstGeom>
          <a:solidFill>
            <a:schemeClr val="accent2"/>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FFFFFF"/>
                </a:solidFill>
                <a:latin typeface="Intel Clear"/>
              </a:rPr>
              <a:t>5</a:t>
            </a:r>
            <a:endParaRPr kumimoji="0" lang="en-US" sz="1600" b="1" i="0" u="none" strike="noStrike" kern="1200" cap="none" spc="0" normalizeH="0" baseline="0" noProof="0" dirty="0">
              <a:ln>
                <a:noFill/>
              </a:ln>
              <a:solidFill>
                <a:srgbClr val="FFFFFF"/>
              </a:solidFill>
              <a:effectLst/>
              <a:uLnTx/>
              <a:uFillTx/>
              <a:latin typeface="Intel Clear"/>
            </a:endParaRPr>
          </a:p>
        </p:txBody>
      </p:sp>
      <p:sp>
        <p:nvSpPr>
          <p:cNvPr id="44" name="TextBox 43">
            <a:extLst>
              <a:ext uri="{FF2B5EF4-FFF2-40B4-BE49-F238E27FC236}">
                <a16:creationId xmlns:a16="http://schemas.microsoft.com/office/drawing/2014/main" id="{F4116063-0890-4018-BB12-B237031DB8AE}"/>
              </a:ext>
            </a:extLst>
          </p:cNvPr>
          <p:cNvSpPr txBox="1"/>
          <p:nvPr/>
        </p:nvSpPr>
        <p:spPr>
          <a:xfrm>
            <a:off x="9597951" y="2925767"/>
            <a:ext cx="1920000" cy="2678913"/>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endParaRPr lang="en-US" sz="1067" dirty="0">
              <a:solidFill>
                <a:srgbClr val="000000">
                  <a:lumMod val="75000"/>
                  <a:lumOff val="25000"/>
                </a:srgbClr>
              </a:solidFill>
              <a:latin typeface="Intel Clear"/>
            </a:endParaRPr>
          </a:p>
        </p:txBody>
      </p:sp>
      <p:sp>
        <p:nvSpPr>
          <p:cNvPr id="45" name="TextBox 44">
            <a:extLst>
              <a:ext uri="{FF2B5EF4-FFF2-40B4-BE49-F238E27FC236}">
                <a16:creationId xmlns:a16="http://schemas.microsoft.com/office/drawing/2014/main" id="{DEC6840D-FDD3-4649-B5BA-160E434213F7}"/>
              </a:ext>
            </a:extLst>
          </p:cNvPr>
          <p:cNvSpPr txBox="1"/>
          <p:nvPr/>
        </p:nvSpPr>
        <p:spPr>
          <a:xfrm>
            <a:off x="9577581" y="3027293"/>
            <a:ext cx="1920000" cy="2678913"/>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rPr>
              <a:t>Univariate Analysis</a:t>
            </a:r>
          </a:p>
          <a:p>
            <a:pPr marL="171450" indent="-171450">
              <a:spcAft>
                <a:spcPts val="400"/>
              </a:spcAft>
              <a:buFontTx/>
              <a:buChar char="-"/>
              <a:defRPr/>
            </a:pPr>
            <a:r>
              <a:rPr lang="en-US" sz="1067" dirty="0">
                <a:solidFill>
                  <a:srgbClr val="000000">
                    <a:lumMod val="75000"/>
                    <a:lumOff val="25000"/>
                  </a:srgbClr>
                </a:solidFill>
                <a:latin typeface="Intel Clear"/>
              </a:rPr>
              <a:t>Analyze the distribution of all necessary columns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333" b="1" dirty="0">
                <a:solidFill>
                  <a:srgbClr val="003C71"/>
                </a:solidFill>
                <a:latin typeface="Intel Clear"/>
              </a:rPr>
              <a:t>Bivariate Analysis</a:t>
            </a:r>
          </a:p>
          <a:p>
            <a:pPr marL="171450" marR="0" lvl="0" indent="-171450" fontAlgn="auto">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Study the target variable against all variables </a:t>
            </a:r>
          </a:p>
          <a:p>
            <a:pPr marL="171450" marR="0" lvl="0" indent="-171450" fontAlgn="auto">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Identify trends and</a:t>
            </a:r>
          </a:p>
          <a:p>
            <a:pPr marL="171450" marR="0" lvl="0" indent="-171450" fontAlgn="auto">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 observations</a:t>
            </a:r>
          </a:p>
          <a:p>
            <a:pPr marR="0" lvl="0" fontAlgn="auto">
              <a:lnSpc>
                <a:spcPct val="100000"/>
              </a:lnSpc>
              <a:spcBef>
                <a:spcPts val="0"/>
              </a:spcBef>
              <a:spcAft>
                <a:spcPts val="400"/>
              </a:spcAft>
              <a:buClrTx/>
              <a:buSzTx/>
              <a:tabLst/>
              <a:defRPr/>
            </a:pPr>
            <a:endParaRPr lang="en-US" sz="1067" dirty="0">
              <a:solidFill>
                <a:srgbClr val="000000">
                  <a:lumMod val="75000"/>
                  <a:lumOff val="25000"/>
                </a:srgbClr>
              </a:solidFill>
              <a:latin typeface="Intel Clear"/>
            </a:endParaRPr>
          </a:p>
          <a:p>
            <a:pPr>
              <a:spcAft>
                <a:spcPts val="400"/>
              </a:spcAft>
              <a:defRPr/>
            </a:pPr>
            <a:r>
              <a:rPr lang="en-US" sz="1333" b="1" dirty="0">
                <a:solidFill>
                  <a:srgbClr val="003C71"/>
                </a:solidFill>
                <a:latin typeface="Intel Clear"/>
              </a:rPr>
              <a:t>Multivariate Analysis</a:t>
            </a:r>
            <a:endParaRPr lang="en-US" sz="1067" dirty="0">
              <a:solidFill>
                <a:srgbClr val="000000">
                  <a:lumMod val="75000"/>
                  <a:lumOff val="25000"/>
                </a:srgbClr>
              </a:solidFill>
              <a:latin typeface="Intel Clear"/>
            </a:endParaRPr>
          </a:p>
          <a:p>
            <a:pPr marL="171450" marR="0" lvl="0" indent="-171450" fontAlgn="auto">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Identify the drivers and create multivariate analysis to reach conclusions</a:t>
            </a:r>
          </a:p>
          <a:p>
            <a:pPr marL="171450" marR="0" lvl="0" indent="-171450" fontAlgn="auto">
              <a:lnSpc>
                <a:spcPct val="100000"/>
              </a:lnSpc>
              <a:spcBef>
                <a:spcPts val="0"/>
              </a:spcBef>
              <a:spcAft>
                <a:spcPts val="400"/>
              </a:spcAft>
              <a:buClrTx/>
              <a:buSzTx/>
              <a:buFontTx/>
              <a:buChar char="-"/>
              <a:tabLst/>
              <a:defRPr/>
            </a:pPr>
            <a:endParaRPr lang="en-US" sz="1067" dirty="0">
              <a:solidFill>
                <a:srgbClr val="000000">
                  <a:lumMod val="75000"/>
                  <a:lumOff val="25000"/>
                </a:srgbClr>
              </a:solidFill>
              <a:latin typeface="Intel Clear"/>
            </a:endParaRPr>
          </a:p>
        </p:txBody>
      </p:sp>
    </p:spTree>
    <p:extLst>
      <p:ext uri="{BB962C8B-B14F-4D97-AF65-F5344CB8AC3E}">
        <p14:creationId xmlns:p14="http://schemas.microsoft.com/office/powerpoint/2010/main" val="15500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29A4-049B-4434-B4DB-97F3622CA331}"/>
              </a:ext>
            </a:extLst>
          </p:cNvPr>
          <p:cNvSpPr>
            <a:spLocks noGrp="1"/>
          </p:cNvSpPr>
          <p:nvPr>
            <p:ph type="title"/>
          </p:nvPr>
        </p:nvSpPr>
        <p:spPr/>
        <p:txBody>
          <a:bodyPr/>
          <a:lstStyle/>
          <a:p>
            <a:r>
              <a:rPr lang="en-US" dirty="0"/>
              <a:t>Importing the dataset</a:t>
            </a:r>
          </a:p>
        </p:txBody>
      </p:sp>
      <p:sp>
        <p:nvSpPr>
          <p:cNvPr id="3" name="Content Placeholder 2">
            <a:extLst>
              <a:ext uri="{FF2B5EF4-FFF2-40B4-BE49-F238E27FC236}">
                <a16:creationId xmlns:a16="http://schemas.microsoft.com/office/drawing/2014/main" id="{C56442E3-A389-4680-9208-0D16E12CDD4F}"/>
              </a:ext>
            </a:extLst>
          </p:cNvPr>
          <p:cNvSpPr>
            <a:spLocks noGrp="1"/>
          </p:cNvSpPr>
          <p:nvPr>
            <p:ph idx="1"/>
          </p:nvPr>
        </p:nvSpPr>
        <p:spPr/>
        <p:txBody>
          <a:bodyPr/>
          <a:lstStyle/>
          <a:p>
            <a:r>
              <a:rPr lang="en-US" dirty="0"/>
              <a:t>- The dataset is imported into pandas </a:t>
            </a:r>
            <a:r>
              <a:rPr lang="en-US" dirty="0" err="1"/>
              <a:t>dataframe</a:t>
            </a:r>
            <a:endParaRPr lang="en-US" dirty="0"/>
          </a:p>
          <a:p>
            <a:r>
              <a:rPr lang="en-US" dirty="0"/>
              <a:t>- Total rows: 39717</a:t>
            </a:r>
          </a:p>
          <a:p>
            <a:r>
              <a:rPr lang="en-US" dirty="0"/>
              <a:t>- Total columns – 111</a:t>
            </a:r>
          </a:p>
          <a:p>
            <a:r>
              <a:rPr lang="en-US" dirty="0"/>
              <a:t>- Python Libraries used for analysis:</a:t>
            </a:r>
          </a:p>
          <a:p>
            <a:pPr lvl="1"/>
            <a:r>
              <a:rPr lang="en-US" dirty="0"/>
              <a:t>Pandas for data analysis and transformation</a:t>
            </a:r>
          </a:p>
          <a:p>
            <a:pPr lvl="1"/>
            <a:r>
              <a:rPr lang="en-US" dirty="0"/>
              <a:t>Seaborn, matplotlib, </a:t>
            </a:r>
            <a:r>
              <a:rPr lang="en-US" dirty="0" err="1"/>
              <a:t>wordcloud</a:t>
            </a:r>
            <a:r>
              <a:rPr lang="en-US" dirty="0"/>
              <a:t>, </a:t>
            </a:r>
            <a:r>
              <a:rPr lang="en-US" dirty="0" err="1"/>
              <a:t>plotly</a:t>
            </a:r>
            <a:r>
              <a:rPr lang="en-US" dirty="0"/>
              <a:t> for visualizations</a:t>
            </a:r>
          </a:p>
        </p:txBody>
      </p:sp>
    </p:spTree>
    <p:extLst>
      <p:ext uri="{BB962C8B-B14F-4D97-AF65-F5344CB8AC3E}">
        <p14:creationId xmlns:p14="http://schemas.microsoft.com/office/powerpoint/2010/main" val="69610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BCDB1-10F0-4708-912B-10D2E0D477EF}"/>
              </a:ext>
            </a:extLst>
          </p:cNvPr>
          <p:cNvSpPr>
            <a:spLocks noGrp="1"/>
          </p:cNvSpPr>
          <p:nvPr>
            <p:ph type="title"/>
          </p:nvPr>
        </p:nvSpPr>
        <p:spPr>
          <a:xfrm>
            <a:off x="642257" y="634947"/>
            <a:ext cx="3729718" cy="1165278"/>
          </a:xfrm>
        </p:spPr>
        <p:txBody>
          <a:bodyPr>
            <a:normAutofit fontScale="90000"/>
          </a:bodyPr>
          <a:lstStyle/>
          <a:p>
            <a:r>
              <a:rPr lang="en-US" sz="4000" dirty="0"/>
              <a:t>Data Cleaning – Null values</a:t>
            </a:r>
          </a:p>
        </p:txBody>
      </p:sp>
      <p:cxnSp>
        <p:nvCxnSpPr>
          <p:cNvPr id="14" name="Straight Connector 1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4B3C1D3-70C3-8B27-3E58-8094B67E45C5}"/>
              </a:ext>
            </a:extLst>
          </p:cNvPr>
          <p:cNvSpPr>
            <a:spLocks noGrp="1"/>
          </p:cNvSpPr>
          <p:nvPr>
            <p:ph idx="1"/>
          </p:nvPr>
        </p:nvSpPr>
        <p:spPr>
          <a:xfrm>
            <a:off x="4714874" y="1026311"/>
            <a:ext cx="6638926" cy="3307564"/>
          </a:xfrm>
        </p:spPr>
        <p:txBody>
          <a:bodyPr>
            <a:normAutofit/>
          </a:bodyPr>
          <a:lstStyle/>
          <a:p>
            <a:r>
              <a:rPr lang="en-US" dirty="0"/>
              <a:t>Columns with all null values -54 columns</a:t>
            </a:r>
          </a:p>
          <a:p>
            <a:endParaRPr lang="en-US" dirty="0"/>
          </a:p>
          <a:p>
            <a:endParaRPr lang="en-US" dirty="0"/>
          </a:p>
        </p:txBody>
      </p:sp>
      <p:pic>
        <p:nvPicPr>
          <p:cNvPr id="5" name="Content Placeholder 4">
            <a:extLst>
              <a:ext uri="{FF2B5EF4-FFF2-40B4-BE49-F238E27FC236}">
                <a16:creationId xmlns:a16="http://schemas.microsoft.com/office/drawing/2014/main" id="{4E64719D-5175-4335-AA55-11CBA2DECACB}"/>
              </a:ext>
            </a:extLst>
          </p:cNvPr>
          <p:cNvPicPr>
            <a:picLocks noChangeAspect="1"/>
          </p:cNvPicPr>
          <p:nvPr/>
        </p:nvPicPr>
        <p:blipFill rotWithShape="1">
          <a:blip r:embed="rId2"/>
          <a:srcRect r="3" b="3562"/>
          <a:stretch/>
        </p:blipFill>
        <p:spPr>
          <a:xfrm>
            <a:off x="521256" y="2214183"/>
            <a:ext cx="4447587" cy="3420689"/>
          </a:xfrm>
          <a:prstGeom prst="rect">
            <a:avLst/>
          </a:prstGeom>
        </p:spPr>
      </p:pic>
      <p:sp>
        <p:nvSpPr>
          <p:cNvPr id="16" name="Rectangle 15">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2">
            <a:extLst>
              <a:ext uri="{FF2B5EF4-FFF2-40B4-BE49-F238E27FC236}">
                <a16:creationId xmlns:a16="http://schemas.microsoft.com/office/drawing/2014/main" id="{34D475B3-0BF6-4720-B1C3-2202E482952E}"/>
              </a:ext>
            </a:extLst>
          </p:cNvPr>
          <p:cNvSpPr>
            <a:spLocks noChangeArrowheads="1"/>
          </p:cNvSpPr>
          <p:nvPr/>
        </p:nvSpPr>
        <p:spPr bwMode="auto">
          <a:xfrm>
            <a:off x="4746583" y="1492915"/>
            <a:ext cx="6724620" cy="20005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mths_since_last_major_derog</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annual_inc_joint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dti_joint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verification_status_joint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tot_coll_amt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tot_cur_bal</a:t>
            </a:r>
            <a:r>
              <a:rPr kumimoji="0" lang="en-US" altLang="en-US" sz="1000" b="0" i="0" u="none" strike="noStrike" cap="none" normalizeH="0" baseline="0" dirty="0">
                <a:ln>
                  <a:noFill/>
                </a:ln>
                <a:solidFill>
                  <a:srgbClr val="000000"/>
                </a:solidFill>
                <a:effectLst/>
                <a:latin typeface="Courier New" panose="02070309020205020404" pitchFamily="49" charset="0"/>
              </a:rPr>
              <a:t>', 'open_acc_6m', 'open_il_6m', 'open_il_12m', 'open_il_24m',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mths_since_rcnt_il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total_bal_il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il_util</a:t>
            </a:r>
            <a:r>
              <a:rPr kumimoji="0" lang="en-US" altLang="en-US" sz="1000" b="0" i="0" u="none" strike="noStrike" cap="none" normalizeH="0" baseline="0" dirty="0">
                <a:ln>
                  <a:noFill/>
                </a:ln>
                <a:solidFill>
                  <a:srgbClr val="000000"/>
                </a:solidFill>
                <a:effectLst/>
                <a:latin typeface="Courier New" panose="02070309020205020404" pitchFamily="49" charset="0"/>
              </a:rPr>
              <a:t>', 'open_rv_12m', 'open_rv_24m', '</a:t>
            </a:r>
            <a:r>
              <a:rPr kumimoji="0" lang="en-US" altLang="en-US" sz="1000" b="0" i="0" u="none" strike="noStrike" cap="none" normalizeH="0" baseline="0" dirty="0" err="1">
                <a:ln>
                  <a:noFill/>
                </a:ln>
                <a:solidFill>
                  <a:srgbClr val="000000"/>
                </a:solidFill>
                <a:effectLst/>
                <a:latin typeface="Courier New" panose="02070309020205020404" pitchFamily="49" charset="0"/>
              </a:rPr>
              <a:t>max_bal_bc</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all_util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total_rev_hi_lim</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inq_fi</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total_cu_tl</a:t>
            </a:r>
            <a:r>
              <a:rPr kumimoji="0" lang="en-US" altLang="en-US" sz="1000" b="0" i="0" u="none" strike="noStrike" cap="none" normalizeH="0" baseline="0" dirty="0">
                <a:ln>
                  <a:noFill/>
                </a:ln>
                <a:solidFill>
                  <a:srgbClr val="000000"/>
                </a:solidFill>
                <a:effectLst/>
                <a:latin typeface="Courier New" panose="02070309020205020404" pitchFamily="49" charset="0"/>
              </a:rPr>
              <a:t>', 'inq_last_12m', 'acc_open_past_24mths', '</a:t>
            </a:r>
            <a:r>
              <a:rPr kumimoji="0" lang="en-US" altLang="en-US" sz="1000" b="0" i="0" u="none" strike="noStrike" cap="none" normalizeH="0" baseline="0" dirty="0" err="1">
                <a:ln>
                  <a:noFill/>
                </a:ln>
                <a:solidFill>
                  <a:srgbClr val="000000"/>
                </a:solidFill>
                <a:effectLst/>
                <a:latin typeface="Courier New" panose="02070309020205020404" pitchFamily="49" charset="0"/>
              </a:rPr>
              <a:t>avg_cur_bal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bc_open_to_buy</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bc_util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mo_sin_old_il_acct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mo_sin_old_rev_tl_op</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mo_sin_rcnt_rev_tl_op</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mo_sin_rcnt_tl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mort_acc</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mths_since_recent_bc</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mths_since_recent_bc_dlq</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mths_since_recent_inq</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mths_since_recent_revol_delinq</a:t>
            </a:r>
            <a:r>
              <a:rPr kumimoji="0" lang="en-US" altLang="en-US" sz="1000" b="0" i="0" u="none" strike="noStrike" cap="none" normalizeH="0" baseline="0" dirty="0">
                <a:ln>
                  <a:noFill/>
                </a:ln>
                <a:solidFill>
                  <a:srgbClr val="000000"/>
                </a:solidFill>
                <a:effectLst/>
                <a:latin typeface="Courier New" panose="02070309020205020404" pitchFamily="49" charset="0"/>
              </a:rPr>
              <a:t>', 'num_accts_ever_120_pd', '</a:t>
            </a:r>
            <a:r>
              <a:rPr kumimoji="0" lang="en-US" altLang="en-US" sz="1000" b="0" i="0" u="none" strike="noStrike" cap="none" normalizeH="0" baseline="0" dirty="0" err="1">
                <a:ln>
                  <a:noFill/>
                </a:ln>
                <a:solidFill>
                  <a:srgbClr val="000000"/>
                </a:solidFill>
                <a:effectLst/>
                <a:latin typeface="Courier New" panose="02070309020205020404" pitchFamily="49" charset="0"/>
              </a:rPr>
              <a:t>num_actv_bc_tl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num_actv_rev_tl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num_bc_sats</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num_bc_tl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num_il_tl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num_op_rev_tl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num_rev_accts</a:t>
            </a:r>
            <a:r>
              <a:rPr kumimoji="0" lang="en-US" altLang="en-US" sz="1000" b="0" i="0" u="none" strike="noStrike" cap="none" normalizeH="0" baseline="0" dirty="0">
                <a:ln>
                  <a:noFill/>
                </a:ln>
                <a:solidFill>
                  <a:srgbClr val="000000"/>
                </a:solidFill>
                <a:effectLst/>
                <a:latin typeface="Courier New" panose="02070309020205020404" pitchFamily="49" charset="0"/>
              </a:rPr>
              <a:t>', 'num_rev_tl_bal_gt_0', '</a:t>
            </a:r>
            <a:r>
              <a:rPr kumimoji="0" lang="en-US" altLang="en-US" sz="1000" b="0" i="0" u="none" strike="noStrike" cap="none" normalizeH="0" baseline="0" dirty="0" err="1">
                <a:ln>
                  <a:noFill/>
                </a:ln>
                <a:solidFill>
                  <a:srgbClr val="000000"/>
                </a:solidFill>
                <a:effectLst/>
                <a:latin typeface="Courier New" panose="02070309020205020404" pitchFamily="49" charset="0"/>
              </a:rPr>
              <a:t>num_sats</a:t>
            </a:r>
            <a:r>
              <a:rPr kumimoji="0" lang="en-US" altLang="en-US" sz="1000" b="0" i="0" u="none" strike="noStrike" cap="none" normalizeH="0" baseline="0" dirty="0">
                <a:ln>
                  <a:noFill/>
                </a:ln>
                <a:solidFill>
                  <a:srgbClr val="000000"/>
                </a:solidFill>
                <a:effectLst/>
                <a:latin typeface="Courier New" panose="02070309020205020404" pitchFamily="49" charset="0"/>
              </a:rPr>
              <a:t>', 'num_tl_120dpd_2m', 'num_tl_30dpd', 'num_tl_90g_dpd_24m', 'num_tl_op_past_12m', '</a:t>
            </a:r>
            <a:r>
              <a:rPr kumimoji="0" lang="en-US" altLang="en-US" sz="1000" b="0" i="0" u="none" strike="noStrike" cap="none" normalizeH="0" baseline="0" dirty="0" err="1">
                <a:ln>
                  <a:noFill/>
                </a:ln>
                <a:solidFill>
                  <a:srgbClr val="000000"/>
                </a:solidFill>
                <a:effectLst/>
                <a:latin typeface="Courier New" panose="02070309020205020404" pitchFamily="49" charset="0"/>
              </a:rPr>
              <a:t>pct_tl_nvr_dlq</a:t>
            </a:r>
            <a:r>
              <a:rPr kumimoji="0" lang="en-US" altLang="en-US" sz="1000" b="0" i="0" u="none" strike="noStrike" cap="none" normalizeH="0" baseline="0" dirty="0">
                <a:ln>
                  <a:noFill/>
                </a:ln>
                <a:solidFill>
                  <a:srgbClr val="000000"/>
                </a:solidFill>
                <a:effectLst/>
                <a:latin typeface="Courier New" panose="02070309020205020404" pitchFamily="49" charset="0"/>
              </a:rPr>
              <a:t>', 'percent_bc_gt_75', '</a:t>
            </a:r>
            <a:r>
              <a:rPr kumimoji="0" lang="en-US" altLang="en-US" sz="1000" b="0" i="0" u="none" strike="noStrike" cap="none" normalizeH="0" baseline="0" dirty="0" err="1">
                <a:ln>
                  <a:noFill/>
                </a:ln>
                <a:solidFill>
                  <a:srgbClr val="000000"/>
                </a:solidFill>
                <a:effectLst/>
                <a:latin typeface="Courier New" panose="02070309020205020404" pitchFamily="49" charset="0"/>
              </a:rPr>
              <a:t>tot_hi_cred_lim</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total_bal_ex_mort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total_bc_limit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total_il_high_credit_limit</a:t>
            </a: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043CA153-42DE-4EBB-AFFC-7F61986025DC}"/>
              </a:ext>
            </a:extLst>
          </p:cNvPr>
          <p:cNvSpPr txBox="1"/>
          <p:nvPr/>
        </p:nvSpPr>
        <p:spPr>
          <a:xfrm>
            <a:off x="4746583" y="3626541"/>
            <a:ext cx="6096000" cy="369332"/>
          </a:xfrm>
          <a:prstGeom prst="rect">
            <a:avLst/>
          </a:prstGeom>
          <a:noFill/>
        </p:spPr>
        <p:txBody>
          <a:bodyPr wrap="square">
            <a:spAutoFit/>
          </a:bodyPr>
          <a:lstStyle/>
          <a:p>
            <a:r>
              <a:rPr lang="en-US" dirty="0"/>
              <a:t>Columns with all same values- 9 columns</a:t>
            </a:r>
          </a:p>
        </p:txBody>
      </p:sp>
      <p:sp>
        <p:nvSpPr>
          <p:cNvPr id="10" name="Rectangle 3">
            <a:extLst>
              <a:ext uri="{FF2B5EF4-FFF2-40B4-BE49-F238E27FC236}">
                <a16:creationId xmlns:a16="http://schemas.microsoft.com/office/drawing/2014/main" id="{B563B69E-18BC-410E-9176-06DBFB006294}"/>
              </a:ext>
            </a:extLst>
          </p:cNvPr>
          <p:cNvSpPr>
            <a:spLocks noChangeArrowheads="1"/>
          </p:cNvSpPr>
          <p:nvPr/>
        </p:nvSpPr>
        <p:spPr bwMode="auto">
          <a:xfrm>
            <a:off x="4862512" y="4153840"/>
            <a:ext cx="634365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pymnt_plan</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initial_list_status</a:t>
            </a:r>
            <a:r>
              <a:rPr kumimoji="0" lang="en-US" altLang="en-US" sz="1000" b="0" i="0" u="none" strike="noStrike" cap="none" normalizeH="0" baseline="0" dirty="0">
                <a:ln>
                  <a:noFill/>
                </a:ln>
                <a:solidFill>
                  <a:srgbClr val="000000"/>
                </a:solidFill>
                <a:effectLst/>
                <a:latin typeface="Courier New" panose="02070309020205020404" pitchFamily="49" charset="0"/>
              </a:rPr>
              <a:t>', 'collections_12_mths_ex_med', '</a:t>
            </a:r>
            <a:r>
              <a:rPr kumimoji="0" lang="en-US" altLang="en-US" sz="1000" b="0" i="0" u="none" strike="noStrike" cap="none" normalizeH="0" baseline="0" dirty="0" err="1">
                <a:ln>
                  <a:noFill/>
                </a:ln>
                <a:solidFill>
                  <a:srgbClr val="000000"/>
                </a:solidFill>
                <a:effectLst/>
                <a:latin typeface="Courier New" panose="02070309020205020404" pitchFamily="49" charset="0"/>
              </a:rPr>
              <a:t>policy_code</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application_type</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acc_now_delinq</a:t>
            </a:r>
            <a:r>
              <a:rPr kumimoji="0" lang="en-US" altLang="en-US" sz="1000" b="0" i="0" u="none" strike="noStrike" cap="none" normalizeH="0" baseline="0" dirty="0">
                <a:ln>
                  <a:noFill/>
                </a:ln>
                <a:solidFill>
                  <a:srgbClr val="000000"/>
                </a:solidFill>
                <a:effectLst/>
                <a:latin typeface="Courier New" panose="02070309020205020404" pitchFamily="49" charset="0"/>
              </a:rPr>
              <a:t>', 'chargeoff_within_12_mths', '</a:t>
            </a:r>
            <a:r>
              <a:rPr kumimoji="0" lang="en-US" altLang="en-US" sz="1000" b="0" i="0" u="none" strike="noStrike" cap="none" normalizeH="0" baseline="0" dirty="0" err="1">
                <a:ln>
                  <a:noFill/>
                </a:ln>
                <a:solidFill>
                  <a:srgbClr val="000000"/>
                </a:solidFill>
                <a:effectLst/>
                <a:latin typeface="Courier New" panose="02070309020205020404" pitchFamily="49" charset="0"/>
              </a:rPr>
              <a:t>delinq_amnt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tax_liens</a:t>
            </a: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A11379F4-A2F8-4F26-BEE1-9B354E8834B7}"/>
              </a:ext>
            </a:extLst>
          </p:cNvPr>
          <p:cNvSpPr txBox="1"/>
          <p:nvPr/>
        </p:nvSpPr>
        <p:spPr>
          <a:xfrm>
            <a:off x="4742088" y="4724466"/>
            <a:ext cx="6096000" cy="369332"/>
          </a:xfrm>
          <a:prstGeom prst="rect">
            <a:avLst/>
          </a:prstGeom>
          <a:noFill/>
        </p:spPr>
        <p:txBody>
          <a:bodyPr wrap="square">
            <a:spAutoFit/>
          </a:bodyPr>
          <a:lstStyle/>
          <a:p>
            <a:r>
              <a:rPr lang="en-US" dirty="0"/>
              <a:t>Columns with all distinct values -3 columns</a:t>
            </a:r>
          </a:p>
        </p:txBody>
      </p:sp>
      <p:sp>
        <p:nvSpPr>
          <p:cNvPr id="19" name="Rectangle 1">
            <a:extLst>
              <a:ext uri="{FF2B5EF4-FFF2-40B4-BE49-F238E27FC236}">
                <a16:creationId xmlns:a16="http://schemas.microsoft.com/office/drawing/2014/main" id="{728DA131-5C1C-445D-8A4D-19726CCE3D8D}"/>
              </a:ext>
            </a:extLst>
          </p:cNvPr>
          <p:cNvSpPr>
            <a:spLocks noChangeArrowheads="1"/>
          </p:cNvSpPr>
          <p:nvPr/>
        </p:nvSpPr>
        <p:spPr bwMode="auto">
          <a:xfrm>
            <a:off x="4838406" y="5187597"/>
            <a:ext cx="5583309"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['id', '</a:t>
            </a:r>
            <a:r>
              <a:rPr kumimoji="0" lang="en-US" altLang="en-US" sz="1000" b="0" i="0" u="none" strike="noStrike" cap="none" normalizeH="0" baseline="0" dirty="0" err="1">
                <a:ln>
                  <a:noFill/>
                </a:ln>
                <a:solidFill>
                  <a:srgbClr val="000000"/>
                </a:solidFill>
                <a:effectLst/>
                <a:latin typeface="Courier New" panose="02070309020205020404" pitchFamily="49" charset="0"/>
              </a:rPr>
              <a:t>member_id</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url</a:t>
            </a: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66D54137-5324-4C17-9892-809508BE0623}"/>
              </a:ext>
            </a:extLst>
          </p:cNvPr>
          <p:cNvSpPr txBox="1"/>
          <p:nvPr/>
        </p:nvSpPr>
        <p:spPr>
          <a:xfrm>
            <a:off x="4742088" y="5485689"/>
            <a:ext cx="6096000" cy="369332"/>
          </a:xfrm>
          <a:prstGeom prst="rect">
            <a:avLst/>
          </a:prstGeom>
          <a:noFill/>
        </p:spPr>
        <p:txBody>
          <a:bodyPr wrap="square">
            <a:spAutoFit/>
          </a:bodyPr>
          <a:lstStyle/>
          <a:p>
            <a:r>
              <a:rPr lang="en-US" dirty="0"/>
              <a:t>Columns with &gt; 60% null values -3 columns</a:t>
            </a:r>
          </a:p>
        </p:txBody>
      </p:sp>
      <p:sp>
        <p:nvSpPr>
          <p:cNvPr id="21" name="Rectangle 2">
            <a:extLst>
              <a:ext uri="{FF2B5EF4-FFF2-40B4-BE49-F238E27FC236}">
                <a16:creationId xmlns:a16="http://schemas.microsoft.com/office/drawing/2014/main" id="{32070080-A358-43DD-A69E-EA0142CB2E4B}"/>
              </a:ext>
            </a:extLst>
          </p:cNvPr>
          <p:cNvSpPr>
            <a:spLocks noChangeArrowheads="1"/>
          </p:cNvSpPr>
          <p:nvPr/>
        </p:nvSpPr>
        <p:spPr bwMode="auto">
          <a:xfrm>
            <a:off x="4814593" y="5855021"/>
            <a:ext cx="510202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mths_since_last_delinq</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mths_since_last_record</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next_pymnt_d</a:t>
            </a: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008D4AF7-CAE8-416F-B09F-EBA8562F502A}"/>
              </a:ext>
            </a:extLst>
          </p:cNvPr>
          <p:cNvSpPr txBox="1"/>
          <p:nvPr/>
        </p:nvSpPr>
        <p:spPr>
          <a:xfrm>
            <a:off x="720797" y="1826991"/>
            <a:ext cx="6096000" cy="307777"/>
          </a:xfrm>
          <a:prstGeom prst="rect">
            <a:avLst/>
          </a:prstGeom>
          <a:noFill/>
        </p:spPr>
        <p:txBody>
          <a:bodyPr wrap="square">
            <a:spAutoFit/>
          </a:bodyPr>
          <a:lstStyle/>
          <a:p>
            <a:r>
              <a:rPr lang="en-US" sz="1400" dirty="0"/>
              <a:t>Dropping columns with these conditions</a:t>
            </a:r>
          </a:p>
        </p:txBody>
      </p:sp>
      <p:sp>
        <p:nvSpPr>
          <p:cNvPr id="23" name="TextBox 22">
            <a:extLst>
              <a:ext uri="{FF2B5EF4-FFF2-40B4-BE49-F238E27FC236}">
                <a16:creationId xmlns:a16="http://schemas.microsoft.com/office/drawing/2014/main" id="{18D53741-AEBD-4B95-A74E-6E056B6FC313}"/>
              </a:ext>
            </a:extLst>
          </p:cNvPr>
          <p:cNvSpPr txBox="1"/>
          <p:nvPr/>
        </p:nvSpPr>
        <p:spPr>
          <a:xfrm>
            <a:off x="758896" y="5748298"/>
            <a:ext cx="6096000" cy="307777"/>
          </a:xfrm>
          <a:prstGeom prst="rect">
            <a:avLst/>
          </a:prstGeom>
          <a:noFill/>
        </p:spPr>
        <p:txBody>
          <a:bodyPr wrap="square">
            <a:spAutoFit/>
          </a:bodyPr>
          <a:lstStyle/>
          <a:p>
            <a:r>
              <a:rPr lang="en-US" sz="1400" i="1" dirty="0"/>
              <a:t>Heatmap with yellow showing null values</a:t>
            </a:r>
          </a:p>
        </p:txBody>
      </p:sp>
    </p:spTree>
    <p:extLst>
      <p:ext uri="{BB962C8B-B14F-4D97-AF65-F5344CB8AC3E}">
        <p14:creationId xmlns:p14="http://schemas.microsoft.com/office/powerpoint/2010/main" val="242561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6E24-D665-484C-A0FE-D7DD299FCD05}"/>
              </a:ext>
            </a:extLst>
          </p:cNvPr>
          <p:cNvSpPr>
            <a:spLocks noGrp="1"/>
          </p:cNvSpPr>
          <p:nvPr>
            <p:ph type="title"/>
          </p:nvPr>
        </p:nvSpPr>
        <p:spPr/>
        <p:txBody>
          <a:bodyPr>
            <a:normAutofit/>
          </a:bodyPr>
          <a:lstStyle/>
          <a:p>
            <a:r>
              <a:rPr lang="en-US" sz="4000" dirty="0"/>
              <a:t>Cleaning Data – based on data understanding</a:t>
            </a:r>
          </a:p>
        </p:txBody>
      </p:sp>
      <p:sp>
        <p:nvSpPr>
          <p:cNvPr id="4" name="TextBox 3">
            <a:extLst>
              <a:ext uri="{FF2B5EF4-FFF2-40B4-BE49-F238E27FC236}">
                <a16:creationId xmlns:a16="http://schemas.microsoft.com/office/drawing/2014/main" id="{F0B0C730-FF18-48E7-94FA-F25209CF9760}"/>
              </a:ext>
            </a:extLst>
          </p:cNvPr>
          <p:cNvSpPr txBox="1"/>
          <p:nvPr/>
        </p:nvSpPr>
        <p:spPr>
          <a:xfrm>
            <a:off x="1190625" y="2162176"/>
            <a:ext cx="9965055" cy="646331"/>
          </a:xfrm>
          <a:prstGeom prst="rect">
            <a:avLst/>
          </a:prstGeom>
          <a:noFill/>
        </p:spPr>
        <p:txBody>
          <a:bodyPr wrap="square">
            <a:spAutoFit/>
          </a:bodyPr>
          <a:lstStyle/>
          <a:p>
            <a:r>
              <a:rPr lang="en-US" dirty="0"/>
              <a:t>Customer </a:t>
            </a:r>
            <a:r>
              <a:rPr lang="en-US" dirty="0" err="1"/>
              <a:t>behaviour</a:t>
            </a:r>
            <a:r>
              <a:rPr lang="en-US" dirty="0"/>
              <a:t> variables, After studying the data dictionary, further dropping customer behavior variables as it will not provide insights on defaulters</a:t>
            </a:r>
          </a:p>
        </p:txBody>
      </p:sp>
      <p:sp>
        <p:nvSpPr>
          <p:cNvPr id="6" name="TextBox 5">
            <a:extLst>
              <a:ext uri="{FF2B5EF4-FFF2-40B4-BE49-F238E27FC236}">
                <a16:creationId xmlns:a16="http://schemas.microsoft.com/office/drawing/2014/main" id="{E72538C5-6D1E-4436-A5F6-F8287D6C6216}"/>
              </a:ext>
            </a:extLst>
          </p:cNvPr>
          <p:cNvSpPr txBox="1"/>
          <p:nvPr/>
        </p:nvSpPr>
        <p:spPr>
          <a:xfrm>
            <a:off x="1190625" y="3023710"/>
            <a:ext cx="7239000" cy="769441"/>
          </a:xfrm>
          <a:prstGeom prst="rect">
            <a:avLst/>
          </a:prstGeom>
          <a:noFill/>
        </p:spPr>
        <p:txBody>
          <a:bodyPr wrap="square">
            <a:spAutoFit/>
          </a:bodyPr>
          <a:lstStyle/>
          <a:p>
            <a:r>
              <a:rPr lang="en-US" sz="1100" dirty="0">
                <a:solidFill>
                  <a:srgbClr val="000000"/>
                </a:solidFill>
                <a:latin typeface="Courier New" panose="02070309020205020404" pitchFamily="49" charset="0"/>
              </a:rPr>
              <a:t>["delinq_2yrs","earliest_cr_line","inq_last_6mths","open_acc","pub_rec","revol_bal","total_acc","out_prncp","out_prncp_inv","total_pymnt","total_pymnt_inv","total_rec_prncp","total_rec_int","total_rec_late_fee","collection_recovery_fee","last_pymnt_d","last_pymnt_amnt","last_credit_pull_d"]</a:t>
            </a:r>
          </a:p>
        </p:txBody>
      </p:sp>
      <p:sp>
        <p:nvSpPr>
          <p:cNvPr id="7" name="TextBox 6">
            <a:extLst>
              <a:ext uri="{FF2B5EF4-FFF2-40B4-BE49-F238E27FC236}">
                <a16:creationId xmlns:a16="http://schemas.microsoft.com/office/drawing/2014/main" id="{3AD15A36-3DFA-4FDC-9581-0D45823F0642}"/>
              </a:ext>
            </a:extLst>
          </p:cNvPr>
          <p:cNvSpPr txBox="1"/>
          <p:nvPr/>
        </p:nvSpPr>
        <p:spPr>
          <a:xfrm>
            <a:off x="1190625" y="3933826"/>
            <a:ext cx="9965055" cy="646331"/>
          </a:xfrm>
          <a:prstGeom prst="rect">
            <a:avLst/>
          </a:prstGeom>
          <a:noFill/>
        </p:spPr>
        <p:txBody>
          <a:bodyPr wrap="square">
            <a:spAutoFit/>
          </a:bodyPr>
          <a:lstStyle/>
          <a:p>
            <a:r>
              <a:rPr lang="en-US" dirty="0"/>
              <a:t>After analyzing  description and zip code, since the number of distinct values are very high, it is better to drop these</a:t>
            </a:r>
          </a:p>
        </p:txBody>
      </p:sp>
      <p:sp>
        <p:nvSpPr>
          <p:cNvPr id="9" name="TextBox 8">
            <a:extLst>
              <a:ext uri="{FF2B5EF4-FFF2-40B4-BE49-F238E27FC236}">
                <a16:creationId xmlns:a16="http://schemas.microsoft.com/office/drawing/2014/main" id="{E9CAED82-F45D-4717-BF74-A4B1EA47D91D}"/>
              </a:ext>
            </a:extLst>
          </p:cNvPr>
          <p:cNvSpPr txBox="1"/>
          <p:nvPr/>
        </p:nvSpPr>
        <p:spPr>
          <a:xfrm>
            <a:off x="1190625" y="4720832"/>
            <a:ext cx="6096000" cy="261610"/>
          </a:xfrm>
          <a:prstGeom prst="rect">
            <a:avLst/>
          </a:prstGeom>
          <a:noFill/>
        </p:spPr>
        <p:txBody>
          <a:bodyPr wrap="square">
            <a:spAutoFit/>
          </a:bodyPr>
          <a:lstStyle/>
          <a:p>
            <a:r>
              <a:rPr lang="en-US" sz="1100" dirty="0">
                <a:solidFill>
                  <a:srgbClr val="000000"/>
                </a:solidFill>
                <a:latin typeface="Courier New" panose="02070309020205020404" pitchFamily="49" charset="0"/>
              </a:rPr>
              <a:t>[“desc",“zip_code“]</a:t>
            </a:r>
          </a:p>
        </p:txBody>
      </p:sp>
    </p:spTree>
    <p:extLst>
      <p:ext uri="{BB962C8B-B14F-4D97-AF65-F5344CB8AC3E}">
        <p14:creationId xmlns:p14="http://schemas.microsoft.com/office/powerpoint/2010/main" val="407043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1F9FF-A08C-406D-ADA2-A0BE310B616F}"/>
              </a:ext>
            </a:extLst>
          </p:cNvPr>
          <p:cNvSpPr>
            <a:spLocks noGrp="1"/>
          </p:cNvSpPr>
          <p:nvPr>
            <p:ph type="title"/>
          </p:nvPr>
        </p:nvSpPr>
        <p:spPr/>
        <p:txBody>
          <a:bodyPr/>
          <a:lstStyle/>
          <a:p>
            <a:r>
              <a:rPr lang="en-US" dirty="0"/>
              <a:t>Treating null values</a:t>
            </a:r>
          </a:p>
        </p:txBody>
      </p:sp>
      <p:graphicFrame>
        <p:nvGraphicFramePr>
          <p:cNvPr id="3" name="Table 3">
            <a:extLst>
              <a:ext uri="{FF2B5EF4-FFF2-40B4-BE49-F238E27FC236}">
                <a16:creationId xmlns:a16="http://schemas.microsoft.com/office/drawing/2014/main" id="{242F8F01-7AEC-415A-B81E-7C17BF161BAE}"/>
              </a:ext>
            </a:extLst>
          </p:cNvPr>
          <p:cNvGraphicFramePr>
            <a:graphicFrameLocks noGrp="1"/>
          </p:cNvGraphicFramePr>
          <p:nvPr>
            <p:extLst>
              <p:ext uri="{D42A27DB-BD31-4B8C-83A1-F6EECF244321}">
                <p14:modId xmlns:p14="http://schemas.microsoft.com/office/powerpoint/2010/main" val="137022799"/>
              </p:ext>
            </p:extLst>
          </p:nvPr>
        </p:nvGraphicFramePr>
        <p:xfrm>
          <a:off x="1097280" y="2024591"/>
          <a:ext cx="5513070" cy="3096050"/>
        </p:xfrm>
        <a:graphic>
          <a:graphicData uri="http://schemas.openxmlformats.org/drawingml/2006/table">
            <a:tbl>
              <a:tblPr firstRow="1" bandRow="1">
                <a:tableStyleId>{5C22544A-7EE6-4342-B048-85BDC9FD1C3A}</a:tableStyleId>
              </a:tblPr>
              <a:tblGrid>
                <a:gridCol w="2756535">
                  <a:extLst>
                    <a:ext uri="{9D8B030D-6E8A-4147-A177-3AD203B41FA5}">
                      <a16:colId xmlns:a16="http://schemas.microsoft.com/office/drawing/2014/main" val="3243404503"/>
                    </a:ext>
                  </a:extLst>
                </a:gridCol>
                <a:gridCol w="2756535">
                  <a:extLst>
                    <a:ext uri="{9D8B030D-6E8A-4147-A177-3AD203B41FA5}">
                      <a16:colId xmlns:a16="http://schemas.microsoft.com/office/drawing/2014/main" val="493939956"/>
                    </a:ext>
                  </a:extLst>
                </a:gridCol>
              </a:tblGrid>
              <a:tr h="399490">
                <a:tc>
                  <a:txBody>
                    <a:bodyPr/>
                    <a:lstStyle/>
                    <a:p>
                      <a:r>
                        <a:rPr lang="en-US" dirty="0"/>
                        <a:t>Column</a:t>
                      </a:r>
                    </a:p>
                  </a:txBody>
                  <a:tcPr/>
                </a:tc>
                <a:tc>
                  <a:txBody>
                    <a:bodyPr/>
                    <a:lstStyle/>
                    <a:p>
                      <a:r>
                        <a:rPr lang="en-US" dirty="0"/>
                        <a:t>Null value treatment</a:t>
                      </a:r>
                    </a:p>
                  </a:txBody>
                  <a:tcPr/>
                </a:tc>
                <a:extLst>
                  <a:ext uri="{0D108BD9-81ED-4DB2-BD59-A6C34878D82A}">
                    <a16:rowId xmlns:a16="http://schemas.microsoft.com/office/drawing/2014/main" val="874345333"/>
                  </a:ext>
                </a:extLst>
              </a:tr>
              <a:tr h="998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a:solidFill>
                            <a:schemeClr val="dk1"/>
                          </a:solidFill>
                          <a:effectLst/>
                          <a:latin typeface="+mn-lt"/>
                          <a:ea typeface="+mn-ea"/>
                          <a:cs typeface="+mn-cs"/>
                        </a:rPr>
                        <a:t>pub_rec_bankruptcies</a:t>
                      </a:r>
                      <a:endParaRPr lang="en-US" sz="1800" b="1" i="0" kern="1200" dirty="0">
                        <a:solidFill>
                          <a:schemeClr val="dk1"/>
                        </a:solidFill>
                        <a:effectLst/>
                        <a:latin typeface="+mn-lt"/>
                        <a:ea typeface="+mn-ea"/>
                        <a:cs typeface="+mn-cs"/>
                      </a:endParaRPr>
                    </a:p>
                    <a:p>
                      <a:endParaRPr lang="en-US" dirty="0"/>
                    </a:p>
                  </a:txBody>
                  <a:tcPr/>
                </a:tc>
                <a:tc>
                  <a:txBody>
                    <a:bodyPr/>
                    <a:lstStyle/>
                    <a:p>
                      <a:r>
                        <a:rPr lang="en-US" dirty="0"/>
                        <a:t>Mode</a:t>
                      </a:r>
                    </a:p>
                  </a:txBody>
                  <a:tcPr/>
                </a:tc>
                <a:extLst>
                  <a:ext uri="{0D108BD9-81ED-4DB2-BD59-A6C34878D82A}">
                    <a16:rowId xmlns:a16="http://schemas.microsoft.com/office/drawing/2014/main" val="733498134"/>
                  </a:ext>
                </a:extLst>
              </a:tr>
              <a:tr h="6991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 </a:t>
                      </a:r>
                      <a:r>
                        <a:rPr lang="en-US" sz="1800" b="1" i="0" kern="1200" dirty="0" err="1">
                          <a:solidFill>
                            <a:schemeClr val="dk1"/>
                          </a:solidFill>
                          <a:effectLst/>
                          <a:latin typeface="+mn-lt"/>
                          <a:ea typeface="+mn-ea"/>
                          <a:cs typeface="+mn-cs"/>
                        </a:rPr>
                        <a:t>emp_title</a:t>
                      </a:r>
                      <a:endParaRPr lang="en-US" sz="1800" b="1" i="0" kern="1200" dirty="0">
                        <a:solidFill>
                          <a:schemeClr val="dk1"/>
                        </a:solidFill>
                        <a:effectLst/>
                        <a:latin typeface="+mn-lt"/>
                        <a:ea typeface="+mn-ea"/>
                        <a:cs typeface="+mn-cs"/>
                      </a:endParaRPr>
                    </a:p>
                    <a:p>
                      <a:endParaRPr lang="en-US" dirty="0"/>
                    </a:p>
                  </a:txBody>
                  <a:tcPr/>
                </a:tc>
                <a:tc>
                  <a:txBody>
                    <a:bodyPr/>
                    <a:lstStyle/>
                    <a:p>
                      <a:r>
                        <a:rPr lang="en-US" dirty="0"/>
                        <a:t>None</a:t>
                      </a:r>
                    </a:p>
                  </a:txBody>
                  <a:tcPr/>
                </a:tc>
                <a:extLst>
                  <a:ext uri="{0D108BD9-81ED-4DB2-BD59-A6C34878D82A}">
                    <a16:rowId xmlns:a16="http://schemas.microsoft.com/office/drawing/2014/main" val="1490903356"/>
                  </a:ext>
                </a:extLst>
              </a:tr>
              <a:tr h="998726">
                <a:tc>
                  <a:txBody>
                    <a:bodyPr/>
                    <a:lstStyle/>
                    <a:p>
                      <a:r>
                        <a:rPr lang="en-US" sz="1800" b="1" i="0" kern="1200" dirty="0" err="1">
                          <a:solidFill>
                            <a:schemeClr val="dk1"/>
                          </a:solidFill>
                          <a:effectLst/>
                          <a:latin typeface="+mn-lt"/>
                          <a:ea typeface="+mn-ea"/>
                          <a:cs typeface="+mn-cs"/>
                        </a:rPr>
                        <a:t>emp_length</a:t>
                      </a:r>
                      <a:endParaRPr lang="en-US" sz="1800" b="1" i="0" kern="1200" dirty="0">
                        <a:solidFill>
                          <a:schemeClr val="dk1"/>
                        </a:solidFill>
                        <a:effectLst/>
                        <a:latin typeface="+mn-lt"/>
                        <a:ea typeface="+mn-ea"/>
                        <a:cs typeface="+mn-cs"/>
                      </a:endParaRPr>
                    </a:p>
                  </a:txBody>
                  <a:tcPr/>
                </a:tc>
                <a:tc>
                  <a:txBody>
                    <a:bodyPr/>
                    <a:lstStyle/>
                    <a:p>
                      <a:r>
                        <a:rPr lang="en-US" dirty="0"/>
                        <a:t>0 (As numerical analysis is easier for this)</a:t>
                      </a:r>
                    </a:p>
                  </a:txBody>
                  <a:tcPr/>
                </a:tc>
                <a:extLst>
                  <a:ext uri="{0D108BD9-81ED-4DB2-BD59-A6C34878D82A}">
                    <a16:rowId xmlns:a16="http://schemas.microsoft.com/office/drawing/2014/main" val="1454087286"/>
                  </a:ext>
                </a:extLst>
              </a:tr>
            </a:tbl>
          </a:graphicData>
        </a:graphic>
      </p:graphicFrame>
      <p:pic>
        <p:nvPicPr>
          <p:cNvPr id="5" name="Picture 4">
            <a:extLst>
              <a:ext uri="{FF2B5EF4-FFF2-40B4-BE49-F238E27FC236}">
                <a16:creationId xmlns:a16="http://schemas.microsoft.com/office/drawing/2014/main" id="{FC490D5A-C675-4955-8CD4-3E2EAC6E597E}"/>
              </a:ext>
            </a:extLst>
          </p:cNvPr>
          <p:cNvPicPr>
            <a:picLocks noChangeAspect="1"/>
          </p:cNvPicPr>
          <p:nvPr/>
        </p:nvPicPr>
        <p:blipFill>
          <a:blip r:embed="rId2"/>
          <a:stretch>
            <a:fillRect/>
          </a:stretch>
        </p:blipFill>
        <p:spPr>
          <a:xfrm>
            <a:off x="6610350" y="1737360"/>
            <a:ext cx="4410075" cy="4029075"/>
          </a:xfrm>
          <a:prstGeom prst="rect">
            <a:avLst/>
          </a:prstGeom>
        </p:spPr>
      </p:pic>
      <p:sp>
        <p:nvSpPr>
          <p:cNvPr id="6" name="TextBox 5">
            <a:extLst>
              <a:ext uri="{FF2B5EF4-FFF2-40B4-BE49-F238E27FC236}">
                <a16:creationId xmlns:a16="http://schemas.microsoft.com/office/drawing/2014/main" id="{5466AD22-8F1E-4446-A4F1-ED24E29795B2}"/>
              </a:ext>
            </a:extLst>
          </p:cNvPr>
          <p:cNvSpPr txBox="1"/>
          <p:nvPr/>
        </p:nvSpPr>
        <p:spPr>
          <a:xfrm>
            <a:off x="6912046" y="5458658"/>
            <a:ext cx="6096000" cy="307777"/>
          </a:xfrm>
          <a:prstGeom prst="rect">
            <a:avLst/>
          </a:prstGeom>
          <a:noFill/>
        </p:spPr>
        <p:txBody>
          <a:bodyPr wrap="square">
            <a:spAutoFit/>
          </a:bodyPr>
          <a:lstStyle/>
          <a:p>
            <a:r>
              <a:rPr lang="en-US" sz="1400" i="1" dirty="0"/>
              <a:t>Heatmap after treating null values</a:t>
            </a:r>
          </a:p>
        </p:txBody>
      </p:sp>
    </p:spTree>
    <p:extLst>
      <p:ext uri="{BB962C8B-B14F-4D97-AF65-F5344CB8AC3E}">
        <p14:creationId xmlns:p14="http://schemas.microsoft.com/office/powerpoint/2010/main" val="74490634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{DA58FD10-5A1E-40D1-9BB1-048225D94B6A}tf22712842_win32</Template>
  <TotalTime>562</TotalTime>
  <Words>1362</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Bookman Old Style</vt:lpstr>
      <vt:lpstr>Calibri</vt:lpstr>
      <vt:lpstr>Courier New</vt:lpstr>
      <vt:lpstr>Franklin Gothic Book</vt:lpstr>
      <vt:lpstr>freight-text-pro</vt:lpstr>
      <vt:lpstr>Intel Clear</vt:lpstr>
      <vt:lpstr>1_RetrospectVTI</vt:lpstr>
      <vt:lpstr>Lending Club Case Study</vt:lpstr>
      <vt:lpstr>Problem Statement</vt:lpstr>
      <vt:lpstr>Business Objective</vt:lpstr>
      <vt:lpstr>Data Understanding</vt:lpstr>
      <vt:lpstr>  Steps involved in Analysis</vt:lpstr>
      <vt:lpstr>Importing the dataset</vt:lpstr>
      <vt:lpstr>Data Cleaning – Null values</vt:lpstr>
      <vt:lpstr>Cleaning Data – based on data understanding</vt:lpstr>
      <vt:lpstr>Treating null values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Choudhary, Shruti</dc:creator>
  <cp:lastModifiedBy>Choudhary, Shruti</cp:lastModifiedBy>
  <cp:revision>24</cp:revision>
  <dcterms:created xsi:type="dcterms:W3CDTF">2022-05-09T04:00:27Z</dcterms:created>
  <dcterms:modified xsi:type="dcterms:W3CDTF">2022-05-09T13:22:57Z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