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1" r:id="rId3"/>
    <p:sldId id="276" r:id="rId4"/>
    <p:sldId id="258" r:id="rId5"/>
    <p:sldId id="272" r:id="rId6"/>
    <p:sldId id="277" r:id="rId7"/>
    <p:sldId id="278" r:id="rId8"/>
    <p:sldId id="273" r:id="rId9"/>
    <p:sldId id="274" r:id="rId10"/>
    <p:sldId id="282" r:id="rId11"/>
    <p:sldId id="280" r:id="rId12"/>
    <p:sldId id="281" r:id="rId13"/>
    <p:sldId id="267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75" r:id="rId22"/>
    <p:sldId id="292" r:id="rId23"/>
    <p:sldId id="290" r:id="rId24"/>
    <p:sldId id="293" r:id="rId25"/>
    <p:sldId id="294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706" autoAdjust="0"/>
  </p:normalViewPr>
  <p:slideViewPr>
    <p:cSldViewPr>
      <p:cViewPr varScale="1">
        <p:scale>
          <a:sx n="68" d="100"/>
          <a:sy n="68" d="100"/>
        </p:scale>
        <p:origin x="82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10/28/2018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10/28/2018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7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2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 descr="Map of Europe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10/28/2018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10/28/2018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10/28/2018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Global mart Sales Forecasting Case Study 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524000"/>
          </a:xfrm>
        </p:spPr>
        <p:txBody>
          <a:bodyPr>
            <a:normAutofit/>
          </a:bodyPr>
          <a:lstStyle/>
          <a:p>
            <a:r>
              <a:rPr lang="en-US" dirty="0"/>
              <a:t>By</a:t>
            </a:r>
            <a:br>
              <a:rPr lang="en-US" dirty="0"/>
            </a:br>
            <a:r>
              <a:rPr lang="en-US" dirty="0"/>
              <a:t>Shruti Diwakar</a:t>
            </a:r>
          </a:p>
          <a:p>
            <a:r>
              <a:rPr lang="en-US" dirty="0" err="1"/>
              <a:t>Tarunay</a:t>
            </a:r>
            <a:r>
              <a:rPr lang="en-US" dirty="0"/>
              <a:t> Roy</a:t>
            </a:r>
          </a:p>
          <a:p>
            <a:r>
              <a:rPr lang="en-US" dirty="0" err="1"/>
              <a:t>Swapnik</a:t>
            </a:r>
            <a:r>
              <a:rPr lang="en-US" dirty="0"/>
              <a:t> C.</a:t>
            </a:r>
          </a:p>
          <a:p>
            <a:r>
              <a:rPr lang="en-US" dirty="0"/>
              <a:t>Rakesh 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E995B0-9A91-497C-BB27-45CB72ADE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2661" y="3962400"/>
            <a:ext cx="7295238" cy="345714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4E1DB31-7C47-431B-9EBB-8013C3BF5C58}"/>
              </a:ext>
            </a:extLst>
          </p:cNvPr>
          <p:cNvSpPr txBox="1">
            <a:spLocks/>
          </p:cNvSpPr>
          <p:nvPr/>
        </p:nvSpPr>
        <p:spPr>
          <a:xfrm>
            <a:off x="303212" y="11723"/>
            <a:ext cx="9753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APAC SALES QTY </a:t>
            </a:r>
            <a:r>
              <a:rPr lang="en-US" sz="2800" dirty="0" err="1"/>
              <a:t>FORECAsting</a:t>
            </a:r>
            <a:r>
              <a:rPr lang="en-US" sz="2800" dirty="0"/>
              <a:t>: </a:t>
            </a:r>
          </a:p>
          <a:p>
            <a:r>
              <a:rPr lang="en-US" sz="2800" dirty="0"/>
              <a:t>Classical decomposition method: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C8F6923-83E0-43AA-A17B-DD697DD64858}"/>
              </a:ext>
            </a:extLst>
          </p:cNvPr>
          <p:cNvSpPr txBox="1">
            <a:spLocks/>
          </p:cNvSpPr>
          <p:nvPr/>
        </p:nvSpPr>
        <p:spPr>
          <a:xfrm>
            <a:off x="7541392" y="1902655"/>
            <a:ext cx="4708734" cy="4343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Global component shows increasing trend </a:t>
            </a:r>
          </a:p>
          <a:p>
            <a:r>
              <a:rPr lang="en-US" sz="2000" dirty="0"/>
              <a:t>The Local component shows seasonality</a:t>
            </a:r>
          </a:p>
          <a:p>
            <a:r>
              <a:rPr lang="en-US" sz="2000" dirty="0"/>
              <a:t>The Classical Decomposition method on Test set yielded a MAPE of 17.14%</a:t>
            </a:r>
          </a:p>
          <a:p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AD05AE-98BE-4156-89ED-B3B7529BE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210" y="922013"/>
            <a:ext cx="3795677" cy="3231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445185-C450-4FAD-943F-6CB29EF73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7720" y="921271"/>
            <a:ext cx="3971429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5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E1DB31-7C47-431B-9EBB-8013C3BF5C58}"/>
              </a:ext>
            </a:extLst>
          </p:cNvPr>
          <p:cNvSpPr txBox="1">
            <a:spLocks/>
          </p:cNvSpPr>
          <p:nvPr/>
        </p:nvSpPr>
        <p:spPr>
          <a:xfrm>
            <a:off x="303212" y="11723"/>
            <a:ext cx="9753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Apac</a:t>
            </a:r>
            <a:r>
              <a:rPr lang="en-US" sz="2800" dirty="0"/>
              <a:t> sales qty AUTO ARIMA method: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C8F6923-83E0-43AA-A17B-DD697DD64858}"/>
              </a:ext>
            </a:extLst>
          </p:cNvPr>
          <p:cNvSpPr txBox="1">
            <a:spLocks/>
          </p:cNvSpPr>
          <p:nvPr/>
        </p:nvSpPr>
        <p:spPr>
          <a:xfrm>
            <a:off x="7541392" y="1902655"/>
            <a:ext cx="4708734" cy="4343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ARIMA method on Test set yielded a MAPE of 25.95%</a:t>
            </a:r>
          </a:p>
          <a:p>
            <a:r>
              <a:rPr lang="en-US" sz="2000" dirty="0"/>
              <a:t>The shift in the curve to the right can be due to the increased lag in response to demand. 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27CC67-CF43-41E9-AD43-061E566B0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9" y="838200"/>
            <a:ext cx="6005733" cy="29782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4A735C-5CD5-4778-89F0-CD7280FBF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930" y="3800041"/>
            <a:ext cx="6284742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2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DE352B-B41B-40DA-BD54-308AC6BC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3" y="-182561"/>
            <a:ext cx="9753600" cy="1325562"/>
          </a:xfrm>
        </p:spPr>
        <p:txBody>
          <a:bodyPr/>
          <a:lstStyle/>
          <a:p>
            <a:r>
              <a:rPr lang="en-US" dirty="0"/>
              <a:t>Decompose APAC SALES AMT Time series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D71AA-ABA4-40B9-94E5-2F37ABE1C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376" y="2426092"/>
            <a:ext cx="4708734" cy="4343400"/>
          </a:xfrm>
        </p:spPr>
        <p:txBody>
          <a:bodyPr>
            <a:normAutofit/>
          </a:bodyPr>
          <a:lstStyle/>
          <a:p>
            <a:r>
              <a:rPr lang="en-US" sz="2000" dirty="0"/>
              <a:t>The APAC Sales Time Series has additive components as seen from time series plot</a:t>
            </a:r>
          </a:p>
          <a:p>
            <a:r>
              <a:rPr lang="en-US" sz="2000" dirty="0"/>
              <a:t>The decomposed time series shows a linear trend and low amplitude sinusoidal seasonal behavior -15000 to 15000</a:t>
            </a:r>
          </a:p>
          <a:p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AEAD83-F310-40A0-A6A3-37AD3EE0A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4" y="1123064"/>
            <a:ext cx="5486401" cy="2466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FF9250-4F52-4A75-977D-54D416D51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67" y="3555609"/>
            <a:ext cx="5541491" cy="303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9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E1DB31-7C47-431B-9EBB-8013C3BF5C58}"/>
              </a:ext>
            </a:extLst>
          </p:cNvPr>
          <p:cNvSpPr txBox="1">
            <a:spLocks/>
          </p:cNvSpPr>
          <p:nvPr/>
        </p:nvSpPr>
        <p:spPr>
          <a:xfrm>
            <a:off x="303212" y="11723"/>
            <a:ext cx="9753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APAC SALES </a:t>
            </a:r>
            <a:r>
              <a:rPr lang="en-US" sz="2800" dirty="0" err="1"/>
              <a:t>FORECAsting</a:t>
            </a:r>
            <a:r>
              <a:rPr lang="en-US" sz="2800" dirty="0"/>
              <a:t>: </a:t>
            </a:r>
          </a:p>
          <a:p>
            <a:r>
              <a:rPr lang="en-US" sz="2800" dirty="0"/>
              <a:t>Classical decomposition method: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C8F6923-83E0-43AA-A17B-DD697DD64858}"/>
              </a:ext>
            </a:extLst>
          </p:cNvPr>
          <p:cNvSpPr txBox="1">
            <a:spLocks/>
          </p:cNvSpPr>
          <p:nvPr/>
        </p:nvSpPr>
        <p:spPr>
          <a:xfrm>
            <a:off x="7702445" y="1905000"/>
            <a:ext cx="4708734" cy="4343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r>
              <a:rPr lang="en-US" sz="2000" dirty="0"/>
              <a:t>The Global component shows increasing trend </a:t>
            </a:r>
          </a:p>
          <a:p>
            <a:r>
              <a:rPr lang="en-US" sz="2000" dirty="0"/>
              <a:t>The Local component shows seasonality</a:t>
            </a:r>
          </a:p>
          <a:p>
            <a:r>
              <a:rPr lang="en-US" sz="2000" dirty="0"/>
              <a:t>  The Classical Decomposition method on Test set yielded a MAPE of 22.5%</a:t>
            </a:r>
          </a:p>
          <a:p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8A031F-E720-4D11-8341-0D9CEE5AF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7458"/>
            <a:ext cx="7755988" cy="3457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F9D044-BD0C-47E6-BECA-928178085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578" y="741326"/>
            <a:ext cx="3971429" cy="34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E73C12-5E93-40FF-B06B-7CFBC098A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9197" y="741325"/>
            <a:ext cx="3971429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E1DB31-7C47-431B-9EBB-8013C3BF5C58}"/>
              </a:ext>
            </a:extLst>
          </p:cNvPr>
          <p:cNvSpPr txBox="1">
            <a:spLocks/>
          </p:cNvSpPr>
          <p:nvPr/>
        </p:nvSpPr>
        <p:spPr>
          <a:xfrm>
            <a:off x="303212" y="11723"/>
            <a:ext cx="9753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Apac</a:t>
            </a:r>
            <a:r>
              <a:rPr lang="en-US" sz="2800" dirty="0"/>
              <a:t> sales AMT AUTO ARIMA method: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C8F6923-83E0-43AA-A17B-DD697DD64858}"/>
              </a:ext>
            </a:extLst>
          </p:cNvPr>
          <p:cNvSpPr txBox="1">
            <a:spLocks/>
          </p:cNvSpPr>
          <p:nvPr/>
        </p:nvSpPr>
        <p:spPr>
          <a:xfrm>
            <a:off x="7541392" y="1902655"/>
            <a:ext cx="4708734" cy="4343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ARIMA method on Test set yielded a MAPE of 27.68%</a:t>
            </a:r>
          </a:p>
          <a:p>
            <a:r>
              <a:rPr lang="en-US" sz="2000" dirty="0"/>
              <a:t>The residuals pass the stationarity tests.</a:t>
            </a:r>
          </a:p>
          <a:p>
            <a:pPr marL="4572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FE1F39-EBBC-4A0A-880C-A4A1D66D5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2" y="3048000"/>
            <a:ext cx="5137468" cy="381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4CD8F6-79F5-4A18-A509-54D3D9C86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52" y="464071"/>
            <a:ext cx="5412960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2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DE352B-B41B-40DA-BD54-308AC6BC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3" y="-182561"/>
            <a:ext cx="9753600" cy="1325562"/>
          </a:xfrm>
        </p:spPr>
        <p:txBody>
          <a:bodyPr/>
          <a:lstStyle/>
          <a:p>
            <a:r>
              <a:rPr lang="en-US" dirty="0"/>
              <a:t>Decompose EU SALES QTY Time series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D71AA-ABA4-40B9-94E5-2F37ABE1C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376" y="2426092"/>
            <a:ext cx="4708734" cy="4343400"/>
          </a:xfrm>
        </p:spPr>
        <p:txBody>
          <a:bodyPr>
            <a:normAutofit/>
          </a:bodyPr>
          <a:lstStyle/>
          <a:p>
            <a:r>
              <a:rPr lang="en-US" sz="2000" dirty="0"/>
              <a:t>The EU Sales Qty Time Series has additive components as seen from time series plot</a:t>
            </a:r>
          </a:p>
          <a:p>
            <a:r>
              <a:rPr lang="en-US" sz="2000" dirty="0"/>
              <a:t>The decomposed time series shows a linear trend and low amplitude sinusoidal seasonal </a:t>
            </a:r>
            <a:r>
              <a:rPr lang="en-US" sz="2000" dirty="0" err="1"/>
              <a:t>behaviour</a:t>
            </a:r>
            <a:r>
              <a:rPr lang="en-US" sz="2000" dirty="0"/>
              <a:t> -40 to +40</a:t>
            </a:r>
          </a:p>
          <a:p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AEAD83-F310-40A0-A6A3-37AD3EE0A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4" y="1123064"/>
            <a:ext cx="5486401" cy="24665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D62DDA-EEBD-4C4A-BAF1-6B27A5053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64" y="3589606"/>
            <a:ext cx="5269348" cy="329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E1DB31-7C47-431B-9EBB-8013C3BF5C58}"/>
              </a:ext>
            </a:extLst>
          </p:cNvPr>
          <p:cNvSpPr txBox="1">
            <a:spLocks/>
          </p:cNvSpPr>
          <p:nvPr/>
        </p:nvSpPr>
        <p:spPr>
          <a:xfrm>
            <a:off x="303212" y="11723"/>
            <a:ext cx="9753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APAC SALES </a:t>
            </a:r>
            <a:r>
              <a:rPr lang="en-US" sz="2800" dirty="0" err="1"/>
              <a:t>FORECAsting</a:t>
            </a:r>
            <a:r>
              <a:rPr lang="en-US" sz="2800" dirty="0"/>
              <a:t>: </a:t>
            </a:r>
          </a:p>
          <a:p>
            <a:r>
              <a:rPr lang="en-US" sz="2800" dirty="0"/>
              <a:t>Classical decomposition method: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C8F6923-83E0-43AA-A17B-DD697DD64858}"/>
              </a:ext>
            </a:extLst>
          </p:cNvPr>
          <p:cNvSpPr txBox="1">
            <a:spLocks/>
          </p:cNvSpPr>
          <p:nvPr/>
        </p:nvSpPr>
        <p:spPr>
          <a:xfrm>
            <a:off x="7541392" y="1902655"/>
            <a:ext cx="4708734" cy="4343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Global component shows increasing trend </a:t>
            </a:r>
          </a:p>
          <a:p>
            <a:r>
              <a:rPr lang="en-US" sz="2000" dirty="0"/>
              <a:t>The Local component shows seasonality</a:t>
            </a:r>
          </a:p>
          <a:p>
            <a:r>
              <a:rPr lang="en-US" sz="2000" dirty="0"/>
              <a:t>The Classical Decomposition method on Test set yielded a MAPE of 22.98%</a:t>
            </a:r>
          </a:p>
          <a:p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BA3614-C465-4FEA-8654-10DDA19AB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461" y="760531"/>
            <a:ext cx="3971429" cy="34571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BE38C6-92B9-4D24-92C7-61E300D43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937" y="760531"/>
            <a:ext cx="3971429" cy="3457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378E58-0EEB-4740-AFA5-163564BF0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1461" y="3733800"/>
            <a:ext cx="8056764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8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E1DB31-7C47-431B-9EBB-8013C3BF5C58}"/>
              </a:ext>
            </a:extLst>
          </p:cNvPr>
          <p:cNvSpPr txBox="1">
            <a:spLocks/>
          </p:cNvSpPr>
          <p:nvPr/>
        </p:nvSpPr>
        <p:spPr>
          <a:xfrm>
            <a:off x="303212" y="11723"/>
            <a:ext cx="9753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EU sales AMT AUTO ARIMA method: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C8F6923-83E0-43AA-A17B-DD697DD64858}"/>
              </a:ext>
            </a:extLst>
          </p:cNvPr>
          <p:cNvSpPr txBox="1">
            <a:spLocks/>
          </p:cNvSpPr>
          <p:nvPr/>
        </p:nvSpPr>
        <p:spPr>
          <a:xfrm>
            <a:off x="7541392" y="1902655"/>
            <a:ext cx="4708734" cy="4343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ARIMA method on Test set yielded a MAPE of 29.01%</a:t>
            </a:r>
          </a:p>
          <a:p>
            <a:r>
              <a:rPr lang="en-US" sz="2000" dirty="0"/>
              <a:t>The residuals pass the stationarity tests</a:t>
            </a:r>
          </a:p>
          <a:p>
            <a:pPr marL="4572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49AEB7-4F45-405A-9547-041C241B2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5637212" cy="34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5BBEC4-BBB3-4257-AC84-4C7C53683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7600"/>
            <a:ext cx="5637212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8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DE352B-B41B-40DA-BD54-308AC6BC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3" y="-182561"/>
            <a:ext cx="9753600" cy="1325562"/>
          </a:xfrm>
        </p:spPr>
        <p:txBody>
          <a:bodyPr/>
          <a:lstStyle/>
          <a:p>
            <a:r>
              <a:rPr lang="en-US" dirty="0"/>
              <a:t>Decompose EU SALES AMT Time series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D71AA-ABA4-40B9-94E5-2F37ABE1C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376" y="2426092"/>
            <a:ext cx="4708734" cy="4343400"/>
          </a:xfrm>
        </p:spPr>
        <p:txBody>
          <a:bodyPr>
            <a:normAutofit/>
          </a:bodyPr>
          <a:lstStyle/>
          <a:p>
            <a:r>
              <a:rPr lang="en-US" sz="2000" dirty="0"/>
              <a:t>The EU Sales Qty Time Series has additive components as seen from time series plot</a:t>
            </a:r>
          </a:p>
          <a:p>
            <a:r>
              <a:rPr lang="en-US" sz="2000" dirty="0"/>
              <a:t>The decomposed time series shows a linear trend and low amplitude sinusoidal seasonal </a:t>
            </a:r>
            <a:r>
              <a:rPr lang="en-US" sz="2000" dirty="0" err="1"/>
              <a:t>behaviour</a:t>
            </a:r>
            <a:r>
              <a:rPr lang="en-US" sz="2000" dirty="0"/>
              <a:t>  -15000 to 15000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76A39-3027-4D1D-96A9-1754DD0F9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4" y="1117210"/>
            <a:ext cx="5269348" cy="2472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6AC141-F46A-41CF-BF85-B63B78F7A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64" y="3589606"/>
            <a:ext cx="5269348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8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E1DB31-7C47-431B-9EBB-8013C3BF5C58}"/>
              </a:ext>
            </a:extLst>
          </p:cNvPr>
          <p:cNvSpPr txBox="1">
            <a:spLocks/>
          </p:cNvSpPr>
          <p:nvPr/>
        </p:nvSpPr>
        <p:spPr>
          <a:xfrm>
            <a:off x="227012" y="-53181"/>
            <a:ext cx="111252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EU SALES AMT </a:t>
            </a:r>
            <a:r>
              <a:rPr lang="en-US" sz="2800" dirty="0" err="1"/>
              <a:t>FORECAsting</a:t>
            </a:r>
            <a:r>
              <a:rPr lang="en-US" sz="2800" dirty="0"/>
              <a:t>: </a:t>
            </a:r>
          </a:p>
          <a:p>
            <a:r>
              <a:rPr lang="en-US" sz="2800" dirty="0"/>
              <a:t>Classical decomposition method: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C8F6923-83E0-43AA-A17B-DD697DD64858}"/>
              </a:ext>
            </a:extLst>
          </p:cNvPr>
          <p:cNvSpPr txBox="1">
            <a:spLocks/>
          </p:cNvSpPr>
          <p:nvPr/>
        </p:nvSpPr>
        <p:spPr>
          <a:xfrm>
            <a:off x="7925614" y="1905000"/>
            <a:ext cx="4708734" cy="4343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Global component shows  increasing trend </a:t>
            </a:r>
          </a:p>
          <a:p>
            <a:r>
              <a:rPr lang="en-US" sz="2000" dirty="0"/>
              <a:t>The Local component shows seasonality</a:t>
            </a:r>
          </a:p>
          <a:p>
            <a:r>
              <a:rPr lang="en-US" sz="2000" dirty="0"/>
              <a:t>The Classical Decomposition method on Test set yielded a MAPE of 30.69%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9A6F15-5359-4D36-96A3-120546DD7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0442"/>
            <a:ext cx="3971429" cy="3457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054EA4-C298-4863-A12E-DC8FA888F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773" y="665197"/>
            <a:ext cx="3971429" cy="3457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233400-87E6-4F8B-9E9F-F4E87E672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4" y="3545645"/>
            <a:ext cx="7942858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0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Mart is an online store super giant operating worldwide</a:t>
            </a:r>
          </a:p>
          <a:p>
            <a:r>
              <a:rPr lang="en-US" dirty="0"/>
              <a:t>It takes orders and delivers across the globe and deals with all the major product categories - consumer, corporate &amp; home office</a:t>
            </a:r>
          </a:p>
          <a:p>
            <a:r>
              <a:rPr lang="en-US" dirty="0"/>
              <a:t>The store caters to 7 different market segments - Africa, APAC, Canada, EMEA, EU, LATAM, America and 3 major categories: Consumer, Corporate, </a:t>
            </a:r>
            <a:r>
              <a:rPr lang="en-US" dirty="0" err="1"/>
              <a:t>Homeoffice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22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E1DB31-7C47-431B-9EBB-8013C3BF5C58}"/>
              </a:ext>
            </a:extLst>
          </p:cNvPr>
          <p:cNvSpPr txBox="1">
            <a:spLocks/>
          </p:cNvSpPr>
          <p:nvPr/>
        </p:nvSpPr>
        <p:spPr>
          <a:xfrm>
            <a:off x="303212" y="11723"/>
            <a:ext cx="9753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EU sales AMT forecast AUTO ARIMA method: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C8F6923-83E0-43AA-A17B-DD697DD64858}"/>
              </a:ext>
            </a:extLst>
          </p:cNvPr>
          <p:cNvSpPr txBox="1">
            <a:spLocks/>
          </p:cNvSpPr>
          <p:nvPr/>
        </p:nvSpPr>
        <p:spPr>
          <a:xfrm>
            <a:off x="7541392" y="1902655"/>
            <a:ext cx="4708734" cy="4343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ARIMA method on Test set yielded a MAPE of 28.9%</a:t>
            </a:r>
          </a:p>
          <a:p>
            <a:r>
              <a:rPr lang="en-US" sz="2000" dirty="0"/>
              <a:t>The residuals pass the stationarity tests</a:t>
            </a:r>
          </a:p>
          <a:p>
            <a:pPr marL="4572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6B6E56-4645-4A0E-8317-F226A17A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04" y="674504"/>
            <a:ext cx="4708734" cy="3457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881C44-9892-4756-91F5-FAAE8A58C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04" y="3886200"/>
            <a:ext cx="4917175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0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00" y="-2362200"/>
            <a:ext cx="3886200" cy="4038600"/>
          </a:xfrm>
        </p:spPr>
        <p:txBody>
          <a:bodyPr/>
          <a:lstStyle/>
          <a:p>
            <a:r>
              <a:rPr lang="en-US" sz="2000" dirty="0"/>
              <a:t>APAC Monthly Sales Qty forecast for next 6 months using classical decomposition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10191" y="2133600"/>
            <a:ext cx="3886200" cy="4038600"/>
          </a:xfrm>
        </p:spPr>
        <p:txBody>
          <a:bodyPr/>
          <a:lstStyle/>
          <a:p>
            <a:r>
              <a:rPr lang="en-US" dirty="0"/>
              <a:t>We can see the APAC Monthly Sales QTY for next 6 months will  increase (forecast in blue)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79DB0C-F762-4D8F-BB9F-1C3D4BD03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12" y="1295400"/>
            <a:ext cx="5714286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00" y="-2362200"/>
            <a:ext cx="3886200" cy="4038600"/>
          </a:xfrm>
        </p:spPr>
        <p:txBody>
          <a:bodyPr/>
          <a:lstStyle/>
          <a:p>
            <a:r>
              <a:rPr lang="en-US" sz="2000" dirty="0"/>
              <a:t>APAC Monthly Sales </a:t>
            </a:r>
            <a:r>
              <a:rPr lang="en-US" sz="2000" dirty="0" err="1"/>
              <a:t>aMT</a:t>
            </a:r>
            <a:r>
              <a:rPr lang="en-US" sz="2000" dirty="0"/>
              <a:t> forecast for next 6 months using classical decomposition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10191" y="2133600"/>
            <a:ext cx="3886200" cy="4038600"/>
          </a:xfrm>
        </p:spPr>
        <p:txBody>
          <a:bodyPr/>
          <a:lstStyle/>
          <a:p>
            <a:r>
              <a:rPr lang="en-US" dirty="0"/>
              <a:t>We can see the APAC Monthly Sales amount forecast for next 6 months will increase (in blue)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43199-DA40-4879-A3B5-270816A1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025" y="1295400"/>
            <a:ext cx="6172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1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00" y="-2362200"/>
            <a:ext cx="3886200" cy="4038600"/>
          </a:xfrm>
        </p:spPr>
        <p:txBody>
          <a:bodyPr/>
          <a:lstStyle/>
          <a:p>
            <a:r>
              <a:rPr lang="en-US" sz="2000" dirty="0"/>
              <a:t>EU Monthly Sales Qty forecast for next 6 months using classical decomposition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10191" y="2133600"/>
            <a:ext cx="3886200" cy="4038600"/>
          </a:xfrm>
        </p:spPr>
        <p:txBody>
          <a:bodyPr/>
          <a:lstStyle/>
          <a:p>
            <a:r>
              <a:rPr lang="en-US" dirty="0"/>
              <a:t>We can see the EU Monthly Sales QTY will increase for next 6 months (forecast in blue)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052485-2787-48A6-B738-F89E295F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12" y="1066800"/>
            <a:ext cx="6217622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0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00" y="-2362200"/>
            <a:ext cx="3886200" cy="4038600"/>
          </a:xfrm>
        </p:spPr>
        <p:txBody>
          <a:bodyPr/>
          <a:lstStyle/>
          <a:p>
            <a:r>
              <a:rPr lang="en-US" sz="2000" dirty="0"/>
              <a:t>EU Monthly Sales AMT forecast for next 6 months using </a:t>
            </a:r>
            <a:r>
              <a:rPr lang="en-US" sz="2000" dirty="0" err="1"/>
              <a:t>AUTO.ARIMa</a:t>
            </a: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10191" y="2133600"/>
            <a:ext cx="3886200" cy="4038600"/>
          </a:xfrm>
        </p:spPr>
        <p:txBody>
          <a:bodyPr/>
          <a:lstStyle/>
          <a:p>
            <a:r>
              <a:rPr lang="en-US" dirty="0"/>
              <a:t>We can see the EU Monthly Sales Amount will increase for next 6 months (forecast in blue)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2183BB-4ACA-4007-9CF9-825130C40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2" y="914400"/>
            <a:ext cx="640952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D39D-4D10-4EAB-8089-7D65C21E3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-1752601"/>
            <a:ext cx="9753600" cy="3048001"/>
          </a:xfrm>
        </p:spPr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BAA25-D2AA-4377-91D6-EA5F8C11A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621" y="1447800"/>
            <a:ext cx="7848600" cy="3200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APAC Consumer and EU Consumer are the most profitable buckets.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Sales across the markets shown seasonal behavior and increasing trend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Classical Decomposition Method worked better than Arima in all cases for most ( three) cases.</a:t>
            </a:r>
          </a:p>
        </p:txBody>
      </p:sp>
    </p:spTree>
    <p:extLst>
      <p:ext uri="{BB962C8B-B14F-4D97-AF65-F5344CB8AC3E}">
        <p14:creationId xmlns:p14="http://schemas.microsoft.com/office/powerpoint/2010/main" val="171845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21 market buckets – 7 markets x 3 categories- and we have to  identify the two most “consistently” profitable market bucket.</a:t>
            </a:r>
          </a:p>
          <a:p>
            <a:r>
              <a:rPr lang="en-US" dirty="0"/>
              <a:t>We have to forecast the sales for next 6 months for these 2 market  buckets.</a:t>
            </a:r>
          </a:p>
        </p:txBody>
      </p:sp>
    </p:spTree>
    <p:extLst>
      <p:ext uri="{BB962C8B-B14F-4D97-AF65-F5344CB8AC3E}">
        <p14:creationId xmlns:p14="http://schemas.microsoft.com/office/powerpoint/2010/main" val="206339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76673" y="561377"/>
            <a:ext cx="9311392" cy="855915"/>
          </a:xfrm>
        </p:spPr>
        <p:txBody>
          <a:bodyPr/>
          <a:lstStyle/>
          <a:p>
            <a:pPr algn="ctr"/>
            <a:r>
              <a:rPr lang="en-IN" sz="2799" dirty="0"/>
              <a:t> Problem Solving </a:t>
            </a:r>
            <a:r>
              <a:rPr lang="en-IN" sz="2799" dirty="0" err="1"/>
              <a:t>ApproacH</a:t>
            </a:r>
            <a:r>
              <a:rPr lang="en-IN" sz="2799" dirty="0"/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621" y="2153986"/>
            <a:ext cx="1742811" cy="769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Understanding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101679" y="2153986"/>
            <a:ext cx="1829983" cy="769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Understanding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494993" y="2127039"/>
            <a:ext cx="1872256" cy="769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Data Cleansing and Formatting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53067" y="1417292"/>
            <a:ext cx="1527613" cy="1659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Calculate COV and Sales to identify the most consistently profitable bucket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043064" y="3392930"/>
            <a:ext cx="1527613" cy="1026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Create  monthly time Series data for modelling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29379" y="3392929"/>
            <a:ext cx="1829982" cy="1026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Alternatively use </a:t>
            </a:r>
            <a:r>
              <a:rPr lang="en-US" sz="1400" dirty="0" err="1"/>
              <a:t>Auto.Arima</a:t>
            </a:r>
            <a:r>
              <a:rPr lang="en-US" sz="1400" dirty="0"/>
              <a:t> for time series modelling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74647" y="3392930"/>
            <a:ext cx="1850718" cy="1036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Decompose and see the shape of trend and seasonality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52012" y="3383104"/>
            <a:ext cx="1829983" cy="769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Smoothen the curve before using Classical Decomposition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30581" y="2127038"/>
            <a:ext cx="1527613" cy="769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Identify 21 buckets for analysis</a:t>
            </a:r>
          </a:p>
        </p:txBody>
      </p:sp>
      <p:cxnSp>
        <p:nvCxnSpPr>
          <p:cNvPr id="44" name="Straight Arrow Connector 43"/>
          <p:cNvCxnSpPr>
            <a:stCxn id="2" idx="3"/>
            <a:endCxn id="6" idx="1"/>
          </p:cNvCxnSpPr>
          <p:nvPr/>
        </p:nvCxnSpPr>
        <p:spPr>
          <a:xfrm>
            <a:off x="2428432" y="2538896"/>
            <a:ext cx="673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3"/>
            <a:endCxn id="7" idx="1"/>
          </p:cNvCxnSpPr>
          <p:nvPr/>
        </p:nvCxnSpPr>
        <p:spPr>
          <a:xfrm flipV="1">
            <a:off x="4931662" y="2511949"/>
            <a:ext cx="563331" cy="2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3"/>
            <a:endCxn id="13" idx="1"/>
          </p:cNvCxnSpPr>
          <p:nvPr/>
        </p:nvCxnSpPr>
        <p:spPr>
          <a:xfrm flipV="1">
            <a:off x="7367250" y="2511948"/>
            <a:ext cx="5633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  <a:stCxn id="13" idx="3"/>
          </p:cNvCxnSpPr>
          <p:nvPr/>
        </p:nvCxnSpPr>
        <p:spPr>
          <a:xfrm flipV="1">
            <a:off x="9458194" y="2507033"/>
            <a:ext cx="594873" cy="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8" idx="2"/>
            <a:endCxn id="9" idx="0"/>
          </p:cNvCxnSpPr>
          <p:nvPr/>
        </p:nvCxnSpPr>
        <p:spPr>
          <a:xfrm flipH="1">
            <a:off x="10806871" y="3076845"/>
            <a:ext cx="10003" cy="31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stCxn id="9" idx="1"/>
            <a:endCxn id="11" idx="3"/>
          </p:cNvCxnSpPr>
          <p:nvPr/>
        </p:nvCxnSpPr>
        <p:spPr>
          <a:xfrm flipH="1">
            <a:off x="9325365" y="3906256"/>
            <a:ext cx="717699" cy="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stCxn id="11" idx="1"/>
            <a:endCxn id="65" idx="3"/>
          </p:cNvCxnSpPr>
          <p:nvPr/>
        </p:nvCxnSpPr>
        <p:spPr>
          <a:xfrm flipH="1" flipV="1">
            <a:off x="6973717" y="3901345"/>
            <a:ext cx="500930" cy="9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stCxn id="65" idx="1"/>
            <a:endCxn id="10" idx="3"/>
          </p:cNvCxnSpPr>
          <p:nvPr/>
        </p:nvCxnSpPr>
        <p:spPr>
          <a:xfrm flipH="1">
            <a:off x="4659361" y="3901345"/>
            <a:ext cx="484373" cy="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010DFBF-4F19-44E3-A65F-589FAA468C86}"/>
              </a:ext>
            </a:extLst>
          </p:cNvPr>
          <p:cNvSpPr/>
          <p:nvPr/>
        </p:nvSpPr>
        <p:spPr>
          <a:xfrm>
            <a:off x="2829378" y="5105400"/>
            <a:ext cx="1829983" cy="1026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Perform KPSS and  ADF Tests for stationarity  on Residuals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F4837EA-4D27-4B74-B208-AC5DA428993A}"/>
              </a:ext>
            </a:extLst>
          </p:cNvPr>
          <p:cNvSpPr/>
          <p:nvPr/>
        </p:nvSpPr>
        <p:spPr>
          <a:xfrm>
            <a:off x="5143734" y="3383104"/>
            <a:ext cx="1829983" cy="1036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Smoothen the curve before using Classical Decomposition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AE86866-E9B5-46A9-8788-4455AB1F44D6}"/>
              </a:ext>
            </a:extLst>
          </p:cNvPr>
          <p:cNvSpPr/>
          <p:nvPr/>
        </p:nvSpPr>
        <p:spPr>
          <a:xfrm>
            <a:off x="6427188" y="5080225"/>
            <a:ext cx="1829983" cy="1077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Choose the best model based on MAPE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C8FE20C-DF02-4353-A09C-55AF38958E86}"/>
              </a:ext>
            </a:extLst>
          </p:cNvPr>
          <p:cNvCxnSpPr>
            <a:cxnSpLocks/>
            <a:stCxn id="10" idx="2"/>
            <a:endCxn id="58" idx="0"/>
          </p:cNvCxnSpPr>
          <p:nvPr/>
        </p:nvCxnSpPr>
        <p:spPr>
          <a:xfrm>
            <a:off x="3744370" y="4419586"/>
            <a:ext cx="0" cy="68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627B4F3-C4DC-4981-8CC8-70526BE07E13}"/>
              </a:ext>
            </a:extLst>
          </p:cNvPr>
          <p:cNvCxnSpPr>
            <a:cxnSpLocks/>
            <a:stCxn id="66" idx="3"/>
            <a:endCxn id="111" idx="1"/>
          </p:cNvCxnSpPr>
          <p:nvPr/>
        </p:nvCxnSpPr>
        <p:spPr>
          <a:xfrm flipV="1">
            <a:off x="8257171" y="5603488"/>
            <a:ext cx="729719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67655420-50F7-4D2E-BBD0-244122DEB033}"/>
              </a:ext>
            </a:extLst>
          </p:cNvPr>
          <p:cNvCxnSpPr>
            <a:cxnSpLocks/>
            <a:stCxn id="65" idx="2"/>
          </p:cNvCxnSpPr>
          <p:nvPr/>
        </p:nvCxnSpPr>
        <p:spPr>
          <a:xfrm rot="5400000">
            <a:off x="4912988" y="4149406"/>
            <a:ext cx="875559" cy="1415919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4D152DE-AC6E-4D61-B4D8-8EE84750DB20}"/>
              </a:ext>
            </a:extLst>
          </p:cNvPr>
          <p:cNvSpPr/>
          <p:nvPr/>
        </p:nvSpPr>
        <p:spPr>
          <a:xfrm>
            <a:off x="8986890" y="5064985"/>
            <a:ext cx="1829983" cy="1077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the best model for forecasting sales for next 6 months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E7292DB-242E-439B-9460-64F30EBCF9D0}"/>
              </a:ext>
            </a:extLst>
          </p:cNvPr>
          <p:cNvCxnSpPr>
            <a:cxnSpLocks/>
          </p:cNvCxnSpPr>
          <p:nvPr/>
        </p:nvCxnSpPr>
        <p:spPr>
          <a:xfrm>
            <a:off x="4844633" y="5618728"/>
            <a:ext cx="1582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05" y="0"/>
            <a:ext cx="9753600" cy="1325562"/>
          </a:xfrm>
        </p:spPr>
        <p:txBody>
          <a:bodyPr/>
          <a:lstStyle/>
          <a:p>
            <a:r>
              <a:rPr lang="en-US" dirty="0"/>
              <a:t>Profit comparison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3DF8A-E390-48DE-90F6-F519AD205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612" y="2054635"/>
            <a:ext cx="3809998" cy="4343400"/>
          </a:xfrm>
        </p:spPr>
        <p:txBody>
          <a:bodyPr/>
          <a:lstStyle/>
          <a:p>
            <a:r>
              <a:rPr lang="en-US" dirty="0"/>
              <a:t>We see APAC Region -Consumer Segment and EU Region- Consumer Segment has the highest profit among the 21 buckets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A716D-5896-4F76-994D-844561668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77" y="1611297"/>
            <a:ext cx="7450432" cy="478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05" y="0"/>
            <a:ext cx="9753600" cy="1325562"/>
          </a:xfrm>
        </p:spPr>
        <p:txBody>
          <a:bodyPr/>
          <a:lstStyle/>
          <a:p>
            <a:r>
              <a:rPr lang="en-US" dirty="0"/>
              <a:t>TOTAL SALES (AMT) comparison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3DF8A-E390-48DE-90F6-F519AD205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612" y="2054635"/>
            <a:ext cx="3809998" cy="4343400"/>
          </a:xfrm>
        </p:spPr>
        <p:txBody>
          <a:bodyPr/>
          <a:lstStyle/>
          <a:p>
            <a:r>
              <a:rPr lang="en-US" dirty="0"/>
              <a:t>We see APAC Region -Consumer Segment and EU Region- Consumer Segment has the highest sales (</a:t>
            </a:r>
            <a:r>
              <a:rPr lang="en-US" dirty="0" err="1"/>
              <a:t>amt</a:t>
            </a:r>
            <a:r>
              <a:rPr lang="en-US" dirty="0"/>
              <a:t>) among the 21 buckets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2BC30-FE4B-4606-9835-EE33D78F6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5" y="1700428"/>
            <a:ext cx="7009524" cy="46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0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05" y="0"/>
            <a:ext cx="9753600" cy="1325562"/>
          </a:xfrm>
        </p:spPr>
        <p:txBody>
          <a:bodyPr/>
          <a:lstStyle/>
          <a:p>
            <a:r>
              <a:rPr lang="en-US" dirty="0"/>
              <a:t>TOTAL SALES (Qty) comparison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3DF8A-E390-48DE-90F6-F519AD205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612" y="2054635"/>
            <a:ext cx="3809998" cy="4343400"/>
          </a:xfrm>
        </p:spPr>
        <p:txBody>
          <a:bodyPr/>
          <a:lstStyle/>
          <a:p>
            <a:r>
              <a:rPr lang="en-US" dirty="0"/>
              <a:t>We see APAC Region –Consumer Segment and LATAM Region- Consumer Segment has the highest sales (qty) among the 21 buckets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77B53-A24B-4CDB-A3AE-C46E989B9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1700428"/>
            <a:ext cx="7009524" cy="46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7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999412" y="1700428"/>
            <a:ext cx="4708734" cy="4343400"/>
          </a:xfrm>
        </p:spPr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07B76-2BF9-49FC-A5B3-F505EAB792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7D6E3-C77D-4C2A-AC66-8FD6223C0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3988" y="1700428"/>
            <a:ext cx="7467600" cy="488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DE352B-B41B-40DA-BD54-308AC6BC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3" y="-182561"/>
            <a:ext cx="9753600" cy="1325562"/>
          </a:xfrm>
        </p:spPr>
        <p:txBody>
          <a:bodyPr/>
          <a:lstStyle/>
          <a:p>
            <a:r>
              <a:rPr lang="en-US" dirty="0"/>
              <a:t>Decompose APAC SALES QTY Time series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D71AA-ABA4-40B9-94E5-2F37ABE1C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376" y="2426092"/>
            <a:ext cx="4708734" cy="4343400"/>
          </a:xfrm>
        </p:spPr>
        <p:txBody>
          <a:bodyPr>
            <a:normAutofit/>
          </a:bodyPr>
          <a:lstStyle/>
          <a:p>
            <a:r>
              <a:rPr lang="en-US" sz="2000" dirty="0"/>
              <a:t>The APAC Demand Time Series has additive components as seen from time series plot</a:t>
            </a:r>
          </a:p>
          <a:p>
            <a:r>
              <a:rPr lang="en-US" sz="2000" dirty="0"/>
              <a:t>The decomposed time series shows a linear trend and low amplitude sinusoidal seasonal behavior -40 to +40</a:t>
            </a:r>
          </a:p>
          <a:p>
            <a:endParaRPr lang="en-US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33EEAA-D7A5-4134-9301-AB0F475917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9049" y="3581400"/>
            <a:ext cx="5486401" cy="3104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6F918E-F7A4-49F5-9C10-EB75849DA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48" y="1143001"/>
            <a:ext cx="538056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7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Europe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European continent presentation (widescreen).potx" id="{93DEBF6E-C676-4C72-9DD7-621273DDECFE}" vid="{719760C6-CFEC-4778-9111-FACB3746580C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European continent presentation (widescreen)</Template>
  <TotalTime>597</TotalTime>
  <Words>882</Words>
  <Application>Microsoft Office PowerPoint</Application>
  <PresentationFormat>Custom</PresentationFormat>
  <Paragraphs>95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Century Gothic</vt:lpstr>
      <vt:lpstr>Continental Europe 16x9</vt:lpstr>
      <vt:lpstr>Global mart Sales Forecasting Case Study   </vt:lpstr>
      <vt:lpstr>Business understanding</vt:lpstr>
      <vt:lpstr>Business objectives</vt:lpstr>
      <vt:lpstr> Problem Solving ApproacH:</vt:lpstr>
      <vt:lpstr>Profit comparison </vt:lpstr>
      <vt:lpstr>TOTAL SALES (AMT) comparison </vt:lpstr>
      <vt:lpstr>TOTAL SALES (Qty) comparison </vt:lpstr>
      <vt:lpstr>Two Content Layout with Table</vt:lpstr>
      <vt:lpstr>Decompose APAC SALES QTY Time series</vt:lpstr>
      <vt:lpstr>PowerPoint Presentation</vt:lpstr>
      <vt:lpstr>PowerPoint Presentation</vt:lpstr>
      <vt:lpstr>Decompose APAC SALES AMT Time series</vt:lpstr>
      <vt:lpstr>PowerPoint Presentation</vt:lpstr>
      <vt:lpstr>PowerPoint Presentation</vt:lpstr>
      <vt:lpstr>Decompose EU SALES QTY Time series</vt:lpstr>
      <vt:lpstr>PowerPoint Presentation</vt:lpstr>
      <vt:lpstr>PowerPoint Presentation</vt:lpstr>
      <vt:lpstr>Decompose EU SALES AMT Time series</vt:lpstr>
      <vt:lpstr>PowerPoint Presentation</vt:lpstr>
      <vt:lpstr>PowerPoint Presentation</vt:lpstr>
      <vt:lpstr>APAC Monthly Sales Qty forecast for next 6 months using classical decomposition</vt:lpstr>
      <vt:lpstr>APAC Monthly Sales aMT forecast for next 6 months using classical decomposition</vt:lpstr>
      <vt:lpstr>EU Monthly Sales Qty forecast for next 6 months using classical decomposition</vt:lpstr>
      <vt:lpstr>EU Monthly Sales AMT forecast for next 6 months using AUTO.ARIMa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mart Sales Forecasting Case Study</dc:title>
  <dc:creator>Shruti Diwakar</dc:creator>
  <cp:lastModifiedBy>Shruti Diwakar</cp:lastModifiedBy>
  <cp:revision>36</cp:revision>
  <dcterms:created xsi:type="dcterms:W3CDTF">2018-10-28T07:57:30Z</dcterms:created>
  <dcterms:modified xsi:type="dcterms:W3CDTF">2018-10-28T17:55:25Z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