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5" r:id="rId9"/>
    <p:sldId id="266"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5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A84628-98AA-493E-83E6-7D0CDC0F060A}" type="datetimeFigureOut">
              <a:rPr lang="en-IN" smtClean="0"/>
              <a:t>08-11-2021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FA9AFD-C096-46A6-A7F8-7B5EF2C4920E}" type="slidenum">
              <a:rPr lang="en-IN" smtClean="0"/>
              <a:t>‹#›</a:t>
            </a:fld>
            <a:endParaRPr lang="en-IN"/>
          </a:p>
        </p:txBody>
      </p:sp>
    </p:spTree>
    <p:extLst>
      <p:ext uri="{BB962C8B-B14F-4D97-AF65-F5344CB8AC3E}">
        <p14:creationId xmlns:p14="http://schemas.microsoft.com/office/powerpoint/2010/main" val="2765358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A84628-98AA-493E-83E6-7D0CDC0F060A}" type="datetimeFigureOut">
              <a:rPr lang="en-IN" smtClean="0"/>
              <a:t>08-11-2021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FA9AFD-C096-46A6-A7F8-7B5EF2C4920E}" type="slidenum">
              <a:rPr lang="en-IN" smtClean="0"/>
              <a:t>‹#›</a:t>
            </a:fld>
            <a:endParaRPr lang="en-IN"/>
          </a:p>
        </p:txBody>
      </p:sp>
    </p:spTree>
    <p:extLst>
      <p:ext uri="{BB962C8B-B14F-4D97-AF65-F5344CB8AC3E}">
        <p14:creationId xmlns:p14="http://schemas.microsoft.com/office/powerpoint/2010/main" val="1726614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4A84628-98AA-493E-83E6-7D0CDC0F060A}" type="datetimeFigureOut">
              <a:rPr lang="en-IN" smtClean="0"/>
              <a:t>08-11-2021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FA9AFD-C096-46A6-A7F8-7B5EF2C4920E}" type="slidenum">
              <a:rPr lang="en-IN" smtClean="0"/>
              <a:t>‹#›</a:t>
            </a:fld>
            <a:endParaRPr lang="en-IN"/>
          </a:p>
        </p:txBody>
      </p:sp>
    </p:spTree>
    <p:extLst>
      <p:ext uri="{BB962C8B-B14F-4D97-AF65-F5344CB8AC3E}">
        <p14:creationId xmlns:p14="http://schemas.microsoft.com/office/powerpoint/2010/main" val="36408661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4A84628-98AA-493E-83E6-7D0CDC0F060A}" type="datetimeFigureOut">
              <a:rPr lang="en-IN" smtClean="0"/>
              <a:t>08-11-2021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FA9AFD-C096-46A6-A7F8-7B5EF2C4920E}"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964168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A84628-98AA-493E-83E6-7D0CDC0F060A}" type="datetimeFigureOut">
              <a:rPr lang="en-IN" smtClean="0"/>
              <a:t>08-11-2021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FA9AFD-C096-46A6-A7F8-7B5EF2C4920E}" type="slidenum">
              <a:rPr lang="en-IN" smtClean="0"/>
              <a:t>‹#›</a:t>
            </a:fld>
            <a:endParaRPr lang="en-IN"/>
          </a:p>
        </p:txBody>
      </p:sp>
    </p:spTree>
    <p:extLst>
      <p:ext uri="{BB962C8B-B14F-4D97-AF65-F5344CB8AC3E}">
        <p14:creationId xmlns:p14="http://schemas.microsoft.com/office/powerpoint/2010/main" val="39029065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4A84628-98AA-493E-83E6-7D0CDC0F060A}" type="datetimeFigureOut">
              <a:rPr lang="en-IN" smtClean="0"/>
              <a:t>08-11-2021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FA9AFD-C096-46A6-A7F8-7B5EF2C4920E}" type="slidenum">
              <a:rPr lang="en-IN" smtClean="0"/>
              <a:t>‹#›</a:t>
            </a:fld>
            <a:endParaRPr lang="en-IN"/>
          </a:p>
        </p:txBody>
      </p:sp>
    </p:spTree>
    <p:extLst>
      <p:ext uri="{BB962C8B-B14F-4D97-AF65-F5344CB8AC3E}">
        <p14:creationId xmlns:p14="http://schemas.microsoft.com/office/powerpoint/2010/main" val="1847115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4A84628-98AA-493E-83E6-7D0CDC0F060A}" type="datetimeFigureOut">
              <a:rPr lang="en-IN" smtClean="0"/>
              <a:t>08-11-2021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FA9AFD-C096-46A6-A7F8-7B5EF2C4920E}" type="slidenum">
              <a:rPr lang="en-IN" smtClean="0"/>
              <a:t>‹#›</a:t>
            </a:fld>
            <a:endParaRPr lang="en-IN"/>
          </a:p>
        </p:txBody>
      </p:sp>
    </p:spTree>
    <p:extLst>
      <p:ext uri="{BB962C8B-B14F-4D97-AF65-F5344CB8AC3E}">
        <p14:creationId xmlns:p14="http://schemas.microsoft.com/office/powerpoint/2010/main" val="19287595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A84628-98AA-493E-83E6-7D0CDC0F060A}" type="datetimeFigureOut">
              <a:rPr lang="en-IN" smtClean="0"/>
              <a:t>08-11-2021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FA9AFD-C096-46A6-A7F8-7B5EF2C4920E}" type="slidenum">
              <a:rPr lang="en-IN" smtClean="0"/>
              <a:t>‹#›</a:t>
            </a:fld>
            <a:endParaRPr lang="en-IN"/>
          </a:p>
        </p:txBody>
      </p:sp>
    </p:spTree>
    <p:extLst>
      <p:ext uri="{BB962C8B-B14F-4D97-AF65-F5344CB8AC3E}">
        <p14:creationId xmlns:p14="http://schemas.microsoft.com/office/powerpoint/2010/main" val="29814042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A84628-98AA-493E-83E6-7D0CDC0F060A}" type="datetimeFigureOut">
              <a:rPr lang="en-IN" smtClean="0"/>
              <a:t>08-11-2021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FA9AFD-C096-46A6-A7F8-7B5EF2C4920E}" type="slidenum">
              <a:rPr lang="en-IN" smtClean="0"/>
              <a:t>‹#›</a:t>
            </a:fld>
            <a:endParaRPr lang="en-IN"/>
          </a:p>
        </p:txBody>
      </p:sp>
    </p:spTree>
    <p:extLst>
      <p:ext uri="{BB962C8B-B14F-4D97-AF65-F5344CB8AC3E}">
        <p14:creationId xmlns:p14="http://schemas.microsoft.com/office/powerpoint/2010/main" val="3029593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4A84628-98AA-493E-83E6-7D0CDC0F060A}" type="datetimeFigureOut">
              <a:rPr lang="en-IN" smtClean="0"/>
              <a:t>08-11-2021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FA9AFD-C096-46A6-A7F8-7B5EF2C4920E}" type="slidenum">
              <a:rPr lang="en-IN" smtClean="0"/>
              <a:t>‹#›</a:t>
            </a:fld>
            <a:endParaRPr lang="en-IN"/>
          </a:p>
        </p:txBody>
      </p:sp>
    </p:spTree>
    <p:extLst>
      <p:ext uri="{BB962C8B-B14F-4D97-AF65-F5344CB8AC3E}">
        <p14:creationId xmlns:p14="http://schemas.microsoft.com/office/powerpoint/2010/main" val="2655219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A84628-98AA-493E-83E6-7D0CDC0F060A}" type="datetimeFigureOut">
              <a:rPr lang="en-IN" smtClean="0"/>
              <a:t>08-11-2021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FA9AFD-C096-46A6-A7F8-7B5EF2C4920E}" type="slidenum">
              <a:rPr lang="en-IN" smtClean="0"/>
              <a:t>‹#›</a:t>
            </a:fld>
            <a:endParaRPr lang="en-IN"/>
          </a:p>
        </p:txBody>
      </p:sp>
    </p:spTree>
    <p:extLst>
      <p:ext uri="{BB962C8B-B14F-4D97-AF65-F5344CB8AC3E}">
        <p14:creationId xmlns:p14="http://schemas.microsoft.com/office/powerpoint/2010/main" val="3638426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A84628-98AA-493E-83E6-7D0CDC0F060A}" type="datetimeFigureOut">
              <a:rPr lang="en-IN" smtClean="0"/>
              <a:t>08-11-2021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FA9AFD-C096-46A6-A7F8-7B5EF2C4920E}" type="slidenum">
              <a:rPr lang="en-IN" smtClean="0"/>
              <a:t>‹#›</a:t>
            </a:fld>
            <a:endParaRPr lang="en-IN"/>
          </a:p>
        </p:txBody>
      </p:sp>
    </p:spTree>
    <p:extLst>
      <p:ext uri="{BB962C8B-B14F-4D97-AF65-F5344CB8AC3E}">
        <p14:creationId xmlns:p14="http://schemas.microsoft.com/office/powerpoint/2010/main" val="1725117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A84628-98AA-493E-83E6-7D0CDC0F060A}" type="datetimeFigureOut">
              <a:rPr lang="en-IN" smtClean="0"/>
              <a:t>08-11-2021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DFA9AFD-C096-46A6-A7F8-7B5EF2C4920E}" type="slidenum">
              <a:rPr lang="en-IN" smtClean="0"/>
              <a:t>‹#›</a:t>
            </a:fld>
            <a:endParaRPr lang="en-IN"/>
          </a:p>
        </p:txBody>
      </p:sp>
    </p:spTree>
    <p:extLst>
      <p:ext uri="{BB962C8B-B14F-4D97-AF65-F5344CB8AC3E}">
        <p14:creationId xmlns:p14="http://schemas.microsoft.com/office/powerpoint/2010/main" val="2445731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4A84628-98AA-493E-83E6-7D0CDC0F060A}" type="datetimeFigureOut">
              <a:rPr lang="en-IN" smtClean="0"/>
              <a:t>08-11-2021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DDFA9AFD-C096-46A6-A7F8-7B5EF2C4920E}" type="slidenum">
              <a:rPr lang="en-IN" smtClean="0"/>
              <a:t>‹#›</a:t>
            </a:fld>
            <a:endParaRPr lang="en-IN"/>
          </a:p>
        </p:txBody>
      </p:sp>
    </p:spTree>
    <p:extLst>
      <p:ext uri="{BB962C8B-B14F-4D97-AF65-F5344CB8AC3E}">
        <p14:creationId xmlns:p14="http://schemas.microsoft.com/office/powerpoint/2010/main" val="3635560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4A84628-98AA-493E-83E6-7D0CDC0F060A}" type="datetimeFigureOut">
              <a:rPr lang="en-IN" smtClean="0"/>
              <a:t>08-11-2021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DDFA9AFD-C096-46A6-A7F8-7B5EF2C4920E}" type="slidenum">
              <a:rPr lang="en-IN" smtClean="0"/>
              <a:t>‹#›</a:t>
            </a:fld>
            <a:endParaRPr lang="en-IN"/>
          </a:p>
        </p:txBody>
      </p:sp>
    </p:spTree>
    <p:extLst>
      <p:ext uri="{BB962C8B-B14F-4D97-AF65-F5344CB8AC3E}">
        <p14:creationId xmlns:p14="http://schemas.microsoft.com/office/powerpoint/2010/main" val="4032583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4A84628-98AA-493E-83E6-7D0CDC0F060A}" type="datetimeFigureOut">
              <a:rPr lang="en-IN" smtClean="0"/>
              <a:t>08-11-2021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DDFA9AFD-C096-46A6-A7F8-7B5EF2C4920E}" type="slidenum">
              <a:rPr lang="en-IN" smtClean="0"/>
              <a:t>‹#›</a:t>
            </a:fld>
            <a:endParaRPr lang="en-IN"/>
          </a:p>
        </p:txBody>
      </p:sp>
    </p:spTree>
    <p:extLst>
      <p:ext uri="{BB962C8B-B14F-4D97-AF65-F5344CB8AC3E}">
        <p14:creationId xmlns:p14="http://schemas.microsoft.com/office/powerpoint/2010/main" val="3028615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A84628-98AA-493E-83E6-7D0CDC0F060A}" type="datetimeFigureOut">
              <a:rPr lang="en-IN" smtClean="0"/>
              <a:t>08-11-2021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FA9AFD-C096-46A6-A7F8-7B5EF2C4920E}" type="slidenum">
              <a:rPr lang="en-IN" smtClean="0"/>
              <a:t>‹#›</a:t>
            </a:fld>
            <a:endParaRPr lang="en-IN"/>
          </a:p>
        </p:txBody>
      </p:sp>
    </p:spTree>
    <p:extLst>
      <p:ext uri="{BB962C8B-B14F-4D97-AF65-F5344CB8AC3E}">
        <p14:creationId xmlns:p14="http://schemas.microsoft.com/office/powerpoint/2010/main" val="3138704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21" Type="http://schemas.openxmlformats.org/officeDocument/2006/relationships/image" Target="../media/image4.pn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3.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image" Target="../media/image5.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4A84628-98AA-493E-83E6-7D0CDC0F060A}" type="datetimeFigureOut">
              <a:rPr lang="en-IN" smtClean="0"/>
              <a:t>08-11-2021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DFA9AFD-C096-46A6-A7F8-7B5EF2C4920E}" type="slidenum">
              <a:rPr lang="en-IN" smtClean="0"/>
              <a:t>‹#›</a:t>
            </a:fld>
            <a:endParaRPr lang="en-IN"/>
          </a:p>
        </p:txBody>
      </p:sp>
    </p:spTree>
    <p:extLst>
      <p:ext uri="{BB962C8B-B14F-4D97-AF65-F5344CB8AC3E}">
        <p14:creationId xmlns:p14="http://schemas.microsoft.com/office/powerpoint/2010/main" val="2013718631"/>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9.png" /><Relationship Id="rId1" Type="http://schemas.openxmlformats.org/officeDocument/2006/relationships/slideLayout" Target="../slideLayouts/slideLayout2.xml" /><Relationship Id="rId4" Type="http://schemas.openxmlformats.org/officeDocument/2006/relationships/image" Target="../media/image11.png" /></Relationships>
</file>

<file path=ppt/slides/_rels/slide9.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2.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9798" y="250853"/>
            <a:ext cx="9678075" cy="5907186"/>
          </a:xfrm>
        </p:spPr>
        <p:txBody>
          <a:bodyPr/>
          <a:lstStyle/>
          <a:p>
            <a:r>
              <a:rPr lang="en-US" sz="2000" dirty="0">
                <a:ln w="0"/>
                <a:solidFill>
                  <a:schemeClr val="tx1"/>
                </a:solidFill>
                <a:effectLst>
                  <a:outerShdw blurRad="38100" dist="19050" dir="2700000" algn="tl" rotWithShape="0">
                    <a:schemeClr val="dk1">
                      <a:alpha val="40000"/>
                    </a:schemeClr>
                  </a:outerShdw>
                </a:effectLst>
              </a:rPr>
              <a:t>   Mrs. </a:t>
            </a:r>
            <a:r>
              <a:rPr lang="en-US" sz="2000" dirty="0" err="1">
                <a:ln w="0"/>
                <a:solidFill>
                  <a:schemeClr val="tx1"/>
                </a:solidFill>
                <a:effectLst>
                  <a:outerShdw blurRad="38100" dist="19050" dir="2700000" algn="tl" rotWithShape="0">
                    <a:schemeClr val="dk1">
                      <a:alpha val="40000"/>
                    </a:schemeClr>
                  </a:outerShdw>
                </a:effectLst>
              </a:rPr>
              <a:t>Shwetambari</a:t>
            </a:r>
            <a:r>
              <a:rPr lang="en-US" sz="2000" dirty="0">
                <a:ln w="0"/>
                <a:solidFill>
                  <a:schemeClr val="tx1"/>
                </a:solidFill>
                <a:effectLst>
                  <a:outerShdw blurRad="38100" dist="19050" dir="2700000" algn="tl" rotWithShape="0">
                    <a:schemeClr val="dk1">
                      <a:alpha val="40000"/>
                    </a:schemeClr>
                  </a:outerShdw>
                </a:effectLst>
              </a:rPr>
              <a:t> </a:t>
            </a:r>
            <a:r>
              <a:rPr lang="en-US" sz="2000" dirty="0" err="1">
                <a:ln w="0"/>
                <a:solidFill>
                  <a:schemeClr val="tx1"/>
                </a:solidFill>
                <a:effectLst>
                  <a:outerShdw blurRad="38100" dist="19050" dir="2700000" algn="tl" rotWithShape="0">
                    <a:schemeClr val="dk1">
                      <a:alpha val="40000"/>
                    </a:schemeClr>
                  </a:outerShdw>
                </a:effectLst>
              </a:rPr>
              <a:t>Borade</a:t>
            </a:r>
            <a:br>
              <a:rPr lang="en-IN" sz="2000" dirty="0">
                <a:ln w="0"/>
                <a:solidFill>
                  <a:schemeClr val="tx1"/>
                </a:solidFill>
                <a:effectLst>
                  <a:outerShdw blurRad="38100" dist="19050" dir="2700000" algn="tl" rotWithShape="0">
                    <a:schemeClr val="dk1">
                      <a:alpha val="40000"/>
                    </a:schemeClr>
                  </a:outerShdw>
                </a:effectLst>
              </a:rPr>
            </a:br>
            <a:br>
              <a:rPr lang="en-IN" sz="2000" dirty="0">
                <a:ln w="0"/>
                <a:solidFill>
                  <a:schemeClr val="tx1"/>
                </a:solidFill>
                <a:effectLst>
                  <a:outerShdw blurRad="38100" dist="19050" dir="2700000" algn="tl" rotWithShape="0">
                    <a:schemeClr val="dk1">
                      <a:alpha val="40000"/>
                    </a:schemeClr>
                  </a:outerShdw>
                </a:effectLst>
              </a:rPr>
            </a:br>
            <a:endParaRPr lang="en-IN" sz="2000" dirty="0">
              <a:ln w="0"/>
              <a:solidFill>
                <a:schemeClr val="tx1"/>
              </a:solidFill>
              <a:effectLst>
                <a:outerShdw blurRad="38100" dist="19050" dir="2700000" algn="tl" rotWithShape="0">
                  <a:schemeClr val="dk1">
                    <a:alpha val="40000"/>
                  </a:schemeClr>
                </a:outerShdw>
              </a:effectLs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926" y="486916"/>
            <a:ext cx="1272650" cy="1287892"/>
          </a:xfrm>
          <a:prstGeom prst="rect">
            <a:avLst/>
          </a:prstGeom>
        </p:spPr>
      </p:pic>
      <p:sp>
        <p:nvSpPr>
          <p:cNvPr id="6" name="Rectangle 5"/>
          <p:cNvSpPr/>
          <p:nvPr/>
        </p:nvSpPr>
        <p:spPr>
          <a:xfrm>
            <a:off x="2602769" y="486916"/>
            <a:ext cx="6452408" cy="400110"/>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SHAH &amp; ANCHOR KUTCHHI ENGINEERING COLLEGE</a:t>
            </a:r>
          </a:p>
        </p:txBody>
      </p:sp>
      <p:sp>
        <p:nvSpPr>
          <p:cNvPr id="7" name="Rectangle 6"/>
          <p:cNvSpPr/>
          <p:nvPr/>
        </p:nvSpPr>
        <p:spPr>
          <a:xfrm>
            <a:off x="3694414" y="930807"/>
            <a:ext cx="4269118" cy="400110"/>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rPr>
              <a:t>DEPARTMENT OF CYBER SECURITY</a:t>
            </a:r>
            <a:endParaRPr lang="en-IN" sz="20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200963" y="1856026"/>
            <a:ext cx="3256020"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ACE GAURD</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1370251" y="2861052"/>
            <a:ext cx="8499853" cy="830997"/>
          </a:xfrm>
          <a:prstGeom prst="rect">
            <a:avLst/>
          </a:prstGeom>
          <a:noFill/>
        </p:spPr>
        <p:txBody>
          <a:bodyPr wrap="square" lIns="91440" tIns="45720" rIns="91440" bIns="45720">
            <a:spAutoFit/>
          </a:bodyPr>
          <a:lstStyle/>
          <a:p>
            <a:pPr algn="ctr"/>
            <a:r>
              <a:rPr lang="en-US" sz="2400" dirty="0">
                <a:ln w="0"/>
                <a:effectLst>
                  <a:outerShdw blurRad="38100" dist="19050" dir="2700000" algn="tl" rotWithShape="0">
                    <a:schemeClr val="dk1">
                      <a:alpha val="40000"/>
                    </a:schemeClr>
                  </a:outerShdw>
                </a:effectLst>
              </a:rPr>
              <a:t>(Standard Encryption Decryption using various algorithms)</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114907" y="4546188"/>
            <a:ext cx="4772682" cy="523220"/>
          </a:xfrm>
          <a:prstGeom prst="rect">
            <a:avLst/>
          </a:prstGeom>
          <a:noFill/>
        </p:spPr>
        <p:txBody>
          <a:bodyPr wrap="squar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Under the guidance of</a:t>
            </a:r>
            <a:endParaRPr lang="en-IN" sz="2800" b="0" cap="none" spc="0" dirty="0">
              <a:ln w="0"/>
              <a:solidFill>
                <a:schemeClr val="tx1"/>
              </a:solidFill>
              <a:effectLst>
                <a:outerShdw blurRad="38100" dist="19050" dir="2700000" algn="tl" rotWithShape="0">
                  <a:schemeClr val="dk1">
                    <a:alpha val="40000"/>
                  </a:schemeClr>
                </a:outerShdw>
              </a:effectLst>
            </a:endParaRPr>
          </a:p>
        </p:txBody>
      </p:sp>
      <p:sp>
        <p:nvSpPr>
          <p:cNvPr id="11" name="Rectangle 10"/>
          <p:cNvSpPr/>
          <p:nvPr/>
        </p:nvSpPr>
        <p:spPr>
          <a:xfrm>
            <a:off x="6781302" y="4491594"/>
            <a:ext cx="3036408"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Group members</a:t>
            </a:r>
            <a:endParaRPr lang="en-IN" sz="2800" b="0" cap="none" spc="0" dirty="0">
              <a:ln w="0"/>
              <a:solidFill>
                <a:schemeClr val="tx1"/>
              </a:solidFill>
              <a:effectLst>
                <a:outerShdw blurRad="38100" dist="19050" dir="2700000" algn="tl" rotWithShape="0">
                  <a:schemeClr val="dk1">
                    <a:alpha val="40000"/>
                  </a:schemeClr>
                </a:outerShdw>
              </a:effectLst>
            </a:endParaRPr>
          </a:p>
        </p:txBody>
      </p:sp>
      <p:sp>
        <p:nvSpPr>
          <p:cNvPr id="12" name="Rectangle 11"/>
          <p:cNvSpPr/>
          <p:nvPr/>
        </p:nvSpPr>
        <p:spPr>
          <a:xfrm>
            <a:off x="7325521" y="5069408"/>
            <a:ext cx="1947969" cy="1015663"/>
          </a:xfrm>
          <a:prstGeom prst="rect">
            <a:avLst/>
          </a:prstGeom>
          <a:noFill/>
        </p:spPr>
        <p:txBody>
          <a:bodyPr wrap="none" lIns="91440" tIns="45720" rIns="91440" bIns="45720">
            <a:spAutoFit/>
          </a:bodyPr>
          <a:lstStyle/>
          <a:p>
            <a:pPr algn="ctr"/>
            <a:r>
              <a:rPr lang="en-US" sz="2000" b="0" cap="none" spc="0" dirty="0" err="1">
                <a:ln w="0"/>
                <a:solidFill>
                  <a:schemeClr val="tx1"/>
                </a:solidFill>
                <a:effectLst>
                  <a:outerShdw blurRad="38100" dist="19050" dir="2700000" algn="tl" rotWithShape="0">
                    <a:schemeClr val="dk1">
                      <a:alpha val="40000"/>
                    </a:schemeClr>
                  </a:outerShdw>
                </a:effectLst>
              </a:rPr>
              <a:t>Shruti</a:t>
            </a:r>
            <a:r>
              <a:rPr lang="en-US" sz="2000" b="0" cap="none" spc="0" dirty="0">
                <a:ln w="0"/>
                <a:solidFill>
                  <a:schemeClr val="tx1"/>
                </a:solidFill>
                <a:effectLst>
                  <a:outerShdw blurRad="38100" dist="19050" dir="2700000" algn="tl" rotWithShape="0">
                    <a:schemeClr val="dk1">
                      <a:alpha val="40000"/>
                    </a:schemeClr>
                  </a:outerShdw>
                </a:effectLst>
              </a:rPr>
              <a:t> </a:t>
            </a:r>
            <a:r>
              <a:rPr lang="en-US" sz="2000" b="0" cap="none" spc="0" dirty="0" err="1">
                <a:ln w="0"/>
                <a:solidFill>
                  <a:schemeClr val="tx1"/>
                </a:solidFill>
                <a:effectLst>
                  <a:outerShdw blurRad="38100" dist="19050" dir="2700000" algn="tl" rotWithShape="0">
                    <a:schemeClr val="dk1">
                      <a:alpha val="40000"/>
                    </a:schemeClr>
                  </a:outerShdw>
                </a:effectLst>
              </a:rPr>
              <a:t>Dantala</a:t>
            </a:r>
            <a:endParaRPr lang="en-US" sz="2000" b="0" cap="none" spc="0" dirty="0">
              <a:ln w="0"/>
              <a:solidFill>
                <a:schemeClr val="tx1"/>
              </a:solidFill>
              <a:effectLst>
                <a:outerShdw blurRad="38100" dist="19050" dir="2700000" algn="tl" rotWithShape="0">
                  <a:schemeClr val="dk1">
                    <a:alpha val="40000"/>
                  </a:schemeClr>
                </a:outerShdw>
              </a:effectLst>
            </a:endParaRPr>
          </a:p>
          <a:p>
            <a:pPr algn="ctr"/>
            <a:r>
              <a:rPr lang="en-US" sz="2000" dirty="0" err="1">
                <a:ln w="0"/>
                <a:effectLst>
                  <a:outerShdw blurRad="38100" dist="19050" dir="2700000" algn="tl" rotWithShape="0">
                    <a:schemeClr val="dk1">
                      <a:alpha val="40000"/>
                    </a:schemeClr>
                  </a:outerShdw>
                </a:effectLst>
              </a:rPr>
              <a:t>Shivam</a:t>
            </a:r>
            <a:r>
              <a:rPr lang="en-US" sz="2000" dirty="0">
                <a:ln w="0"/>
                <a:effectLst>
                  <a:outerShdw blurRad="38100" dist="19050" dir="2700000" algn="tl" rotWithShape="0">
                    <a:schemeClr val="dk1">
                      <a:alpha val="40000"/>
                    </a:schemeClr>
                  </a:outerShdw>
                </a:effectLst>
              </a:rPr>
              <a:t> </a:t>
            </a:r>
            <a:r>
              <a:rPr lang="en-US" sz="2000" dirty="0" err="1">
                <a:ln w="0"/>
                <a:effectLst>
                  <a:outerShdw blurRad="38100" dist="19050" dir="2700000" algn="tl" rotWithShape="0">
                    <a:schemeClr val="dk1">
                      <a:alpha val="40000"/>
                    </a:schemeClr>
                  </a:outerShdw>
                </a:effectLst>
              </a:rPr>
              <a:t>Pandit</a:t>
            </a:r>
            <a:endParaRPr lang="en-US" sz="2000" dirty="0">
              <a:ln w="0"/>
              <a:effectLst>
                <a:outerShdw blurRad="38100" dist="19050" dir="2700000" algn="tl" rotWithShape="0">
                  <a:schemeClr val="dk1">
                    <a:alpha val="40000"/>
                  </a:schemeClr>
                </a:outerShdw>
              </a:effectLst>
            </a:endParaRPr>
          </a:p>
          <a:p>
            <a:pPr algn="ctr"/>
            <a:r>
              <a:rPr lang="en-US" sz="2000" b="0" cap="none" spc="0" dirty="0" err="1">
                <a:ln w="0"/>
                <a:solidFill>
                  <a:schemeClr val="tx1"/>
                </a:solidFill>
                <a:effectLst>
                  <a:outerShdw blurRad="38100" dist="19050" dir="2700000" algn="tl" rotWithShape="0">
                    <a:schemeClr val="dk1">
                      <a:alpha val="40000"/>
                    </a:schemeClr>
                  </a:outerShdw>
                </a:effectLst>
              </a:rPr>
              <a:t>Rutuja</a:t>
            </a:r>
            <a:r>
              <a:rPr lang="en-US" sz="2000" b="0" cap="none" spc="0" dirty="0">
                <a:ln w="0"/>
                <a:solidFill>
                  <a:schemeClr val="tx1"/>
                </a:solidFill>
                <a:effectLst>
                  <a:outerShdw blurRad="38100" dist="19050" dir="2700000" algn="tl" rotWithShape="0">
                    <a:schemeClr val="dk1">
                      <a:alpha val="40000"/>
                    </a:schemeClr>
                  </a:outerShdw>
                </a:effectLst>
              </a:rPr>
              <a:t> </a:t>
            </a:r>
            <a:r>
              <a:rPr lang="en-US" sz="2000" b="0" cap="none" spc="0" dirty="0" err="1">
                <a:ln w="0"/>
                <a:solidFill>
                  <a:schemeClr val="tx1"/>
                </a:solidFill>
                <a:effectLst>
                  <a:outerShdw blurRad="38100" dist="19050" dir="2700000" algn="tl" rotWithShape="0">
                    <a:schemeClr val="dk1">
                      <a:alpha val="40000"/>
                    </a:schemeClr>
                  </a:outerShdw>
                </a:effectLst>
              </a:rPr>
              <a:t>Umap</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657927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2331" y="282785"/>
            <a:ext cx="8947522" cy="1400530"/>
          </a:xfrm>
        </p:spPr>
        <p:txBody>
          <a:bodyPr/>
          <a:lstStyle/>
          <a:p>
            <a:r>
              <a:rPr lang="en-US" dirty="0"/>
              <a:t>Future Scope :-</a:t>
            </a:r>
            <a:br>
              <a:rPr lang="en-US" dirty="0"/>
            </a:br>
            <a:endParaRPr lang="en-IN" dirty="0"/>
          </a:p>
        </p:txBody>
      </p:sp>
      <p:sp>
        <p:nvSpPr>
          <p:cNvPr id="3" name="Content Placeholder 2"/>
          <p:cNvSpPr>
            <a:spLocks noGrp="1"/>
          </p:cNvSpPr>
          <p:nvPr>
            <p:ph idx="1"/>
          </p:nvPr>
        </p:nvSpPr>
        <p:spPr>
          <a:xfrm>
            <a:off x="1103312" y="1084333"/>
            <a:ext cx="8946541" cy="4913213"/>
          </a:xfrm>
        </p:spPr>
        <p:txBody>
          <a:bodyPr/>
          <a:lstStyle/>
          <a:p>
            <a:pPr marL="0" indent="0">
              <a:buNone/>
            </a:pPr>
            <a:r>
              <a:rPr lang="en-US" dirty="0"/>
              <a:t>Key distribution is also one of the major aspect that should be taken care of. </a:t>
            </a:r>
          </a:p>
          <a:p>
            <a:pPr marL="0" indent="0">
              <a:buNone/>
            </a:pPr>
            <a:r>
              <a:rPr lang="en-US" dirty="0"/>
              <a:t>As AES algorithm is a symmetric encryption technique that is single to be used by both the ends. We also have to find ways to securely share the key. </a:t>
            </a:r>
          </a:p>
          <a:p>
            <a:pPr marL="0" indent="0">
              <a:buNone/>
            </a:pPr>
            <a:r>
              <a:rPr lang="en-US" dirty="0"/>
              <a:t>Key can be distributed in one of the following ways:</a:t>
            </a:r>
          </a:p>
          <a:p>
            <a:pPr marL="0" indent="0">
              <a:buNone/>
            </a:pPr>
            <a:r>
              <a:rPr lang="en-US" dirty="0"/>
              <a:t> 1. Physical transfer of the key from sender to receiver.</a:t>
            </a:r>
          </a:p>
          <a:p>
            <a:pPr marL="0" indent="0">
              <a:buNone/>
            </a:pPr>
            <a:r>
              <a:rPr lang="en-US" dirty="0"/>
              <a:t> 2. Key can also be delivered to sender and receiver with the help of trusted third party.</a:t>
            </a:r>
          </a:p>
          <a:p>
            <a:pPr marL="0" indent="0">
              <a:buNone/>
            </a:pPr>
            <a:r>
              <a:rPr lang="en-US" dirty="0"/>
              <a:t> 3. Key used by sender and receiver previously can be converted to new Key using Encryption.</a:t>
            </a:r>
          </a:p>
          <a:p>
            <a:pPr marL="0" indent="0">
              <a:buNone/>
            </a:pPr>
            <a:r>
              <a:rPr lang="en-US" dirty="0"/>
              <a:t> 4. Key can be provided to both users with help of KDC. </a:t>
            </a:r>
            <a:endParaRPr lang="en-IN" dirty="0"/>
          </a:p>
        </p:txBody>
      </p:sp>
    </p:spTree>
    <p:extLst>
      <p:ext uri="{BB962C8B-B14F-4D97-AF65-F5344CB8AC3E}">
        <p14:creationId xmlns:p14="http://schemas.microsoft.com/office/powerpoint/2010/main" val="2424296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5400" dirty="0"/>
              <a:t>             </a:t>
            </a:r>
            <a:r>
              <a:rPr lang="en-US" sz="5400" dirty="0" err="1"/>
              <a:t>Thankyou</a:t>
            </a:r>
            <a:endParaRPr lang="en-IN" sz="5400" dirty="0"/>
          </a:p>
        </p:txBody>
      </p:sp>
    </p:spTree>
    <p:extLst>
      <p:ext uri="{BB962C8B-B14F-4D97-AF65-F5344CB8AC3E}">
        <p14:creationId xmlns:p14="http://schemas.microsoft.com/office/powerpoint/2010/main" val="4187289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4031" y="1250923"/>
            <a:ext cx="2161825" cy="874376"/>
          </a:xfrm>
        </p:spPr>
        <p:txBody>
          <a:bodyPr/>
          <a:lstStyle/>
          <a:p>
            <a:r>
              <a:rPr lang="en-US" dirty="0"/>
              <a:t>Index :-</a:t>
            </a:r>
            <a:endParaRPr lang="en-IN" dirty="0"/>
          </a:p>
        </p:txBody>
      </p:sp>
      <p:sp>
        <p:nvSpPr>
          <p:cNvPr id="3" name="Content Placeholder 2"/>
          <p:cNvSpPr>
            <a:spLocks noGrp="1"/>
          </p:cNvSpPr>
          <p:nvPr>
            <p:ph idx="1"/>
          </p:nvPr>
        </p:nvSpPr>
        <p:spPr>
          <a:xfrm>
            <a:off x="1103312" y="2313773"/>
            <a:ext cx="8946541" cy="3652021"/>
          </a:xfrm>
        </p:spPr>
        <p:txBody>
          <a:bodyPr/>
          <a:lstStyle/>
          <a:p>
            <a:pPr>
              <a:buFont typeface="Arial" panose="020B0604020202020204" pitchFamily="34" charset="0"/>
              <a:buChar char="•"/>
            </a:pPr>
            <a:r>
              <a:rPr lang="en-US" sz="2400" dirty="0"/>
              <a:t>Introduction</a:t>
            </a:r>
          </a:p>
          <a:p>
            <a:pPr>
              <a:buFont typeface="Arial" panose="020B0604020202020204" pitchFamily="34" charset="0"/>
              <a:buChar char="•"/>
            </a:pPr>
            <a:r>
              <a:rPr lang="en-US" sz="2400" dirty="0"/>
              <a:t>Proposed Methodology</a:t>
            </a:r>
          </a:p>
          <a:p>
            <a:pPr>
              <a:buFont typeface="Arial" panose="020B0604020202020204" pitchFamily="34" charset="0"/>
              <a:buChar char="•"/>
            </a:pPr>
            <a:r>
              <a:rPr lang="en-US" sz="2400" dirty="0"/>
              <a:t>Technology Stack</a:t>
            </a:r>
          </a:p>
          <a:p>
            <a:pPr>
              <a:buFont typeface="Arial" panose="020B0604020202020204" pitchFamily="34" charset="0"/>
              <a:buChar char="•"/>
            </a:pPr>
            <a:r>
              <a:rPr lang="en-US" sz="2400" dirty="0"/>
              <a:t>Flowchart</a:t>
            </a:r>
          </a:p>
          <a:p>
            <a:pPr>
              <a:buFont typeface="Arial" panose="020B0604020202020204" pitchFamily="34" charset="0"/>
              <a:buChar char="•"/>
            </a:pPr>
            <a:r>
              <a:rPr lang="en-US" sz="2400" dirty="0"/>
              <a:t>Working</a:t>
            </a:r>
          </a:p>
          <a:p>
            <a:pPr>
              <a:buFont typeface="Arial" panose="020B0604020202020204" pitchFamily="34" charset="0"/>
              <a:buChar char="•"/>
            </a:pPr>
            <a:r>
              <a:rPr lang="en-US" sz="2400" dirty="0"/>
              <a:t>Future Scope</a:t>
            </a:r>
          </a:p>
          <a:p>
            <a:pPr>
              <a:buFont typeface="Arial" panose="020B0604020202020204" pitchFamily="34" charset="0"/>
              <a:buChar char="•"/>
            </a:pPr>
            <a:endParaRPr lang="en-IN" dirty="0"/>
          </a:p>
        </p:txBody>
      </p:sp>
    </p:spTree>
    <p:extLst>
      <p:ext uri="{BB962C8B-B14F-4D97-AF65-F5344CB8AC3E}">
        <p14:creationId xmlns:p14="http://schemas.microsoft.com/office/powerpoint/2010/main" val="2948306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52718"/>
            <a:ext cx="8947522" cy="1400530"/>
          </a:xfrm>
        </p:spPr>
        <p:txBody>
          <a:bodyPr/>
          <a:lstStyle/>
          <a:p>
            <a:r>
              <a:rPr lang="en-US" dirty="0"/>
              <a:t>Introduction :-</a:t>
            </a:r>
            <a:endParaRPr lang="en-IN" dirty="0"/>
          </a:p>
        </p:txBody>
      </p:sp>
      <p:sp>
        <p:nvSpPr>
          <p:cNvPr id="3" name="Content Placeholder 2"/>
          <p:cNvSpPr>
            <a:spLocks noGrp="1"/>
          </p:cNvSpPr>
          <p:nvPr>
            <p:ph idx="1"/>
          </p:nvPr>
        </p:nvSpPr>
        <p:spPr>
          <a:xfrm>
            <a:off x="1103312" y="1505120"/>
            <a:ext cx="8946541" cy="4743280"/>
          </a:xfrm>
        </p:spPr>
        <p:txBody>
          <a:bodyPr/>
          <a:lstStyle/>
          <a:p>
            <a:pPr marL="0" indent="0">
              <a:buNone/>
            </a:pPr>
            <a:r>
              <a:rPr lang="en-US" dirty="0"/>
              <a:t>Nowadays, SMS is a common mode of communication among mobile phone users. </a:t>
            </a:r>
          </a:p>
          <a:p>
            <a:pPr marL="0" indent="0">
              <a:buNone/>
            </a:pPr>
            <a:r>
              <a:rPr lang="en-US" dirty="0"/>
              <a:t>It is a type of text messaging service that can be used by user to send personal information, email notification, transaction or bank details etc. </a:t>
            </a:r>
          </a:p>
          <a:p>
            <a:pPr marL="0" indent="0">
              <a:buNone/>
            </a:pPr>
            <a:r>
              <a:rPr lang="en-US" dirty="0"/>
              <a:t>These information are sensitive and need to be protected from malicious attacks.</a:t>
            </a:r>
          </a:p>
          <a:p>
            <a:pPr marL="0" indent="0">
              <a:buNone/>
            </a:pPr>
            <a:r>
              <a:rPr lang="en-US" dirty="0"/>
              <a:t> By using one of the cryptographic algorithm i.e. AES, we are encrypting the message, image before sending it using an android application and decrypting the encrypted message at the receiver end. </a:t>
            </a:r>
            <a:endParaRPr lang="en-IN" dirty="0"/>
          </a:p>
        </p:txBody>
      </p:sp>
    </p:spTree>
    <p:extLst>
      <p:ext uri="{BB962C8B-B14F-4D97-AF65-F5344CB8AC3E}">
        <p14:creationId xmlns:p14="http://schemas.microsoft.com/office/powerpoint/2010/main" val="626357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Methodology :-</a:t>
            </a:r>
            <a:endParaRPr lang="en-IN" dirty="0"/>
          </a:p>
        </p:txBody>
      </p:sp>
      <p:sp>
        <p:nvSpPr>
          <p:cNvPr id="3" name="Content Placeholder 2"/>
          <p:cNvSpPr>
            <a:spLocks noGrp="1"/>
          </p:cNvSpPr>
          <p:nvPr>
            <p:ph idx="1"/>
          </p:nvPr>
        </p:nvSpPr>
        <p:spPr/>
        <p:txBody>
          <a:bodyPr/>
          <a:lstStyle/>
          <a:p>
            <a:pPr marL="0" indent="0">
              <a:buNone/>
            </a:pPr>
            <a:r>
              <a:rPr lang="en-US" dirty="0"/>
              <a:t>It involves study of various cryptographic algorithms and implementing the algorithm that best serves our purpose. In our project we use AES as the cryptographic algorithm to encrypt the message and images. </a:t>
            </a:r>
            <a:endParaRPr lang="en-IN" dirty="0"/>
          </a:p>
        </p:txBody>
      </p:sp>
    </p:spTree>
    <p:extLst>
      <p:ext uri="{BB962C8B-B14F-4D97-AF65-F5344CB8AC3E}">
        <p14:creationId xmlns:p14="http://schemas.microsoft.com/office/powerpoint/2010/main" val="4094832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52718"/>
            <a:ext cx="8947522" cy="1400530"/>
          </a:xfrm>
        </p:spPr>
        <p:txBody>
          <a:bodyPr/>
          <a:lstStyle/>
          <a:p>
            <a:r>
              <a:rPr lang="en-US" dirty="0"/>
              <a:t>Technology Stack :-</a:t>
            </a:r>
            <a:endParaRPr lang="en-IN" dirty="0"/>
          </a:p>
        </p:txBody>
      </p:sp>
      <p:sp>
        <p:nvSpPr>
          <p:cNvPr id="3" name="Content Placeholder 2"/>
          <p:cNvSpPr>
            <a:spLocks noGrp="1"/>
          </p:cNvSpPr>
          <p:nvPr>
            <p:ph idx="1"/>
          </p:nvPr>
        </p:nvSpPr>
        <p:spPr/>
        <p:txBody>
          <a:bodyPr/>
          <a:lstStyle/>
          <a:p>
            <a:pPr marL="0" indent="0">
              <a:buNone/>
            </a:pPr>
            <a:r>
              <a:rPr lang="en-US" dirty="0"/>
              <a:t>We used;</a:t>
            </a:r>
          </a:p>
          <a:p>
            <a:pPr marL="0" indent="0">
              <a:buNone/>
            </a:pPr>
            <a:endParaRPr lang="en-US" dirty="0"/>
          </a:p>
          <a:p>
            <a:pPr marL="457200" indent="-457200">
              <a:buFont typeface="+mj-lt"/>
              <a:buAutoNum type="arabicPeriod"/>
            </a:pPr>
            <a:r>
              <a:rPr lang="en-US" dirty="0"/>
              <a:t>Apache NetBeans for frontend </a:t>
            </a:r>
          </a:p>
          <a:p>
            <a:pPr marL="457200" indent="-457200">
              <a:buFont typeface="+mj-lt"/>
              <a:buAutoNum type="arabicPeriod"/>
            </a:pPr>
            <a:endParaRPr lang="en-US" dirty="0"/>
          </a:p>
          <a:p>
            <a:pPr marL="457200" indent="-457200">
              <a:buFont typeface="+mj-lt"/>
              <a:buAutoNum type="arabicPeriod"/>
            </a:pPr>
            <a:r>
              <a:rPr lang="en-US" dirty="0"/>
              <a:t>Java Programming language.                 </a:t>
            </a:r>
            <a:endParaRPr lang="en-IN" dirty="0"/>
          </a:p>
        </p:txBody>
      </p:sp>
      <p:pic>
        <p:nvPicPr>
          <p:cNvPr id="4" name="Picture 3"/>
          <p:cNvPicPr>
            <a:picLocks noChangeAspect="1"/>
          </p:cNvPicPr>
          <p:nvPr/>
        </p:nvPicPr>
        <p:blipFill>
          <a:blip r:embed="rId2"/>
          <a:stretch>
            <a:fillRect/>
          </a:stretch>
        </p:blipFill>
        <p:spPr>
          <a:xfrm>
            <a:off x="7100592" y="2686556"/>
            <a:ext cx="952500" cy="959749"/>
          </a:xfrm>
          <a:prstGeom prst="rect">
            <a:avLst/>
          </a:prstGeom>
        </p:spPr>
      </p:pic>
    </p:spTree>
    <p:extLst>
      <p:ext uri="{BB962C8B-B14F-4D97-AF65-F5344CB8AC3E}">
        <p14:creationId xmlns:p14="http://schemas.microsoft.com/office/powerpoint/2010/main" val="256640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52718"/>
            <a:ext cx="8947522" cy="1400530"/>
          </a:xfrm>
        </p:spPr>
        <p:txBody>
          <a:bodyPr/>
          <a:lstStyle/>
          <a:p>
            <a:r>
              <a:rPr lang="en-US" dirty="0"/>
              <a:t>Flowchart :-</a:t>
            </a:r>
            <a:endParaRPr lang="en-IN" dirty="0"/>
          </a:p>
        </p:txBody>
      </p:sp>
      <p:pic>
        <p:nvPicPr>
          <p:cNvPr id="4" name="Content Placeholder 3"/>
          <p:cNvPicPr>
            <a:picLocks noGrp="1" noChangeAspect="1"/>
          </p:cNvPicPr>
          <p:nvPr>
            <p:ph idx="1"/>
          </p:nvPr>
        </p:nvPicPr>
        <p:blipFill>
          <a:blip r:embed="rId2"/>
          <a:stretch>
            <a:fillRect/>
          </a:stretch>
        </p:blipFill>
        <p:spPr>
          <a:xfrm>
            <a:off x="2638610" y="2103402"/>
            <a:ext cx="5876925" cy="3009900"/>
          </a:xfrm>
          <a:prstGeom prst="rect">
            <a:avLst/>
          </a:prstGeom>
        </p:spPr>
      </p:pic>
    </p:spTree>
    <p:extLst>
      <p:ext uri="{BB962C8B-B14F-4D97-AF65-F5344CB8AC3E}">
        <p14:creationId xmlns:p14="http://schemas.microsoft.com/office/powerpoint/2010/main" val="3032924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52718"/>
            <a:ext cx="8947522" cy="1400530"/>
          </a:xfrm>
        </p:spPr>
        <p:txBody>
          <a:bodyPr/>
          <a:lstStyle/>
          <a:p>
            <a:r>
              <a:rPr lang="en-US" dirty="0"/>
              <a:t>Working :-</a:t>
            </a:r>
            <a:endParaRPr lang="en-IN" dirty="0"/>
          </a:p>
        </p:txBody>
      </p:sp>
      <p:sp>
        <p:nvSpPr>
          <p:cNvPr id="3" name="Content Placeholder 2"/>
          <p:cNvSpPr>
            <a:spLocks noGrp="1"/>
          </p:cNvSpPr>
          <p:nvPr>
            <p:ph idx="1"/>
          </p:nvPr>
        </p:nvSpPr>
        <p:spPr>
          <a:xfrm>
            <a:off x="1209845" y="2409438"/>
            <a:ext cx="8946541" cy="2712977"/>
          </a:xfrm>
        </p:spPr>
        <p:txBody>
          <a:bodyPr>
            <a:normAutofit fontScale="92500" lnSpcReduction="20000"/>
          </a:bodyPr>
          <a:lstStyle/>
          <a:p>
            <a:pPr algn="just">
              <a:buFont typeface="Wingdings" panose="05000000000000000000" pitchFamily="2" charset="2"/>
              <a:buChar char="q"/>
            </a:pPr>
            <a:r>
              <a:rPr lang="en-US" spc="300" dirty="0"/>
              <a:t>We are using AES, </a:t>
            </a:r>
            <a:r>
              <a:rPr lang="en-US" b="0" i="0" spc="300" dirty="0">
                <a:solidFill>
                  <a:srgbClr val="444444"/>
                </a:solidFill>
                <a:effectLst/>
                <a:latin typeface="Roboto" panose="020B0604020202020204" pitchFamily="2" charset="0"/>
              </a:rPr>
              <a:t> </a:t>
            </a:r>
            <a:r>
              <a:rPr lang="en-US" spc="300" dirty="0"/>
              <a:t>a secure encryption algorithm which is a symmetric encryption algorithm. AES encryption is used by U.S. for securing sensitive but unclassified material.</a:t>
            </a:r>
          </a:p>
          <a:p>
            <a:pPr marL="0" indent="0" algn="just">
              <a:buNone/>
            </a:pPr>
            <a:endParaRPr lang="en-US" spc="300" dirty="0"/>
          </a:p>
          <a:p>
            <a:pPr algn="just">
              <a:buFont typeface="Wingdings" panose="05000000000000000000" pitchFamily="2" charset="2"/>
              <a:buChar char="q"/>
            </a:pPr>
            <a:r>
              <a:rPr lang="en-US" spc="300" dirty="0"/>
              <a:t>It uses the same key for encrypting and decrypting, So the sender and receiver must know about it.</a:t>
            </a:r>
          </a:p>
          <a:p>
            <a:pPr marL="0" indent="0" algn="just">
              <a:buNone/>
            </a:pPr>
            <a:endParaRPr lang="en-US" spc="300" dirty="0"/>
          </a:p>
          <a:p>
            <a:pPr algn="just">
              <a:buFont typeface="Wingdings" panose="05000000000000000000" pitchFamily="2" charset="2"/>
              <a:buChar char="q"/>
            </a:pPr>
            <a:r>
              <a:rPr lang="en-US" b="0" i="0" spc="300" dirty="0">
                <a:effectLst/>
                <a:latin typeface="Roboto" panose="02000000000000000000" pitchFamily="2" charset="0"/>
              </a:rPr>
              <a:t>AES is block cipher capable of handling 128 bit blocks.</a:t>
            </a:r>
            <a:endParaRPr lang="en-US" spc="300" dirty="0"/>
          </a:p>
        </p:txBody>
      </p:sp>
    </p:spTree>
    <p:extLst>
      <p:ext uri="{BB962C8B-B14F-4D97-AF65-F5344CB8AC3E}">
        <p14:creationId xmlns:p14="http://schemas.microsoft.com/office/powerpoint/2010/main" val="2386064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DE4C0-165D-4BC0-BA55-32E8015C3A16}"/>
              </a:ext>
            </a:extLst>
          </p:cNvPr>
          <p:cNvSpPr>
            <a:spLocks noGrp="1"/>
          </p:cNvSpPr>
          <p:nvPr>
            <p:ph type="title"/>
          </p:nvPr>
        </p:nvSpPr>
        <p:spPr/>
        <p:txBody>
          <a:bodyPr/>
          <a:lstStyle/>
          <a:p>
            <a:r>
              <a:rPr lang="en-US" sz="3200" dirty="0"/>
              <a:t>Usage of NetBeans in the Project :-</a:t>
            </a:r>
            <a:endParaRPr lang="en-IN" sz="3200" dirty="0"/>
          </a:p>
        </p:txBody>
      </p:sp>
      <p:sp>
        <p:nvSpPr>
          <p:cNvPr id="7" name="Content Placeholder 6">
            <a:extLst>
              <a:ext uri="{FF2B5EF4-FFF2-40B4-BE49-F238E27FC236}">
                <a16:creationId xmlns:a16="http://schemas.microsoft.com/office/drawing/2014/main" id="{C603BDBA-3E7B-48E0-93BF-84EFCBE05B07}"/>
              </a:ext>
            </a:extLst>
          </p:cNvPr>
          <p:cNvSpPr>
            <a:spLocks noGrp="1"/>
          </p:cNvSpPr>
          <p:nvPr>
            <p:ph idx="1"/>
          </p:nvPr>
        </p:nvSpPr>
        <p:spPr>
          <a:xfrm>
            <a:off x="150920" y="1642370"/>
            <a:ext cx="11825057" cy="5069148"/>
          </a:xfrm>
        </p:spPr>
        <p:txBody>
          <a:bodyPr/>
          <a:lstStyle/>
          <a:p>
            <a:r>
              <a:rPr lang="en-US" dirty="0"/>
              <a:t>We used Java Swing to create the front end of our Java application.</a:t>
            </a:r>
          </a:p>
          <a:p>
            <a:pPr marL="0" indent="0">
              <a:buNone/>
            </a:pPr>
            <a:endParaRPr lang="en-US" dirty="0"/>
          </a:p>
          <a:p>
            <a:pPr marL="0" indent="0">
              <a:buNone/>
            </a:pPr>
            <a:endParaRPr lang="en-IN" dirty="0"/>
          </a:p>
        </p:txBody>
      </p:sp>
      <p:pic>
        <p:nvPicPr>
          <p:cNvPr id="9" name="Picture 8">
            <a:extLst>
              <a:ext uri="{FF2B5EF4-FFF2-40B4-BE49-F238E27FC236}">
                <a16:creationId xmlns:a16="http://schemas.microsoft.com/office/drawing/2014/main" id="{41813F8A-A249-47CB-82F8-019B27CE4FF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15" t="-40"/>
          <a:stretch/>
        </p:blipFill>
        <p:spPr>
          <a:xfrm>
            <a:off x="4111840" y="2693596"/>
            <a:ext cx="3679974" cy="2311157"/>
          </a:xfrm>
          <a:prstGeom prst="rect">
            <a:avLst/>
          </a:prstGeom>
          <a:effectLst>
            <a:glow rad="101600">
              <a:schemeClr val="tx1">
                <a:alpha val="40000"/>
              </a:schemeClr>
            </a:glow>
          </a:effectLst>
        </p:spPr>
      </p:pic>
      <p:pic>
        <p:nvPicPr>
          <p:cNvPr id="11" name="Picture 10">
            <a:extLst>
              <a:ext uri="{FF2B5EF4-FFF2-40B4-BE49-F238E27FC236}">
                <a16:creationId xmlns:a16="http://schemas.microsoft.com/office/drawing/2014/main" id="{8D872DCE-E797-42B7-858A-06CD484529D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07658" y="2381567"/>
            <a:ext cx="3968319" cy="2834064"/>
          </a:xfrm>
          <a:prstGeom prst="rect">
            <a:avLst/>
          </a:prstGeom>
          <a:effectLst>
            <a:glow rad="177800">
              <a:schemeClr val="tx1">
                <a:alpha val="40000"/>
              </a:schemeClr>
            </a:glow>
          </a:effectLst>
        </p:spPr>
      </p:pic>
      <p:pic>
        <p:nvPicPr>
          <p:cNvPr id="13" name="Picture 12">
            <a:extLst>
              <a:ext uri="{FF2B5EF4-FFF2-40B4-BE49-F238E27FC236}">
                <a16:creationId xmlns:a16="http://schemas.microsoft.com/office/drawing/2014/main" id="{BEC64A8A-DEB1-4DCF-8C80-CDAB70DB1A3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6022" y="2318459"/>
            <a:ext cx="3679974" cy="2882050"/>
          </a:xfrm>
          <a:prstGeom prst="rect">
            <a:avLst/>
          </a:prstGeom>
          <a:effectLst>
            <a:glow rad="139700">
              <a:schemeClr val="tx1">
                <a:alpha val="40000"/>
              </a:schemeClr>
            </a:glow>
          </a:effectLst>
        </p:spPr>
      </p:pic>
      <p:sp>
        <p:nvSpPr>
          <p:cNvPr id="14" name="TextBox 13">
            <a:extLst>
              <a:ext uri="{FF2B5EF4-FFF2-40B4-BE49-F238E27FC236}">
                <a16:creationId xmlns:a16="http://schemas.microsoft.com/office/drawing/2014/main" id="{E8953C47-109B-4792-8439-9169142B238E}"/>
              </a:ext>
            </a:extLst>
          </p:cNvPr>
          <p:cNvSpPr txBox="1"/>
          <p:nvPr/>
        </p:nvSpPr>
        <p:spPr>
          <a:xfrm>
            <a:off x="1251004" y="5758951"/>
            <a:ext cx="9313768" cy="646331"/>
          </a:xfrm>
          <a:prstGeom prst="rect">
            <a:avLst/>
          </a:prstGeom>
          <a:noFill/>
        </p:spPr>
        <p:txBody>
          <a:bodyPr wrap="none" rtlCol="0">
            <a:spAutoFit/>
          </a:bodyPr>
          <a:lstStyle/>
          <a:p>
            <a:r>
              <a:rPr lang="en-US" dirty="0"/>
              <a:t>These three are the </a:t>
            </a:r>
            <a:r>
              <a:rPr lang="en-US" dirty="0" err="1"/>
              <a:t>Jframes</a:t>
            </a:r>
            <a:r>
              <a:rPr lang="en-US" dirty="0"/>
              <a:t> used in the project java application which will further </a:t>
            </a:r>
          </a:p>
          <a:p>
            <a:pPr algn="ctr"/>
            <a:r>
              <a:rPr lang="en-US" dirty="0"/>
              <a:t>demonstrate the use of AES Encryption and Decryption.</a:t>
            </a:r>
            <a:endParaRPr lang="en-IN" dirty="0"/>
          </a:p>
        </p:txBody>
      </p:sp>
    </p:spTree>
    <p:extLst>
      <p:ext uri="{BB962C8B-B14F-4D97-AF65-F5344CB8AC3E}">
        <p14:creationId xmlns:p14="http://schemas.microsoft.com/office/powerpoint/2010/main" val="175840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918921-E9A2-4EB9-8ED9-72A47ADC439A}"/>
              </a:ext>
            </a:extLst>
          </p:cNvPr>
          <p:cNvSpPr>
            <a:spLocks noGrp="1"/>
          </p:cNvSpPr>
          <p:nvPr>
            <p:ph idx="1"/>
          </p:nvPr>
        </p:nvSpPr>
        <p:spPr>
          <a:xfrm>
            <a:off x="259404" y="1245140"/>
            <a:ext cx="11673191" cy="5155659"/>
          </a:xfrm>
        </p:spPr>
        <p:txBody>
          <a:bodyPr/>
          <a:lstStyle/>
          <a:p>
            <a:r>
              <a:rPr lang="en-US" dirty="0"/>
              <a:t>For Text encryption we created a </a:t>
            </a:r>
            <a:r>
              <a:rPr lang="en-US"/>
              <a:t>Java class </a:t>
            </a:r>
          </a:p>
          <a:p>
            <a:pPr marL="0" indent="0">
              <a:buNone/>
            </a:pPr>
            <a:r>
              <a:rPr lang="en-US"/>
              <a:t>      For Encrypt-Decrypt using Base64 Encoder-Decoder</a:t>
            </a:r>
            <a:endParaRPr lang="en-US" dirty="0"/>
          </a:p>
          <a:p>
            <a:pPr marL="0" indent="0">
              <a:buNone/>
            </a:pPr>
            <a:r>
              <a:rPr lang="en-IN" dirty="0"/>
              <a:t>     and import it in the required </a:t>
            </a:r>
            <a:r>
              <a:rPr lang="en-IN" dirty="0" err="1"/>
              <a:t>Jframe</a:t>
            </a:r>
            <a:r>
              <a:rPr lang="en-IN" dirty="0"/>
              <a:t>.</a:t>
            </a:r>
          </a:p>
          <a:p>
            <a:pPr marL="0" indent="0">
              <a:buNone/>
            </a:pPr>
            <a:endParaRPr lang="en-IN" dirty="0"/>
          </a:p>
          <a:p>
            <a:r>
              <a:rPr lang="en-IN" dirty="0"/>
              <a:t>For Image Encryption &amp; Decryption</a:t>
            </a:r>
          </a:p>
          <a:p>
            <a:pPr marL="0" indent="0">
              <a:buNone/>
            </a:pPr>
            <a:r>
              <a:rPr lang="en-IN" dirty="0"/>
              <a:t>     we perform simple XOR operation .</a:t>
            </a:r>
          </a:p>
          <a:p>
            <a:pPr marL="0" indent="0">
              <a:buNone/>
            </a:pPr>
            <a:endParaRPr lang="en-IN" dirty="0"/>
          </a:p>
          <a:p>
            <a:r>
              <a:rPr lang="en-US" dirty="0"/>
              <a:t>XOR operation is performed between each and every</a:t>
            </a:r>
          </a:p>
          <a:p>
            <a:pPr marL="0" indent="0">
              <a:buNone/>
            </a:pPr>
            <a:r>
              <a:rPr lang="en-US" dirty="0"/>
              <a:t>    value of byte array and key due to which all data of </a:t>
            </a:r>
          </a:p>
          <a:p>
            <a:pPr marL="0" indent="0">
              <a:buNone/>
            </a:pPr>
            <a:r>
              <a:rPr lang="en-US" dirty="0"/>
              <a:t>    Image get change and due to which we are unable</a:t>
            </a:r>
          </a:p>
          <a:p>
            <a:pPr marL="0" indent="0">
              <a:buNone/>
            </a:pPr>
            <a:r>
              <a:rPr lang="en-US" dirty="0"/>
              <a:t>   to open our Image.</a:t>
            </a:r>
          </a:p>
          <a:p>
            <a:endParaRPr lang="en-US" dirty="0"/>
          </a:p>
        </p:txBody>
      </p:sp>
      <p:pic>
        <p:nvPicPr>
          <p:cNvPr id="5" name="Picture 4">
            <a:extLst>
              <a:ext uri="{FF2B5EF4-FFF2-40B4-BE49-F238E27FC236}">
                <a16:creationId xmlns:a16="http://schemas.microsoft.com/office/drawing/2014/main" id="{B2463095-666E-422F-87B3-9A91814D36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3140" y="3357978"/>
            <a:ext cx="3663604" cy="3342427"/>
          </a:xfrm>
          <a:prstGeom prst="rect">
            <a:avLst/>
          </a:prstGeom>
          <a:effectLst>
            <a:glow rad="127000">
              <a:srgbClr val="FFFF00">
                <a:alpha val="59000"/>
              </a:srgbClr>
            </a:glow>
          </a:effectLst>
        </p:spPr>
      </p:pic>
      <p:pic>
        <p:nvPicPr>
          <p:cNvPr id="7" name="Picture 6">
            <a:extLst>
              <a:ext uri="{FF2B5EF4-FFF2-40B4-BE49-F238E27FC236}">
                <a16:creationId xmlns:a16="http://schemas.microsoft.com/office/drawing/2014/main" id="{A935EA09-490E-449B-91C1-3F64745779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3140" y="233464"/>
            <a:ext cx="3433969" cy="2949806"/>
          </a:xfrm>
          <a:prstGeom prst="rect">
            <a:avLst/>
          </a:prstGeom>
          <a:effectLst>
            <a:glow rad="152400">
              <a:srgbClr val="FFFF00">
                <a:alpha val="40000"/>
              </a:srgbClr>
            </a:glow>
          </a:effectLst>
        </p:spPr>
      </p:pic>
    </p:spTree>
    <p:extLst>
      <p:ext uri="{BB962C8B-B14F-4D97-AF65-F5344CB8AC3E}">
        <p14:creationId xmlns:p14="http://schemas.microsoft.com/office/powerpoint/2010/main" val="22834908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173</TotalTime>
  <Words>505</Words>
  <Application>Microsoft Office PowerPoint</Application>
  <PresentationFormat>Widescreen</PresentationFormat>
  <Paragraphs>60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Ion</vt:lpstr>
      <vt:lpstr>   Mrs. Shwetambari Borade  </vt:lpstr>
      <vt:lpstr>Index :-</vt:lpstr>
      <vt:lpstr>Introduction :-</vt:lpstr>
      <vt:lpstr>Proposed Methodology :-</vt:lpstr>
      <vt:lpstr>Technology Stack :-</vt:lpstr>
      <vt:lpstr>Flowchart :-</vt:lpstr>
      <vt:lpstr>Working :-</vt:lpstr>
      <vt:lpstr>Usage of NetBeans in the Project :-</vt:lpstr>
      <vt:lpstr>PowerPoint Presentation</vt:lpstr>
      <vt:lpstr>Future Scope :-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DANTALA SHRUTI SHRIDHAR</dc:creator>
  <cp:lastModifiedBy>PANDIT SHIVAM DEVCHANDRA</cp:lastModifiedBy>
  <cp:revision>13</cp:revision>
  <dcterms:created xsi:type="dcterms:W3CDTF">2021-11-07T14:40:15Z</dcterms:created>
  <dcterms:modified xsi:type="dcterms:W3CDTF">2021-11-07T19:24:29Z</dcterms:modified>
</cp:coreProperties>
</file>