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10/14/2019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5ABBAB9-675C-4C23-98B5-949C5C9F5C08}"/>
              </a:ext>
            </a:extLst>
          </p:cNvPr>
          <p:cNvSpPr>
            <a:spLocks noGrp="1"/>
          </p:cNvSpPr>
          <p:nvPr>
            <p:ph type="subTitle" idx="1"/>
          </p:nvPr>
        </p:nvSpPr>
        <p:spPr>
          <a:xfrm>
            <a:off x="2334827" y="1722268"/>
            <a:ext cx="8398277" cy="4181395"/>
          </a:xfrm>
        </p:spPr>
        <p:txBody>
          <a:bodyPr>
            <a:normAutofit fontScale="92500" lnSpcReduction="10000"/>
          </a:bodyPr>
          <a:lstStyle/>
          <a:p>
            <a:pPr algn="ctr"/>
            <a:r>
              <a:rPr lang="en-IN" b="1" dirty="0">
                <a:latin typeface="Times New Roman" panose="02020603050405020304" pitchFamily="18" charset="0"/>
                <a:cs typeface="Times New Roman" panose="02020603050405020304" pitchFamily="18" charset="0"/>
              </a:rPr>
              <a:t>MSPM’S</a:t>
            </a:r>
            <a:br>
              <a:rPr lang="en-IN" dirty="0">
                <a:latin typeface="Times New Roman" panose="02020603050405020304" pitchFamily="18" charset="0"/>
                <a:cs typeface="Times New Roman" panose="02020603050405020304" pitchFamily="18" charset="0"/>
              </a:rPr>
            </a:br>
            <a:r>
              <a:rPr lang="en-IN" b="1" dirty="0" err="1">
                <a:latin typeface="Times New Roman" panose="02020603050405020304" pitchFamily="18" charset="0"/>
                <a:cs typeface="Times New Roman" panose="02020603050405020304" pitchFamily="18" charset="0"/>
              </a:rPr>
              <a:t>Deogiri</a:t>
            </a:r>
            <a:r>
              <a:rPr lang="en-IN" b="1" dirty="0">
                <a:latin typeface="Times New Roman" panose="02020603050405020304" pitchFamily="18" charset="0"/>
                <a:cs typeface="Times New Roman" panose="02020603050405020304" pitchFamily="18" charset="0"/>
              </a:rPr>
              <a:t> Institute of Engineering and Management Studies,</a:t>
            </a:r>
            <a:br>
              <a:rPr lang="en-IN" i="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Aurangabad</a:t>
            </a:r>
            <a:br>
              <a:rPr lang="en-IN" i="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Department of Computer Science and Engineering</a:t>
            </a:r>
            <a:br>
              <a:rPr lang="en-IN" i="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Subject:Theory</a:t>
            </a:r>
            <a:r>
              <a:rPr lang="en-IN" b="1" dirty="0">
                <a:latin typeface="Times New Roman" panose="02020603050405020304" pitchFamily="18" charset="0"/>
                <a:cs typeface="Times New Roman" panose="02020603050405020304" pitchFamily="18" charset="0"/>
              </a:rPr>
              <a:t> of Computation</a:t>
            </a:r>
            <a:br>
              <a:rPr lang="en-IN" b="1" dirty="0">
                <a:latin typeface="Times New Roman" panose="02020603050405020304" pitchFamily="18" charset="0"/>
                <a:cs typeface="Times New Roman" panose="02020603050405020304" pitchFamily="18" charset="0"/>
              </a:rPr>
            </a:br>
            <a:r>
              <a:rPr lang="en-IN" b="1" dirty="0" err="1">
                <a:latin typeface="Times New Roman" panose="02020603050405020304" pitchFamily="18" charset="0"/>
                <a:cs typeface="Times New Roman" panose="02020603050405020304" pitchFamily="18" charset="0"/>
              </a:rPr>
              <a:t>Topic:Pattern</a:t>
            </a:r>
            <a:r>
              <a:rPr lang="en-IN" b="1" dirty="0">
                <a:latin typeface="Times New Roman" panose="02020603050405020304" pitchFamily="18" charset="0"/>
                <a:cs typeface="Times New Roman" panose="02020603050405020304" pitchFamily="18" charset="0"/>
              </a:rPr>
              <a:t> Matching</a:t>
            </a:r>
            <a:br>
              <a:rPr lang="en-IN" i="1"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Submitted by</a:t>
            </a:r>
            <a:br>
              <a:rPr lang="en-IN"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Shruti Deshpande(36133)</a:t>
            </a:r>
          </a:p>
          <a:p>
            <a:pPr algn="ctr"/>
            <a:r>
              <a:rPr lang="en-IN" b="1" dirty="0" err="1">
                <a:latin typeface="Times New Roman" panose="02020603050405020304" pitchFamily="18" charset="0"/>
                <a:cs typeface="Times New Roman" panose="02020603050405020304" pitchFamily="18" charset="0"/>
              </a:rPr>
              <a:t>Sayali</a:t>
            </a: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Salunke</a:t>
            </a:r>
            <a:r>
              <a:rPr lang="en-IN" b="1" dirty="0">
                <a:latin typeface="Times New Roman" panose="02020603050405020304" pitchFamily="18" charset="0"/>
                <a:cs typeface="Times New Roman" panose="02020603050405020304" pitchFamily="18" charset="0"/>
              </a:rPr>
              <a:t>(36134)</a:t>
            </a:r>
          </a:p>
          <a:p>
            <a:pPr algn="ctr"/>
            <a:r>
              <a:rPr lang="en-IN" b="1" dirty="0" err="1">
                <a:latin typeface="Times New Roman" panose="02020603050405020304" pitchFamily="18" charset="0"/>
                <a:cs typeface="Times New Roman" panose="02020603050405020304" pitchFamily="18" charset="0"/>
              </a:rPr>
              <a:t>Github</a:t>
            </a:r>
            <a:r>
              <a:rPr lang="en-IN" b="1" dirty="0">
                <a:latin typeface="Times New Roman" panose="02020603050405020304" pitchFamily="18" charset="0"/>
                <a:cs typeface="Times New Roman" panose="02020603050405020304" pitchFamily="18" charset="0"/>
              </a:rPr>
              <a:t> Link:</a:t>
            </a:r>
            <a:br>
              <a:rPr lang="en-IN" b="1" dirty="0">
                <a:latin typeface="Times New Roman" panose="02020603050405020304" pitchFamily="18" charset="0"/>
                <a:cs typeface="Times New Roman" panose="02020603050405020304" pitchFamily="18" charset="0"/>
              </a:rPr>
            </a:br>
            <a:br>
              <a:rPr lang="en-IN" i="1"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Under the Guidance of</a:t>
            </a:r>
            <a:br>
              <a:rPr lang="en-IN" i="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Prof.</a:t>
            </a:r>
            <a:r>
              <a:rPr lang="en-IN" b="1" i="1"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Sarika Chavan</a:t>
            </a:r>
            <a:br>
              <a:rPr lang="en-IN" b="1" dirty="0">
                <a:latin typeface="Times New Roman" panose="02020603050405020304" pitchFamily="18" charset="0"/>
                <a:cs typeface="Times New Roman" panose="02020603050405020304" pitchFamily="18" charset="0"/>
              </a:rPr>
            </a:br>
            <a:r>
              <a:rPr lang="en-IN" dirty="0" err="1">
                <a:latin typeface="Times New Roman" panose="02020603050405020304" pitchFamily="18" charset="0"/>
                <a:cs typeface="Times New Roman" panose="02020603050405020304" pitchFamily="18" charset="0"/>
              </a:rPr>
              <a:t>Asst.Prof.Department</a:t>
            </a:r>
            <a:r>
              <a:rPr lang="en-IN" dirty="0">
                <a:latin typeface="Times New Roman" panose="02020603050405020304" pitchFamily="18" charset="0"/>
                <a:cs typeface="Times New Roman" panose="02020603050405020304" pitchFamily="18" charset="0"/>
              </a:rPr>
              <a:t> of CSE</a:t>
            </a:r>
            <a:br>
              <a:rPr lang="en-IN" i="1"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Deogiri</a:t>
            </a:r>
            <a:r>
              <a:rPr lang="en-IN" dirty="0">
                <a:latin typeface="Times New Roman" panose="02020603050405020304" pitchFamily="18" charset="0"/>
                <a:cs typeface="Times New Roman" panose="02020603050405020304" pitchFamily="18" charset="0"/>
              </a:rPr>
              <a:t> Institute Engineering and Management Studies)</a:t>
            </a:r>
            <a:br>
              <a:rPr lang="en-IN" i="1"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2019-2020 </a:t>
            </a:r>
            <a:endParaRPr lang="en-IN" dirty="0"/>
          </a:p>
        </p:txBody>
      </p:sp>
      <p:pic>
        <p:nvPicPr>
          <p:cNvPr id="4" name="Picture 3">
            <a:extLst>
              <a:ext uri="{FF2B5EF4-FFF2-40B4-BE49-F238E27FC236}">
                <a16:creationId xmlns:a16="http://schemas.microsoft.com/office/drawing/2014/main" id="{06E8CC0D-AC18-4CB3-998F-90E1AEE2CDF2}"/>
              </a:ext>
            </a:extLst>
          </p:cNvPr>
          <p:cNvPicPr>
            <a:picLocks noChangeAspect="1"/>
          </p:cNvPicPr>
          <p:nvPr/>
        </p:nvPicPr>
        <p:blipFill>
          <a:blip r:embed="rId2"/>
          <a:stretch>
            <a:fillRect/>
          </a:stretch>
        </p:blipFill>
        <p:spPr>
          <a:xfrm>
            <a:off x="5157371" y="412187"/>
            <a:ext cx="2753188" cy="1372225"/>
          </a:xfrm>
          <a:prstGeom prst="rect">
            <a:avLst/>
          </a:prstGeom>
        </p:spPr>
      </p:pic>
    </p:spTree>
    <p:extLst>
      <p:ext uri="{BB962C8B-B14F-4D97-AF65-F5344CB8AC3E}">
        <p14:creationId xmlns:p14="http://schemas.microsoft.com/office/powerpoint/2010/main" val="2792668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B12A-83AA-438C-8FCA-022015D84FA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Output:</a:t>
            </a:r>
          </a:p>
        </p:txBody>
      </p:sp>
      <p:pic>
        <p:nvPicPr>
          <p:cNvPr id="6" name="Content Placeholder 5">
            <a:extLst>
              <a:ext uri="{FF2B5EF4-FFF2-40B4-BE49-F238E27FC236}">
                <a16:creationId xmlns:a16="http://schemas.microsoft.com/office/drawing/2014/main" id="{EAA914EE-3B57-4AA7-B43F-F42343263D80}"/>
              </a:ext>
            </a:extLst>
          </p:cNvPr>
          <p:cNvPicPr>
            <a:picLocks noGrp="1" noChangeAspect="1"/>
          </p:cNvPicPr>
          <p:nvPr>
            <p:ph idx="1"/>
          </p:nvPr>
        </p:nvPicPr>
        <p:blipFill>
          <a:blip r:embed="rId2"/>
          <a:stretch>
            <a:fillRect/>
          </a:stretch>
        </p:blipFill>
        <p:spPr>
          <a:xfrm>
            <a:off x="2956264" y="2349258"/>
            <a:ext cx="7164279" cy="3245440"/>
          </a:xfrm>
        </p:spPr>
      </p:pic>
    </p:spTree>
    <p:extLst>
      <p:ext uri="{BB962C8B-B14F-4D97-AF65-F5344CB8AC3E}">
        <p14:creationId xmlns:p14="http://schemas.microsoft.com/office/powerpoint/2010/main" val="3886024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76391D-4266-41C9-97FD-3B276113E833}"/>
              </a:ext>
            </a:extLst>
          </p:cNvPr>
          <p:cNvSpPr>
            <a:spLocks noGrp="1"/>
          </p:cNvSpPr>
          <p:nvPr>
            <p:ph idx="1"/>
          </p:nvPr>
        </p:nvSpPr>
        <p:spPr>
          <a:xfrm>
            <a:off x="2175029" y="2133600"/>
            <a:ext cx="8682361" cy="3777622"/>
          </a:xfrm>
        </p:spPr>
        <p:txBody>
          <a:bodyPr/>
          <a:lstStyle/>
          <a:p>
            <a:pPr marL="0" indent="0">
              <a:buNone/>
            </a:pPr>
            <a:r>
              <a:rPr lang="en-IN" dirty="0"/>
              <a:t>                                                    </a:t>
            </a:r>
          </a:p>
          <a:p>
            <a:pPr marL="0" indent="0">
              <a:buNone/>
            </a:pPr>
            <a:endParaRPr lang="en-IN" dirty="0"/>
          </a:p>
          <a:p>
            <a:pPr marL="0" indent="0">
              <a:buNone/>
            </a:pPr>
            <a:r>
              <a:rPr lang="en-IN" dirty="0"/>
              <a:t>                                              </a:t>
            </a:r>
            <a:r>
              <a:rPr lang="en-IN" sz="28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676007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3726B-7F27-4F32-928D-F47D8473396E}"/>
              </a:ext>
            </a:extLst>
          </p:cNvPr>
          <p:cNvSpPr>
            <a:spLocks noGrp="1"/>
          </p:cNvSpPr>
          <p:nvPr>
            <p:ph type="title"/>
          </p:nvPr>
        </p:nvSpPr>
        <p:spPr>
          <a:xfrm>
            <a:off x="2592925" y="1056442"/>
            <a:ext cx="8911687" cy="848557"/>
          </a:xfrm>
        </p:spPr>
        <p:txBody>
          <a:bodyPr/>
          <a:lstStyle/>
          <a:p>
            <a:r>
              <a:rPr lang="en-IN" dirty="0">
                <a:latin typeface="Times New Roman" panose="02020603050405020304" pitchFamily="18" charset="0"/>
                <a:cs typeface="Times New Roman" panose="02020603050405020304" pitchFamily="18" charset="0"/>
              </a:rPr>
              <a:t>Problem Statement</a:t>
            </a:r>
            <a:r>
              <a:rPr lang="en-IN" dirty="0"/>
              <a:t>:</a:t>
            </a:r>
          </a:p>
        </p:txBody>
      </p:sp>
      <p:sp>
        <p:nvSpPr>
          <p:cNvPr id="3" name="Content Placeholder 2">
            <a:extLst>
              <a:ext uri="{FF2B5EF4-FFF2-40B4-BE49-F238E27FC236}">
                <a16:creationId xmlns:a16="http://schemas.microsoft.com/office/drawing/2014/main" id="{D288592A-152E-4ACE-8745-0CDC809DBC7A}"/>
              </a:ext>
            </a:extLst>
          </p:cNvPr>
          <p:cNvSpPr>
            <a:spLocks noGrp="1"/>
          </p:cNvSpPr>
          <p:nvPr>
            <p:ph idx="1"/>
          </p:nvPr>
        </p:nvSpPr>
        <p:spPr>
          <a:xfrm>
            <a:off x="3551068" y="2183906"/>
            <a:ext cx="6889072" cy="3727315"/>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To check if a string is present in an another string, for example, the string "programming" is present in the string "C programming". If it is present, then it's location (i.e. at which position it is present) is printed.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9184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E8616-4262-47C9-848C-F9F720C05BF5}"/>
              </a:ext>
            </a:extLst>
          </p:cNvPr>
          <p:cNvSpPr>
            <a:spLocks noGrp="1"/>
          </p:cNvSpPr>
          <p:nvPr>
            <p:ph type="title"/>
          </p:nvPr>
        </p:nvSpPr>
        <p:spPr>
          <a:xfrm>
            <a:off x="2592925" y="946778"/>
            <a:ext cx="8911687" cy="958222"/>
          </a:xfrm>
        </p:spPr>
        <p:txBody>
          <a:bodyPr/>
          <a:lstStyle/>
          <a:p>
            <a:r>
              <a:rPr lang="en-IN" dirty="0">
                <a:latin typeface="Times New Roman" panose="02020603050405020304" pitchFamily="18" charset="0"/>
                <a:cs typeface="Times New Roman" panose="02020603050405020304" pitchFamily="18" charset="0"/>
              </a:rPr>
              <a:t>Algorithm and Approach Used:</a:t>
            </a:r>
          </a:p>
        </p:txBody>
      </p:sp>
      <p:sp>
        <p:nvSpPr>
          <p:cNvPr id="3" name="Content Placeholder 2">
            <a:extLst>
              <a:ext uri="{FF2B5EF4-FFF2-40B4-BE49-F238E27FC236}">
                <a16:creationId xmlns:a16="http://schemas.microsoft.com/office/drawing/2014/main" id="{73830489-ADDA-423B-8DE2-61040095902C}"/>
              </a:ext>
            </a:extLst>
          </p:cNvPr>
          <p:cNvSpPr>
            <a:spLocks noGrp="1"/>
          </p:cNvSpPr>
          <p:nvPr>
            <p:ph idx="1"/>
          </p:nvPr>
        </p:nvSpPr>
        <p:spPr>
          <a:xfrm>
            <a:off x="2589212" y="2175028"/>
            <a:ext cx="8268178" cy="3736193"/>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We are implementing naive string search algorithm in this program.</a:t>
            </a:r>
          </a:p>
          <a:p>
            <a:pPr algn="just">
              <a:lnSpc>
                <a:spcPct val="150000"/>
              </a:lnSpc>
            </a:pPr>
            <a:r>
              <a:rPr lang="en-US" sz="2000" dirty="0">
                <a:latin typeface="Times New Roman" panose="02020603050405020304" pitchFamily="18" charset="0"/>
                <a:cs typeface="Times New Roman" panose="02020603050405020304" pitchFamily="18" charset="0"/>
              </a:rPr>
              <a:t>We create a function match which receives two character arrays and returns the position if matching occurs otherwise returns -1.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7712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02F4C-1C01-4B62-860D-88FD2973956B}"/>
              </a:ext>
            </a:extLst>
          </p:cNvPr>
          <p:cNvSpPr>
            <a:spLocks noGrp="1"/>
          </p:cNvSpPr>
          <p:nvPr>
            <p:ph type="title"/>
          </p:nvPr>
        </p:nvSpPr>
        <p:spPr>
          <a:xfrm>
            <a:off x="2592925" y="798990"/>
            <a:ext cx="8911687" cy="1106010"/>
          </a:xfrm>
        </p:spPr>
        <p:txBody>
          <a:bodyPr/>
          <a:lstStyle/>
          <a:p>
            <a:r>
              <a:rPr lang="en-US" dirty="0">
                <a:latin typeface="Times New Roman" panose="02020603050405020304" pitchFamily="18" charset="0"/>
                <a:cs typeface="Times New Roman" panose="02020603050405020304" pitchFamily="18" charset="0"/>
              </a:rPr>
              <a:t>Naive string search algorithm:</a:t>
            </a:r>
            <a:endParaRPr lang="en-IN" dirty="0"/>
          </a:p>
        </p:txBody>
      </p:sp>
      <p:sp>
        <p:nvSpPr>
          <p:cNvPr id="3" name="Content Placeholder 2">
            <a:extLst>
              <a:ext uri="{FF2B5EF4-FFF2-40B4-BE49-F238E27FC236}">
                <a16:creationId xmlns:a16="http://schemas.microsoft.com/office/drawing/2014/main" id="{C02CAB2E-DED4-426E-9751-743D0E0FEE3B}"/>
              </a:ext>
            </a:extLst>
          </p:cNvPr>
          <p:cNvSpPr>
            <a:spLocks noGrp="1"/>
          </p:cNvSpPr>
          <p:nvPr>
            <p:ph idx="1"/>
          </p:nvPr>
        </p:nvSpPr>
        <p:spPr>
          <a:xfrm>
            <a:off x="2589212" y="2133600"/>
            <a:ext cx="8055114" cy="3777622"/>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Naïve pattern searching is the simplest method among other pattern searching algorithms. It checks for all character of the main string to the pattern. This algorithm is helpful for smaller texts.</a:t>
            </a:r>
          </a:p>
          <a:p>
            <a:pPr algn="just">
              <a:lnSpc>
                <a:spcPct val="150000"/>
              </a:lnSpc>
            </a:pPr>
            <a:r>
              <a:rPr lang="en-US" sz="2000" dirty="0">
                <a:latin typeface="Times New Roman" panose="02020603050405020304" pitchFamily="18" charset="0"/>
                <a:cs typeface="Times New Roman" panose="02020603050405020304" pitchFamily="18" charset="0"/>
              </a:rPr>
              <a:t>The time complexity of Naïve Pattern Search method is O(m*n). The m is the size of pattern and n is the size of the main string.</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666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3B654-4691-4DA4-9B44-98BE48A5BBB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Algorithm:</a:t>
            </a:r>
          </a:p>
        </p:txBody>
      </p:sp>
      <p:sp>
        <p:nvSpPr>
          <p:cNvPr id="4" name="Rectangle 1">
            <a:extLst>
              <a:ext uri="{FF2B5EF4-FFF2-40B4-BE49-F238E27FC236}">
                <a16:creationId xmlns:a16="http://schemas.microsoft.com/office/drawing/2014/main" id="{120FD511-A3C2-431C-B386-CF0EEE9CE13F}"/>
              </a:ext>
            </a:extLst>
          </p:cNvPr>
          <p:cNvSpPr>
            <a:spLocks noGrp="1" noChangeArrowheads="1"/>
          </p:cNvSpPr>
          <p:nvPr>
            <p:ph idx="1"/>
          </p:nvPr>
        </p:nvSpPr>
        <p:spPr bwMode="auto">
          <a:xfrm>
            <a:off x="4190261" y="1561403"/>
            <a:ext cx="5646198" cy="424731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naivePatternSearch</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(pattern, text)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Input: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The text and the pattern</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Output: </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location, where patterns are present in the text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Begin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patLen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pattern Size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strLen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string size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0 to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strLen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patLen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do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j := 0 to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patLen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If text[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i+j</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pattern[j], then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break the loop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done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if j ==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patLen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display the position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as there pattern found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done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End </a:t>
            </a:r>
          </a:p>
        </p:txBody>
      </p:sp>
    </p:spTree>
    <p:extLst>
      <p:ext uri="{BB962C8B-B14F-4D97-AF65-F5344CB8AC3E}">
        <p14:creationId xmlns:p14="http://schemas.microsoft.com/office/powerpoint/2010/main" val="434628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09DA4-107F-4068-BF55-9D146E2F15C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Applications:</a:t>
            </a:r>
          </a:p>
        </p:txBody>
      </p:sp>
      <p:pic>
        <p:nvPicPr>
          <p:cNvPr id="1026" name="Picture 2" descr="Applications of Pattern Matching ">
            <a:extLst>
              <a:ext uri="{FF2B5EF4-FFF2-40B4-BE49-F238E27FC236}">
                <a16:creationId xmlns:a16="http://schemas.microsoft.com/office/drawing/2014/main" id="{90790C77-5C5E-49B0-A8E3-455A528B1E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4727" y="1651247"/>
            <a:ext cx="7943418" cy="3958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4340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11630-74A4-4F35-91A2-0306971CC3A1}"/>
              </a:ext>
            </a:extLst>
          </p:cNvPr>
          <p:cNvSpPr>
            <a:spLocks noGrp="1"/>
          </p:cNvSpPr>
          <p:nvPr>
            <p:ph type="title"/>
          </p:nvPr>
        </p:nvSpPr>
        <p:spPr>
          <a:xfrm>
            <a:off x="2592925" y="190870"/>
            <a:ext cx="8911687" cy="1714130"/>
          </a:xfrm>
        </p:spPr>
        <p:txBody>
          <a:bodyPr/>
          <a:lstStyle/>
          <a:p>
            <a:r>
              <a:rPr lang="en-IN" dirty="0">
                <a:latin typeface="Times New Roman" panose="02020603050405020304" pitchFamily="18" charset="0"/>
                <a:cs typeface="Times New Roman" panose="02020603050405020304" pitchFamily="18" charset="0"/>
              </a:rPr>
              <a:t>CODE:</a:t>
            </a:r>
          </a:p>
        </p:txBody>
      </p:sp>
      <p:sp>
        <p:nvSpPr>
          <p:cNvPr id="3" name="Content Placeholder 2">
            <a:extLst>
              <a:ext uri="{FF2B5EF4-FFF2-40B4-BE49-F238E27FC236}">
                <a16:creationId xmlns:a16="http://schemas.microsoft.com/office/drawing/2014/main" id="{2ED7EBB3-47AD-4AD9-9245-B21A2E36256B}"/>
              </a:ext>
            </a:extLst>
          </p:cNvPr>
          <p:cNvSpPr>
            <a:spLocks noGrp="1"/>
          </p:cNvSpPr>
          <p:nvPr>
            <p:ph idx="1"/>
          </p:nvPr>
        </p:nvSpPr>
        <p:spPr>
          <a:xfrm>
            <a:off x="3906174" y="932155"/>
            <a:ext cx="5415379" cy="5734975"/>
          </a:xfrm>
          <a:ln>
            <a:solidFill>
              <a:schemeClr val="tx1"/>
            </a:solidFill>
          </a:ln>
        </p:spPr>
        <p:txBody>
          <a:bodyPr>
            <a:normAutofit fontScale="85000" lnSpcReduction="20000"/>
          </a:bodyPr>
          <a:lstStyle/>
          <a:p>
            <a:pPr marL="0" indent="0">
              <a:buNone/>
            </a:pPr>
            <a:r>
              <a:rPr lang="en-IN" dirty="0"/>
              <a:t>#include &lt;</a:t>
            </a:r>
            <a:r>
              <a:rPr lang="en-IN" dirty="0" err="1"/>
              <a:t>stdio.h</a:t>
            </a:r>
            <a:r>
              <a:rPr lang="en-IN" dirty="0"/>
              <a:t>&gt;</a:t>
            </a:r>
          </a:p>
          <a:p>
            <a:pPr marL="0" indent="0">
              <a:buNone/>
            </a:pPr>
            <a:r>
              <a:rPr lang="en-IN" dirty="0"/>
              <a:t>#include &lt;</a:t>
            </a:r>
            <a:r>
              <a:rPr lang="en-IN" dirty="0" err="1"/>
              <a:t>string.h</a:t>
            </a:r>
            <a:r>
              <a:rPr lang="en-IN" dirty="0"/>
              <a:t>&gt;</a:t>
            </a:r>
          </a:p>
          <a:p>
            <a:pPr marL="0" indent="0">
              <a:buNone/>
            </a:pPr>
            <a:r>
              <a:rPr lang="en-IN" dirty="0"/>
              <a:t> int match(char [], char []); </a:t>
            </a:r>
          </a:p>
          <a:p>
            <a:pPr marL="0" indent="0">
              <a:buNone/>
            </a:pPr>
            <a:r>
              <a:rPr lang="en-IN" dirty="0"/>
              <a:t>int main() {  </a:t>
            </a:r>
          </a:p>
          <a:p>
            <a:pPr marL="0" indent="0">
              <a:buNone/>
            </a:pPr>
            <a:r>
              <a:rPr lang="en-IN" dirty="0"/>
              <a:t>char a[100], b[100];  </a:t>
            </a:r>
          </a:p>
          <a:p>
            <a:pPr marL="0" indent="0">
              <a:buNone/>
            </a:pPr>
            <a:r>
              <a:rPr lang="en-IN" dirty="0"/>
              <a:t>int position;   </a:t>
            </a:r>
          </a:p>
          <a:p>
            <a:pPr marL="0" indent="0">
              <a:buNone/>
            </a:pPr>
            <a:r>
              <a:rPr lang="en-IN" dirty="0" err="1"/>
              <a:t>printf</a:t>
            </a:r>
            <a:r>
              <a:rPr lang="en-IN" dirty="0"/>
              <a:t>("Enter some text\n");  </a:t>
            </a:r>
          </a:p>
          <a:p>
            <a:pPr marL="0" indent="0">
              <a:buNone/>
            </a:pPr>
            <a:r>
              <a:rPr lang="en-IN" dirty="0"/>
              <a:t>gets(a);   </a:t>
            </a:r>
          </a:p>
          <a:p>
            <a:pPr marL="0" indent="0">
              <a:buNone/>
            </a:pPr>
            <a:r>
              <a:rPr lang="en-IN" dirty="0" err="1"/>
              <a:t>printf</a:t>
            </a:r>
            <a:r>
              <a:rPr lang="en-IN" dirty="0"/>
              <a:t>("Enter a string to find\n");  </a:t>
            </a:r>
          </a:p>
          <a:p>
            <a:pPr marL="0" indent="0">
              <a:buNone/>
            </a:pPr>
            <a:r>
              <a:rPr lang="en-IN" dirty="0"/>
              <a:t>gets(b);  </a:t>
            </a:r>
          </a:p>
          <a:p>
            <a:pPr marL="0" indent="0">
              <a:buNone/>
            </a:pPr>
            <a:r>
              <a:rPr lang="en-IN" dirty="0"/>
              <a:t> position = match(a, b);  </a:t>
            </a:r>
          </a:p>
          <a:p>
            <a:pPr marL="0" indent="0">
              <a:buNone/>
            </a:pPr>
            <a:r>
              <a:rPr lang="en-IN" dirty="0"/>
              <a:t> if (position != -1) {  </a:t>
            </a:r>
          </a:p>
          <a:p>
            <a:pPr marL="0" indent="0">
              <a:buNone/>
            </a:pPr>
            <a:r>
              <a:rPr lang="en-IN" dirty="0"/>
              <a:t>  </a:t>
            </a:r>
            <a:r>
              <a:rPr lang="en-IN" dirty="0" err="1"/>
              <a:t>printf</a:t>
            </a:r>
            <a:r>
              <a:rPr lang="en-IN" dirty="0"/>
              <a:t>("Found at location: %d\n", position + 1); </a:t>
            </a:r>
          </a:p>
          <a:p>
            <a:pPr marL="0" indent="0">
              <a:buNone/>
            </a:pPr>
            <a:r>
              <a:rPr lang="en-IN" dirty="0"/>
              <a:t> }  else {    </a:t>
            </a:r>
          </a:p>
          <a:p>
            <a:pPr marL="0" indent="0">
              <a:buNone/>
            </a:pPr>
            <a:r>
              <a:rPr lang="en-IN" dirty="0" err="1"/>
              <a:t>printf</a:t>
            </a:r>
            <a:r>
              <a:rPr lang="en-IN" dirty="0"/>
              <a:t>("Not found.\n");  </a:t>
            </a:r>
          </a:p>
          <a:p>
            <a:pPr marL="0" indent="0">
              <a:buNone/>
            </a:pPr>
            <a:r>
              <a:rPr lang="en-IN" dirty="0"/>
              <a:t>}  </a:t>
            </a:r>
          </a:p>
          <a:p>
            <a:pPr marL="0" indent="0">
              <a:buNone/>
            </a:pPr>
            <a:r>
              <a:rPr lang="en-IN" dirty="0"/>
              <a:t> return 0;</a:t>
            </a:r>
          </a:p>
          <a:p>
            <a:pPr marL="0" indent="0">
              <a:buNone/>
            </a:pPr>
            <a:r>
              <a:rPr lang="en-IN" dirty="0"/>
              <a:t>} </a:t>
            </a:r>
          </a:p>
        </p:txBody>
      </p:sp>
    </p:spTree>
    <p:extLst>
      <p:ext uri="{BB962C8B-B14F-4D97-AF65-F5344CB8AC3E}">
        <p14:creationId xmlns:p14="http://schemas.microsoft.com/office/powerpoint/2010/main" val="3520928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BD92A4-3941-47D5-9F62-7CA799A35D0E}"/>
              </a:ext>
            </a:extLst>
          </p:cNvPr>
          <p:cNvSpPr>
            <a:spLocks noGrp="1"/>
          </p:cNvSpPr>
          <p:nvPr>
            <p:ph idx="1"/>
          </p:nvPr>
        </p:nvSpPr>
        <p:spPr>
          <a:xfrm>
            <a:off x="2589212" y="559293"/>
            <a:ext cx="6323969" cy="5814874"/>
          </a:xfrm>
          <a:ln>
            <a:solidFill>
              <a:schemeClr val="tx1"/>
            </a:solidFill>
          </a:ln>
        </p:spPr>
        <p:txBody>
          <a:bodyPr>
            <a:normAutofit/>
          </a:bodyPr>
          <a:lstStyle/>
          <a:p>
            <a:pPr marL="0" indent="0">
              <a:buNone/>
            </a:pPr>
            <a:r>
              <a:rPr lang="en-IN" dirty="0"/>
              <a:t>int match(char text[], char pattern[])</a:t>
            </a:r>
          </a:p>
          <a:p>
            <a:pPr marL="0" indent="0">
              <a:buNone/>
            </a:pPr>
            <a:r>
              <a:rPr lang="en-IN" dirty="0"/>
              <a:t> {  </a:t>
            </a:r>
          </a:p>
          <a:p>
            <a:pPr marL="0" indent="0">
              <a:buNone/>
            </a:pPr>
            <a:r>
              <a:rPr lang="en-IN" dirty="0"/>
              <a:t>int c, d, e, </a:t>
            </a:r>
            <a:r>
              <a:rPr lang="en-IN" dirty="0" err="1"/>
              <a:t>text_length</a:t>
            </a:r>
            <a:r>
              <a:rPr lang="en-IN" dirty="0"/>
              <a:t>, </a:t>
            </a:r>
            <a:r>
              <a:rPr lang="en-IN" dirty="0" err="1"/>
              <a:t>pattern_length</a:t>
            </a:r>
            <a:r>
              <a:rPr lang="en-IN" dirty="0"/>
              <a:t>, position = -1;  </a:t>
            </a:r>
          </a:p>
          <a:p>
            <a:pPr marL="0" indent="0">
              <a:buNone/>
            </a:pPr>
            <a:r>
              <a:rPr lang="en-IN" dirty="0"/>
              <a:t> </a:t>
            </a:r>
            <a:r>
              <a:rPr lang="en-IN" dirty="0" err="1"/>
              <a:t>text_length</a:t>
            </a:r>
            <a:r>
              <a:rPr lang="en-IN" dirty="0"/>
              <a:t>    = </a:t>
            </a:r>
            <a:r>
              <a:rPr lang="en-IN" dirty="0" err="1"/>
              <a:t>strlen</a:t>
            </a:r>
            <a:r>
              <a:rPr lang="en-IN" dirty="0"/>
              <a:t>(text);  </a:t>
            </a:r>
          </a:p>
          <a:p>
            <a:pPr marL="0" indent="0">
              <a:buNone/>
            </a:pPr>
            <a:r>
              <a:rPr lang="en-IN" dirty="0" err="1"/>
              <a:t>pattern_length</a:t>
            </a:r>
            <a:r>
              <a:rPr lang="en-IN" dirty="0"/>
              <a:t> = </a:t>
            </a:r>
            <a:r>
              <a:rPr lang="en-IN" dirty="0" err="1"/>
              <a:t>strlen</a:t>
            </a:r>
            <a:r>
              <a:rPr lang="en-IN" dirty="0"/>
              <a:t>(pattern);   </a:t>
            </a:r>
          </a:p>
          <a:p>
            <a:pPr marL="0" indent="0">
              <a:buNone/>
            </a:pPr>
            <a:r>
              <a:rPr lang="en-IN" dirty="0"/>
              <a:t>if (</a:t>
            </a:r>
            <a:r>
              <a:rPr lang="en-IN" dirty="0" err="1"/>
              <a:t>pattern_length</a:t>
            </a:r>
            <a:r>
              <a:rPr lang="en-IN" dirty="0"/>
              <a:t> &gt; </a:t>
            </a:r>
            <a:r>
              <a:rPr lang="en-IN" dirty="0" err="1"/>
              <a:t>text_length</a:t>
            </a:r>
            <a:r>
              <a:rPr lang="en-IN" dirty="0"/>
              <a:t>) </a:t>
            </a:r>
          </a:p>
          <a:p>
            <a:pPr marL="0" indent="0">
              <a:buNone/>
            </a:pPr>
            <a:r>
              <a:rPr lang="en-IN" dirty="0"/>
              <a:t>{    </a:t>
            </a:r>
          </a:p>
          <a:p>
            <a:pPr marL="0" indent="0">
              <a:buNone/>
            </a:pPr>
            <a:r>
              <a:rPr lang="en-IN" dirty="0"/>
              <a:t>return -1;  </a:t>
            </a:r>
          </a:p>
          <a:p>
            <a:pPr marL="0" indent="0">
              <a:buNone/>
            </a:pPr>
            <a:r>
              <a:rPr lang="en-IN" dirty="0"/>
              <a:t>}   </a:t>
            </a:r>
          </a:p>
          <a:p>
            <a:pPr marL="0" indent="0">
              <a:buNone/>
            </a:pPr>
            <a:r>
              <a:rPr lang="en-IN" dirty="0"/>
              <a:t>for (c = 0; c &lt;= </a:t>
            </a:r>
            <a:r>
              <a:rPr lang="en-IN" dirty="0" err="1"/>
              <a:t>text_length</a:t>
            </a:r>
            <a:r>
              <a:rPr lang="en-IN" dirty="0"/>
              <a:t> - </a:t>
            </a:r>
            <a:r>
              <a:rPr lang="en-IN" dirty="0" err="1"/>
              <a:t>pattern_length</a:t>
            </a:r>
            <a:r>
              <a:rPr lang="en-IN" dirty="0"/>
              <a:t>; </a:t>
            </a:r>
            <a:r>
              <a:rPr lang="en-IN" dirty="0" err="1"/>
              <a:t>c++</a:t>
            </a:r>
            <a:r>
              <a:rPr lang="en-IN" dirty="0"/>
              <a:t>) </a:t>
            </a:r>
          </a:p>
          <a:p>
            <a:pPr marL="0" indent="0">
              <a:buNone/>
            </a:pPr>
            <a:r>
              <a:rPr lang="en-IN" dirty="0"/>
              <a:t>{    </a:t>
            </a:r>
          </a:p>
          <a:p>
            <a:pPr marL="0" indent="0">
              <a:buNone/>
            </a:pPr>
            <a:r>
              <a:rPr lang="en-IN" dirty="0"/>
              <a:t>position = e = c;     </a:t>
            </a:r>
          </a:p>
          <a:p>
            <a:endParaRPr lang="en-IN" dirty="0"/>
          </a:p>
        </p:txBody>
      </p:sp>
    </p:spTree>
    <p:extLst>
      <p:ext uri="{BB962C8B-B14F-4D97-AF65-F5344CB8AC3E}">
        <p14:creationId xmlns:p14="http://schemas.microsoft.com/office/powerpoint/2010/main" val="1267494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2C3BE0-98E8-4EA4-A330-1477408D33C0}"/>
              </a:ext>
            </a:extLst>
          </p:cNvPr>
          <p:cNvSpPr>
            <a:spLocks noGrp="1"/>
          </p:cNvSpPr>
          <p:nvPr>
            <p:ph idx="1"/>
          </p:nvPr>
        </p:nvSpPr>
        <p:spPr>
          <a:xfrm>
            <a:off x="3823208" y="807868"/>
            <a:ext cx="4814765" cy="5032333"/>
          </a:xfrm>
          <a:ln>
            <a:solidFill>
              <a:schemeClr val="tx1"/>
            </a:solidFill>
          </a:ln>
        </p:spPr>
        <p:txBody>
          <a:bodyPr>
            <a:normAutofit fontScale="92500" lnSpcReduction="10000"/>
          </a:bodyPr>
          <a:lstStyle/>
          <a:p>
            <a:pPr marL="0" indent="0">
              <a:buNone/>
            </a:pPr>
            <a:r>
              <a:rPr lang="en-IN" dirty="0"/>
              <a:t>for (d = 0; d &lt; </a:t>
            </a:r>
            <a:r>
              <a:rPr lang="en-IN" dirty="0" err="1"/>
              <a:t>pattern_length</a:t>
            </a:r>
            <a:r>
              <a:rPr lang="en-IN" dirty="0"/>
              <a:t>; d++) {      </a:t>
            </a:r>
          </a:p>
          <a:p>
            <a:pPr marL="0" indent="0">
              <a:buNone/>
            </a:pPr>
            <a:r>
              <a:rPr lang="en-IN" dirty="0"/>
              <a:t>if (pattern[d] == text[e]) {        </a:t>
            </a:r>
          </a:p>
          <a:p>
            <a:pPr marL="0" indent="0">
              <a:buNone/>
            </a:pPr>
            <a:r>
              <a:rPr lang="en-IN" dirty="0"/>
              <a:t>e++;      </a:t>
            </a:r>
          </a:p>
          <a:p>
            <a:pPr marL="0" indent="0">
              <a:buNone/>
            </a:pPr>
            <a:r>
              <a:rPr lang="en-IN" dirty="0"/>
              <a:t>}      </a:t>
            </a:r>
          </a:p>
          <a:p>
            <a:pPr marL="0" indent="0">
              <a:buNone/>
            </a:pPr>
            <a:r>
              <a:rPr lang="en-IN" dirty="0"/>
              <a:t>else {        </a:t>
            </a:r>
          </a:p>
          <a:p>
            <a:pPr marL="0" indent="0">
              <a:buNone/>
            </a:pPr>
            <a:r>
              <a:rPr lang="en-IN" dirty="0"/>
              <a:t>break;      } </a:t>
            </a:r>
          </a:p>
          <a:p>
            <a:pPr marL="0" indent="0">
              <a:buNone/>
            </a:pPr>
            <a:r>
              <a:rPr lang="en-IN" dirty="0"/>
              <a:t>   }   </a:t>
            </a:r>
          </a:p>
          <a:p>
            <a:pPr marL="0" indent="0">
              <a:buNone/>
            </a:pPr>
            <a:r>
              <a:rPr lang="en-IN" dirty="0"/>
              <a:t> if (d == </a:t>
            </a:r>
            <a:r>
              <a:rPr lang="en-IN" dirty="0" err="1"/>
              <a:t>pattern_length</a:t>
            </a:r>
            <a:r>
              <a:rPr lang="en-IN" dirty="0"/>
              <a:t>) </a:t>
            </a:r>
          </a:p>
          <a:p>
            <a:pPr marL="0" indent="0">
              <a:buNone/>
            </a:pPr>
            <a:r>
              <a:rPr lang="en-IN" dirty="0"/>
              <a:t>{      </a:t>
            </a:r>
          </a:p>
          <a:p>
            <a:pPr marL="0" indent="0">
              <a:buNone/>
            </a:pPr>
            <a:r>
              <a:rPr lang="en-IN" dirty="0"/>
              <a:t>return position;   </a:t>
            </a:r>
          </a:p>
          <a:p>
            <a:pPr marL="0" indent="0">
              <a:buNone/>
            </a:pPr>
            <a:r>
              <a:rPr lang="en-IN" dirty="0"/>
              <a:t> }  </a:t>
            </a:r>
          </a:p>
          <a:p>
            <a:pPr marL="0" indent="0">
              <a:buNone/>
            </a:pPr>
            <a:r>
              <a:rPr lang="en-IN" dirty="0"/>
              <a:t>} </a:t>
            </a:r>
          </a:p>
          <a:p>
            <a:pPr marL="0" indent="0">
              <a:buNone/>
            </a:pPr>
            <a:r>
              <a:rPr lang="en-IN" dirty="0"/>
              <a:t>  return -1;</a:t>
            </a:r>
          </a:p>
          <a:p>
            <a:pPr marL="0" indent="0">
              <a:buNone/>
            </a:pPr>
            <a:r>
              <a:rPr lang="en-IN" dirty="0"/>
              <a:t>}</a:t>
            </a:r>
          </a:p>
          <a:p>
            <a:endParaRPr lang="en-IN" dirty="0"/>
          </a:p>
        </p:txBody>
      </p:sp>
    </p:spTree>
    <p:extLst>
      <p:ext uri="{BB962C8B-B14F-4D97-AF65-F5344CB8AC3E}">
        <p14:creationId xmlns:p14="http://schemas.microsoft.com/office/powerpoint/2010/main" val="84137582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0</TotalTime>
  <Words>384</Words>
  <Application>Microsoft Office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Times New Roman</vt:lpstr>
      <vt:lpstr>Wingdings 3</vt:lpstr>
      <vt:lpstr>Wisp</vt:lpstr>
      <vt:lpstr>PowerPoint Presentation</vt:lpstr>
      <vt:lpstr>Problem Statement:</vt:lpstr>
      <vt:lpstr>Algorithm and Approach Used:</vt:lpstr>
      <vt:lpstr>Naive string search algorithm:</vt:lpstr>
      <vt:lpstr>Algorithm:</vt:lpstr>
      <vt:lpstr>Applications:</vt:lpstr>
      <vt:lpstr>CODE:</vt:lpstr>
      <vt:lpstr>PowerPoint Presentation</vt:lpstr>
      <vt:lpstr>PowerPoint Presentation</vt:lpstr>
      <vt:lpstr>Output: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SHRUTI</dc:creator>
  <cp:lastModifiedBy>SHRUTI</cp:lastModifiedBy>
  <cp:revision>22</cp:revision>
  <dcterms:created xsi:type="dcterms:W3CDTF">2019-10-09T15:34:15Z</dcterms:created>
  <dcterms:modified xsi:type="dcterms:W3CDTF">2019-10-14T08:09:26Z</dcterms:modified>
</cp:coreProperties>
</file>