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4"/>
  </p:sldMasterIdLst>
  <p:notesMasterIdLst>
    <p:notesMasterId r:id="rId18"/>
  </p:notesMasterIdLst>
  <p:handoutMasterIdLst>
    <p:handoutMasterId r:id="rId19"/>
  </p:handoutMasterIdLst>
  <p:sldIdLst>
    <p:sldId id="312" r:id="rId5"/>
    <p:sldId id="337" r:id="rId6"/>
    <p:sldId id="316" r:id="rId7"/>
    <p:sldId id="338" r:id="rId8"/>
    <p:sldId id="310" r:id="rId9"/>
    <p:sldId id="339" r:id="rId10"/>
    <p:sldId id="340" r:id="rId11"/>
    <p:sldId id="341" r:id="rId12"/>
    <p:sldId id="342" r:id="rId13"/>
    <p:sldId id="343" r:id="rId14"/>
    <p:sldId id="344" r:id="rId15"/>
    <p:sldId id="320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>
        <p:scale>
          <a:sx n="84" d="100"/>
          <a:sy n="84" d="100"/>
        </p:scale>
        <p:origin x="658" y="336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A161-FD1E-1A23-4879-2953B0C1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C708F-98D6-D360-1B9E-7C1DED19F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2DBB-D643-A56A-F63D-0882198A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C361-99D0-78D7-0FA7-C14F2A1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6A8E-5781-CDDF-F109-2C7474E0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248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F35-11E7-F0B6-8F23-51BDE766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9FCF-D79C-1779-4850-3FC2A544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4CD2-AC1A-2CD7-0C4F-6316ADF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D9EE-36C4-5732-1804-F7DC339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72A3-A153-7393-3B77-101475ED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167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0DA51-1889-A10A-2D5B-D00BA22F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6DAE-C417-FF96-FC8F-BDF583AE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B9C4-6852-00D2-82B3-FE1D5DF9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624E-722B-D891-D8E9-69D7536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D53-9512-578B-5924-3DE5E2FA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50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49239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47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45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8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D35A-353B-0448-C4CD-C639520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F8DF-6D63-33CB-5B4B-7B7D9C6D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0DB2-7D54-102F-2B60-147B9BC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FBE7-39FB-6EC8-8158-EFB078C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581D-98D3-DFFC-1042-721484F9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079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049-211F-4747-E0E9-439178E3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90B6-2951-1450-D478-F2C17667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179B-E134-DBA3-0EB3-AC72F79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D4ED-6B37-5127-1E85-BBBA838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C3A2-8C53-E92D-45A1-089188A1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07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089D-B43C-9629-713C-09679B6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D07D-CDE9-33F8-43B8-B5E8F0FBB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60F8-98B1-F9A4-ED1D-2419DC060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A9AB-9A7A-808A-1DFD-8A26D351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8664-D005-A4A0-C387-2A2D756C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9DED-43D8-0C4A-EB87-FFC5D40D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4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36B6-FACB-B972-B960-A14470D2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833B-03D3-C565-3497-2D292459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2DD7-B628-E7A7-8CD9-2F6B2BBF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64A78-76E3-68E4-1FBE-1AAFDBD1C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B95E3-A854-D66D-5210-4B7F9C23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8AA05-FFC0-6869-EDA0-55D9A6B6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CA4E7-74F3-448A-32E6-21BAB66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2BC52-0532-9F11-B93C-225B72D0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42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BBA4-44C0-BF3D-C498-D56E376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D93D6-12D0-DF9A-E2D3-CC627B60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0EC4-169A-1390-F88D-CC5F5CA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A4B00-750A-7B5A-5F1C-E831E4ED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89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989C5-C958-BCCC-8259-16290805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84DA3-5243-CB8D-8F2E-D6F2B9C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D5F9-2EDD-2E67-5AD0-EABFC45E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08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1AA-A64F-3163-CD3F-FB29677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30DD-1A6D-71EF-29C7-B394FD6F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54E3E-8DC3-C54E-483C-A4B64724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3346-D411-CCAE-A61B-38E37FBC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DBFF-0149-A33D-10BF-47EF99B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F09E-274F-8A88-EEE3-D0C86A4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0757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E94-0908-C5D3-5ECE-51C38EDE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19A74-91E6-C36F-CAD9-2E7A3A20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D7A5-0E33-EF0F-1A8A-49476C289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D8AB-5DB5-0FDE-1403-36D98A80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180B-9B39-9070-8688-7D6E861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94E84-3D0C-243B-055A-9229E2A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44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7A5F2-8FB5-6520-F9F6-BFB325C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F40-CF57-2D8D-7D07-F1F610DD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CB6-F81E-CFD3-7551-F3F80437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7BD0-3670-1D1F-54ED-DB8D8E54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CB59-C3F7-AC4A-3DCF-3EC58506E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90" r:id="rId14"/>
    <p:sldLayoutId id="2147483893" r:id="rId15"/>
    <p:sldLayoutId id="214748389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21393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Zomato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2938578"/>
            <a:ext cx="4579668" cy="213930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PRESENTER</a:t>
            </a:r>
          </a:p>
          <a:p>
            <a:pPr marL="0" indent="0" algn="l"/>
            <a:r>
              <a:rPr lang="en-US" dirty="0"/>
              <a:t>                1)Shruthi .G</a:t>
            </a:r>
          </a:p>
          <a:p>
            <a:pPr marL="0" indent="0" algn="l"/>
            <a:r>
              <a:rPr lang="en-US" dirty="0"/>
              <a:t>                2)Shruthi shree</a:t>
            </a:r>
          </a:p>
          <a:p>
            <a:pPr marL="0" indent="0" algn="l"/>
            <a:r>
              <a:rPr lang="en-US" dirty="0"/>
              <a:t>                3) Bhagya </a:t>
            </a:r>
          </a:p>
          <a:p>
            <a:pPr marL="0" indent="0" algn="l"/>
            <a:r>
              <a:rPr lang="en-US" dirty="0"/>
              <a:t>                4)Chethan</a:t>
            </a:r>
          </a:p>
          <a:p>
            <a:pPr marL="0" indent="0" algn="l"/>
            <a:r>
              <a:rPr lang="en-US" dirty="0"/>
              <a:t>                5)Deraj</a:t>
            </a:r>
          </a:p>
          <a:p>
            <a:pPr marL="0" indent="0" algn="l"/>
            <a:r>
              <a:rPr lang="en-US" dirty="0"/>
              <a:t>                7) Pavan </a:t>
            </a:r>
          </a:p>
          <a:p>
            <a:pPr marL="0" indent="0"/>
            <a:r>
              <a:rPr lang="en-US" dirty="0"/>
              <a:t>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096410" y="1957246"/>
            <a:ext cx="4579668" cy="2950656"/>
          </a:xfr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AD47F-7EEE-FEC0-EE5D-408FCF09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EA3E0-BC01-0B33-9209-E7DB6D6B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BA9E-C254-AE4E-FDEF-EA4DDFB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7C985-CBF2-A2E5-D1B2-B88A7A8BA0D2}"/>
              </a:ext>
            </a:extLst>
          </p:cNvPr>
          <p:cNvSpPr txBox="1"/>
          <p:nvPr/>
        </p:nvSpPr>
        <p:spPr>
          <a:xfrm>
            <a:off x="73152" y="136525"/>
            <a:ext cx="11391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SQL Query</a:t>
            </a:r>
            <a:endParaRPr lang="en-IN" sz="2800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6C4038-D98A-BD1F-8278-BDBEF489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8" y="567975"/>
            <a:ext cx="4352502" cy="588014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60D10D1-CAE6-709B-1FF1-2FDB69E5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82" y="567975"/>
            <a:ext cx="4127485" cy="6050782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39A9A4-9E92-7229-2FB9-E60AC0EE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569" y="613535"/>
            <a:ext cx="391532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1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1AC-8BAB-6EE6-106E-D5996E4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     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0F6F-9181-46E9-DF52-67C09A6E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B125D-532A-91C6-F9C7-39503495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05B6A-0C7D-6481-4F6F-F88ACBF8B929}"/>
              </a:ext>
            </a:extLst>
          </p:cNvPr>
          <p:cNvSpPr txBox="1"/>
          <p:nvPr/>
        </p:nvSpPr>
        <p:spPr>
          <a:xfrm>
            <a:off x="1300734" y="1690688"/>
            <a:ext cx="9635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Overall Performance</a:t>
            </a:r>
            <a:r>
              <a:rPr lang="en-IN" dirty="0"/>
              <a:t>: Zomato maintains a strong foothold in the food delivery and restaurant discovery market, with consistent growth across multiple regions.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2D81-18E7-333F-7A75-E48E7E648B16}"/>
              </a:ext>
            </a:extLst>
          </p:cNvPr>
          <p:cNvSpPr txBox="1"/>
          <p:nvPr/>
        </p:nvSpPr>
        <p:spPr>
          <a:xfrm>
            <a:off x="1300734" y="2492467"/>
            <a:ext cx="920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Popular Services</a:t>
            </a:r>
            <a:r>
              <a:rPr lang="en-US" dirty="0"/>
              <a:t>: Food delivery and Zomato Pro subscriptions are among the most widely used services, driving user engagement.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F42DB-BAF3-097C-8AF1-B98AADE33767}"/>
              </a:ext>
            </a:extLst>
          </p:cNvPr>
          <p:cNvSpPr txBox="1"/>
          <p:nvPr/>
        </p:nvSpPr>
        <p:spPr>
          <a:xfrm>
            <a:off x="1300734" y="3139315"/>
            <a:ext cx="974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Geographical Insights</a:t>
            </a:r>
            <a:r>
              <a:rPr lang="en-US" dirty="0"/>
              <a:t>: Urban areas account for the majority of Zomato’s user base, with increasing penetration into Tier-2 and Tier-3 cities.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E5087-111D-8CDC-05AD-CCD9F04346FE}"/>
              </a:ext>
            </a:extLst>
          </p:cNvPr>
          <p:cNvSpPr txBox="1"/>
          <p:nvPr/>
        </p:nvSpPr>
        <p:spPr>
          <a:xfrm>
            <a:off x="1300734" y="3904548"/>
            <a:ext cx="974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Trends</a:t>
            </a:r>
            <a:r>
              <a:rPr lang="en-US" dirty="0"/>
              <a:t>: There is a growing preference for quick delivery, regional cuisines, and affordability, indicating a shift in customer demands.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6EC77-8A56-C262-C40D-641482DC5CA9}"/>
              </a:ext>
            </a:extLst>
          </p:cNvPr>
          <p:cNvSpPr txBox="1"/>
          <p:nvPr/>
        </p:nvSpPr>
        <p:spPr>
          <a:xfrm>
            <a:off x="1314831" y="4669781"/>
            <a:ext cx="9562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Intense competition, delivery partner issues, and customer retention pose significant hurdles for Zomato’s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B8235-1304-4172-AC66-0D702AE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7" y="1010170"/>
            <a:ext cx="10195560" cy="9329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Plan of Action Based on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C28F7-A71A-81C1-0F69-247FDA3ABF37}"/>
              </a:ext>
            </a:extLst>
          </p:cNvPr>
          <p:cNvSpPr txBox="1"/>
          <p:nvPr/>
        </p:nvSpPr>
        <p:spPr>
          <a:xfrm>
            <a:off x="3266694" y="20190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Optimize Delivery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F73E5-A147-E908-B3B0-F7FC3BDAE108}"/>
              </a:ext>
            </a:extLst>
          </p:cNvPr>
          <p:cNvSpPr txBox="1"/>
          <p:nvPr/>
        </p:nvSpPr>
        <p:spPr>
          <a:xfrm>
            <a:off x="3266694" y="246430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Focus on Customer Retention Strategies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C6B2E-DE08-0978-2FBE-AB0AE86E176B}"/>
              </a:ext>
            </a:extLst>
          </p:cNvPr>
          <p:cNvSpPr txBox="1"/>
          <p:nvPr/>
        </p:nvSpPr>
        <p:spPr>
          <a:xfrm>
            <a:off x="3266694" y="29387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Strengthen Marketing Campaigns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1AA12-6BE4-C734-8FD6-CFCCB7B274D8}"/>
              </a:ext>
            </a:extLst>
          </p:cNvPr>
          <p:cNvSpPr txBox="1"/>
          <p:nvPr/>
        </p:nvSpPr>
        <p:spPr>
          <a:xfrm>
            <a:off x="3266694" y="33652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Introduce Seasonal Discounts and Offers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B072A-022C-4250-679D-E1653B8F0DBB}"/>
              </a:ext>
            </a:extLst>
          </p:cNvPr>
          <p:cNvSpPr txBox="1"/>
          <p:nvPr/>
        </p:nvSpPr>
        <p:spPr>
          <a:xfrm>
            <a:off x="3266694" y="38396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Improve Sustainability Initiatives</a:t>
            </a: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479095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01" t="-1149" r="1705" b="16018"/>
          <a:stretch/>
        </p:blipFill>
        <p:spPr>
          <a:xfrm>
            <a:off x="117622" y="1764792"/>
            <a:ext cx="6206229" cy="3538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450C42-9A0B-4425-92C2-70FCF7C45734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5B574-9584-6453-97A3-26B0E401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E75B-4D75-DB40-00E0-31B6C29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red graph with a arrow pointing up&#10;&#10;Description automatically generated">
            <a:extLst>
              <a:ext uri="{FF2B5EF4-FFF2-40B4-BE49-F238E27FC236}">
                <a16:creationId xmlns:a16="http://schemas.microsoft.com/office/drawing/2014/main" id="{D40F731E-3A59-747C-FA66-2B9AF809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773489"/>
            <a:ext cx="5047268" cy="45243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0C3790-2FA4-FC9D-AF54-0EB32143F4D1}"/>
              </a:ext>
            </a:extLst>
          </p:cNvPr>
          <p:cNvSpPr/>
          <p:nvPr/>
        </p:nvSpPr>
        <p:spPr>
          <a:xfrm>
            <a:off x="1177563" y="523679"/>
            <a:ext cx="8475484" cy="103645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Zomato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D68F-C85E-3684-F85D-36A116172E0D}"/>
              </a:ext>
            </a:extLst>
          </p:cNvPr>
          <p:cNvSpPr txBox="1"/>
          <p:nvPr/>
        </p:nvSpPr>
        <p:spPr>
          <a:xfrm>
            <a:off x="838200" y="1970201"/>
            <a:ext cx="63167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Zomato, one of the biggest players in the food delivery and restaurant discovery game, has transformed how people eat, explore, and experience food. From its beginnings as a simple restaurant directory to becoming a global leader in online food delivery, Zomato’s growth is a case study in innovation, adaptability, and customer obsession.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687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3" y="386499"/>
            <a:ext cx="5817295" cy="110367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Factors of Project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8F9C9B6-2BEC-4699-B75F-9C7BE5B60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74" r="18974"/>
          <a:stretch/>
        </p:blipFill>
        <p:spPr>
          <a:xfrm>
            <a:off x="606072" y="1461213"/>
            <a:ext cx="4292687" cy="314882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14" y="1802389"/>
            <a:ext cx="4612568" cy="3288086"/>
          </a:xfrm>
        </p:spPr>
        <p:txBody>
          <a:bodyPr>
            <a:normAutofit/>
          </a:bodyPr>
          <a:lstStyle/>
          <a:p>
            <a:r>
              <a:rPr lang="en-US" dirty="0"/>
              <a:t>1.         Market Position</a:t>
            </a:r>
          </a:p>
          <a:p>
            <a:r>
              <a:rPr lang="en-US" dirty="0"/>
              <a:t>2.	Customer Insights</a:t>
            </a:r>
          </a:p>
          <a:p>
            <a:r>
              <a:rPr lang="en-US" dirty="0"/>
              <a:t>3.	Revenue Streams</a:t>
            </a:r>
          </a:p>
          <a:p>
            <a:r>
              <a:rPr lang="en-US" dirty="0"/>
              <a:t>4.	Technology</a:t>
            </a:r>
          </a:p>
          <a:p>
            <a:r>
              <a:rPr lang="en-US" dirty="0"/>
              <a:t>5.	Operations</a:t>
            </a:r>
          </a:p>
          <a:p>
            <a:r>
              <a:rPr lang="en-US" dirty="0"/>
              <a:t>6.	Challenges</a:t>
            </a:r>
          </a:p>
          <a:p>
            <a:r>
              <a:rPr lang="en-US" dirty="0"/>
              <a:t>7.	Growth Opportunities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737" y="3923261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E7A-5602-10D8-0834-631D674A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843" cy="87921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Challenges Faced In Data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C531B-49C3-BBE6-7B42-F0C7DC4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9583-6181-352D-4EE5-2324370E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FACF23A-2511-3D33-FF86-5595FE8417F3}"/>
              </a:ext>
            </a:extLst>
          </p:cNvPr>
          <p:cNvSpPr txBox="1"/>
          <p:nvPr/>
        </p:nvSpPr>
        <p:spPr>
          <a:xfrm>
            <a:off x="787650" y="1984469"/>
            <a:ext cx="473475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/>
              <a:t>During Data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Dynamic in nature</a:t>
            </a:r>
          </a:p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F51E4B8-C21E-79AB-3D36-E2ABB34A046A}"/>
              </a:ext>
            </a:extLst>
          </p:cNvPr>
          <p:cNvSpPr txBox="1"/>
          <p:nvPr/>
        </p:nvSpPr>
        <p:spPr>
          <a:xfrm>
            <a:off x="6805907" y="1675988"/>
            <a:ext cx="4139738" cy="350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/>
              <a:t>During Dashboard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Complex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Performance Optimizations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Dynamic Filtering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Scalability</a:t>
            </a:r>
          </a:p>
        </p:txBody>
      </p:sp>
      <p:pic>
        <p:nvPicPr>
          <p:cNvPr id="12" name="Picture 11" descr="A group of people sitting on a computer&#10;&#10;Description automatically generated">
            <a:extLst>
              <a:ext uri="{FF2B5EF4-FFF2-40B4-BE49-F238E27FC236}">
                <a16:creationId xmlns:a16="http://schemas.microsoft.com/office/drawing/2014/main" id="{750AEEDF-76CC-1F15-910B-24A14E72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25" y="3196592"/>
            <a:ext cx="3518895" cy="22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7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8"/>
            <a:ext cx="4335235" cy="25219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DASHBOARD </a:t>
            </a:r>
            <a:r>
              <a:rPr lang="en-US" sz="3200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2148217"/>
            <a:ext cx="4024032" cy="7718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507" r="20507"/>
          <a:stretch/>
        </p:blipFill>
        <p:spPr>
          <a:xfrm>
            <a:off x="6614160" y="2245360"/>
            <a:ext cx="4773089" cy="4612640"/>
          </a:xfrm>
        </p:spPr>
      </p:pic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BEC-4D14-E8E8-C8E4-DD5A4896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95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           </a:t>
            </a:r>
            <a:r>
              <a:rPr lang="en-IN" sz="4400" b="1" dirty="0">
                <a:solidFill>
                  <a:srgbClr val="FF0000"/>
                </a:solidFill>
              </a:rPr>
              <a:t>EXCEL DASHBOARD</a:t>
            </a:r>
            <a:br>
              <a:rPr lang="en-IN" sz="4400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BEE4-1509-4775-6D85-FE68397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E405-2EDE-165D-551A-32007B41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3AEF84-B9E2-21EB-9C8B-16728A1B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32"/>
            <a:ext cx="12192000" cy="6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A9CD-DC8F-AFBF-540F-56EBF64E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683240" cy="135331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</a:t>
            </a:r>
            <a:r>
              <a:rPr lang="en-IN" dirty="0">
                <a:solidFill>
                  <a:srgbClr val="FF0000"/>
                </a:solidFill>
              </a:rPr>
              <a:t>TABLEAU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0046B-0793-A8BB-B6CD-0BF73CFA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82B28-2EA2-6C5B-B791-51E8C5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402FAA-CA57-09E4-D5C0-A89830F9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52"/>
            <a:ext cx="12192000" cy="62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A73-F2A6-F30D-11AB-3DA406D1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391"/>
          </a:xfrm>
        </p:spPr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solidFill>
                  <a:srgbClr val="FF0000"/>
                </a:solidFill>
              </a:rPr>
              <a:t>POWER BI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B453F-6654-7198-A002-62D5C25C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1739-1BB8-7E66-B85A-A4778D3D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8E1E-6EFA-0960-3964-D6392B90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CF0F3-B4BC-98D4-EB24-E5E890F5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45"/>
            <a:ext cx="12192000" cy="61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EB73B-4EEA-B6AA-EB17-8DD3EBCD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9B727-7A7C-8138-4B2A-47DE019F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6D17-D279-B3D8-1D62-5A8E3E2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C084-00C8-ED8F-9B47-BE06B90D5993}"/>
              </a:ext>
            </a:extLst>
          </p:cNvPr>
          <p:cNvSpPr txBox="1"/>
          <p:nvPr/>
        </p:nvSpPr>
        <p:spPr>
          <a:xfrm>
            <a:off x="192024" y="155448"/>
            <a:ext cx="1199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SQL Query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741685-8F56-68AA-68AC-669EA386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64" y="625278"/>
            <a:ext cx="4221480" cy="5962329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06525A-A1BE-2A2E-E777-AAED15ED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69" y="684723"/>
            <a:ext cx="3730751" cy="5981251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4D330-D50A-E7CD-1994-6C013012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" y="684723"/>
            <a:ext cx="3282695" cy="57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9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366</Words>
  <Application>Microsoft Office PowerPoint</Application>
  <PresentationFormat>Widescreen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Source Sans Pro</vt:lpstr>
      <vt:lpstr>Office Theme</vt:lpstr>
      <vt:lpstr>Zomato  Analysis</vt:lpstr>
      <vt:lpstr>PowerPoint Presentation</vt:lpstr>
      <vt:lpstr>Analysis Factors of Project</vt:lpstr>
      <vt:lpstr>Challenges Faced In Data Analysis</vt:lpstr>
      <vt:lpstr>DASHBOARD  </vt:lpstr>
      <vt:lpstr>                                       EXCEL DASHBOARD </vt:lpstr>
      <vt:lpstr>                           TABLEAU DASHBOARD </vt:lpstr>
      <vt:lpstr>                      POWER BI DASHBOARD</vt:lpstr>
      <vt:lpstr>PowerPoint Presentation</vt:lpstr>
      <vt:lpstr>PowerPoint Presentation</vt:lpstr>
      <vt:lpstr>                                 Conclusion</vt:lpstr>
      <vt:lpstr>Plan of Action Based on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Gajaraju Shruthi</dc:creator>
  <cp:lastModifiedBy>Gajaraju Shruthi</cp:lastModifiedBy>
  <cp:revision>4</cp:revision>
  <dcterms:created xsi:type="dcterms:W3CDTF">2025-01-08T09:25:31Z</dcterms:created>
  <dcterms:modified xsi:type="dcterms:W3CDTF">2025-01-08T12:25:43Z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