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Kanit Light"/>
      <p:regular r:id="rId15"/>
    </p:embeddedFont>
    <p:embeddedFont>
      <p:font typeface="Kanit Light"/>
      <p:regular r:id="rId16"/>
    </p:embeddedFont>
    <p:embeddedFont>
      <p:font typeface="Kanit Light"/>
      <p:regular r:id="rId17"/>
    </p:embeddedFont>
    <p:embeddedFont>
      <p:font typeface="Kanit Light"/>
      <p:regular r:id="rId18"/>
    </p:embeddedFont>
    <p:embeddedFont>
      <p:font typeface="Martel Sans"/>
      <p:regular r:id="rId19"/>
    </p:embeddedFont>
    <p:embeddedFont>
      <p:font typeface="Martel Sans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slideLayout" Target="../slideLayouts/slideLayout8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2118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Enhancing Facial Expression Recognition with DDAMFN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578900"/>
            <a:ext cx="7556421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This presentation introduces our contribution to the 7th ABAW challenge at ECCV2024, utilizing a Dual-Direction Attention Mixed Feature Network (DDAMFN) for multitask facial expression recognition. We'll explore how this innovative approach achieves results far beyond the proposed baseline for the Multi-Task ABAW challenge.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6028373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10" y="6035992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6011466"/>
            <a:ext cx="2174319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C3249"/>
                </a:solidFill>
                <a:latin typeface="Martel Sans Bold" pitchFamily="34" charset="0"/>
                <a:ea typeface="Martel Sans Bold" pitchFamily="34" charset="-122"/>
                <a:cs typeface="Martel Sans Bold" pitchFamily="34" charset="-120"/>
              </a:rPr>
              <a:t>by Shruti Goyal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28064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8532" y="2782372"/>
            <a:ext cx="8576667" cy="5700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450"/>
              </a:lnSpc>
              <a:buNone/>
            </a:pPr>
            <a:r>
              <a:rPr lang="en-US" sz="35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Background on Facial Emotion Recognition</a:t>
            </a:r>
            <a:endParaRPr lang="en-US" sz="3550" dirty="0"/>
          </a:p>
        </p:txBody>
      </p:sp>
      <p:sp>
        <p:nvSpPr>
          <p:cNvPr id="4" name="Shape 1"/>
          <p:cNvSpPr/>
          <p:nvPr/>
        </p:nvSpPr>
        <p:spPr>
          <a:xfrm>
            <a:off x="900708" y="3626048"/>
            <a:ext cx="22860" cy="4102060"/>
          </a:xfrm>
          <a:prstGeom prst="roundRect">
            <a:avLst>
              <a:gd name="adj" fmla="val 335227"/>
            </a:avLst>
          </a:prstGeom>
          <a:solidFill>
            <a:srgbClr val="C5D2CF"/>
          </a:solidFill>
          <a:ln/>
        </p:spPr>
      </p:sp>
      <p:sp>
        <p:nvSpPr>
          <p:cNvPr id="5" name="Shape 2"/>
          <p:cNvSpPr/>
          <p:nvPr/>
        </p:nvSpPr>
        <p:spPr>
          <a:xfrm>
            <a:off x="1094542" y="4025146"/>
            <a:ext cx="638532" cy="22860"/>
          </a:xfrm>
          <a:prstGeom prst="roundRect">
            <a:avLst>
              <a:gd name="adj" fmla="val 335227"/>
            </a:avLst>
          </a:prstGeom>
          <a:solidFill>
            <a:srgbClr val="C5D2CF"/>
          </a:solidFill>
          <a:ln/>
        </p:spPr>
      </p:sp>
      <p:sp>
        <p:nvSpPr>
          <p:cNvPr id="6" name="Shape 3"/>
          <p:cNvSpPr/>
          <p:nvPr/>
        </p:nvSpPr>
        <p:spPr>
          <a:xfrm>
            <a:off x="706874" y="3831312"/>
            <a:ext cx="410528" cy="410527"/>
          </a:xfrm>
          <a:prstGeom prst="roundRect">
            <a:avLst>
              <a:gd name="adj" fmla="val 1866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870466" y="3899654"/>
            <a:ext cx="83225" cy="273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50"/>
              </a:lnSpc>
              <a:buNone/>
            </a:pPr>
            <a:r>
              <a:rPr lang="en-US" sz="21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1</a:t>
            </a:r>
            <a:endParaRPr lang="en-US" sz="2150" dirty="0"/>
          </a:p>
        </p:txBody>
      </p:sp>
      <p:sp>
        <p:nvSpPr>
          <p:cNvPr id="8" name="Text 5"/>
          <p:cNvSpPr/>
          <p:nvPr/>
        </p:nvSpPr>
        <p:spPr>
          <a:xfrm>
            <a:off x="1915597" y="3808452"/>
            <a:ext cx="2280642" cy="285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Ekman's Classification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1915597" y="4203025"/>
            <a:ext cx="12076271" cy="2918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Ekman's classification of human expression faces into emotions laid the foundation for facial emotion recognition research.</a:t>
            </a:r>
            <a:endParaRPr lang="en-US" sz="1400" dirty="0"/>
          </a:p>
        </p:txBody>
      </p:sp>
      <p:sp>
        <p:nvSpPr>
          <p:cNvPr id="10" name="Shape 7"/>
          <p:cNvSpPr/>
          <p:nvPr/>
        </p:nvSpPr>
        <p:spPr>
          <a:xfrm>
            <a:off x="1094542" y="5258753"/>
            <a:ext cx="638532" cy="22860"/>
          </a:xfrm>
          <a:prstGeom prst="roundRect">
            <a:avLst>
              <a:gd name="adj" fmla="val 335227"/>
            </a:avLst>
          </a:prstGeom>
          <a:solidFill>
            <a:srgbClr val="C5D2CF"/>
          </a:solidFill>
          <a:ln/>
        </p:spPr>
      </p:sp>
      <p:sp>
        <p:nvSpPr>
          <p:cNvPr id="11" name="Shape 8"/>
          <p:cNvSpPr/>
          <p:nvPr/>
        </p:nvSpPr>
        <p:spPr>
          <a:xfrm>
            <a:off x="706874" y="5064919"/>
            <a:ext cx="410528" cy="410527"/>
          </a:xfrm>
          <a:prstGeom prst="roundRect">
            <a:avLst>
              <a:gd name="adj" fmla="val 1866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842843" y="5133261"/>
            <a:ext cx="138470" cy="273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50"/>
              </a:lnSpc>
              <a:buNone/>
            </a:pPr>
            <a:r>
              <a:rPr lang="en-US" sz="21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2</a:t>
            </a:r>
            <a:endParaRPr lang="en-US" sz="2150" dirty="0"/>
          </a:p>
        </p:txBody>
      </p:sp>
      <p:sp>
        <p:nvSpPr>
          <p:cNvPr id="13" name="Text 10"/>
          <p:cNvSpPr/>
          <p:nvPr/>
        </p:nvSpPr>
        <p:spPr>
          <a:xfrm>
            <a:off x="1915597" y="5042059"/>
            <a:ext cx="2280642" cy="285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Recent Advancements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1915597" y="5436632"/>
            <a:ext cx="12076271" cy="5836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Researchers like Liu et al. and Kim et al. have refined methodologies, synthesizing insights from cognitive psychology, computer vision, and machine learning.</a:t>
            </a:r>
            <a:endParaRPr lang="en-US" sz="1400" dirty="0"/>
          </a:p>
        </p:txBody>
      </p:sp>
      <p:sp>
        <p:nvSpPr>
          <p:cNvPr id="15" name="Shape 12"/>
          <p:cNvSpPr/>
          <p:nvPr/>
        </p:nvSpPr>
        <p:spPr>
          <a:xfrm>
            <a:off x="1094542" y="6784181"/>
            <a:ext cx="638532" cy="22860"/>
          </a:xfrm>
          <a:prstGeom prst="roundRect">
            <a:avLst>
              <a:gd name="adj" fmla="val 335227"/>
            </a:avLst>
          </a:prstGeom>
          <a:solidFill>
            <a:srgbClr val="C5D2CF"/>
          </a:solidFill>
          <a:ln/>
        </p:spPr>
      </p:sp>
      <p:sp>
        <p:nvSpPr>
          <p:cNvPr id="16" name="Shape 13"/>
          <p:cNvSpPr/>
          <p:nvPr/>
        </p:nvSpPr>
        <p:spPr>
          <a:xfrm>
            <a:off x="706874" y="6590348"/>
            <a:ext cx="410528" cy="410527"/>
          </a:xfrm>
          <a:prstGeom prst="roundRect">
            <a:avLst>
              <a:gd name="adj" fmla="val 1866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841772" y="6658689"/>
            <a:ext cx="140732" cy="273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50"/>
              </a:lnSpc>
              <a:buNone/>
            </a:pPr>
            <a:r>
              <a:rPr lang="en-US" sz="21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3</a:t>
            </a:r>
            <a:endParaRPr lang="en-US" sz="2150" dirty="0"/>
          </a:p>
        </p:txBody>
      </p:sp>
      <p:sp>
        <p:nvSpPr>
          <p:cNvPr id="18" name="Text 15"/>
          <p:cNvSpPr/>
          <p:nvPr/>
        </p:nvSpPr>
        <p:spPr>
          <a:xfrm>
            <a:off x="1915597" y="6567488"/>
            <a:ext cx="3202781" cy="285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Valence and Arousal Integration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1915597" y="6962061"/>
            <a:ext cx="12076271" cy="5836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integration of valence and arousal dimensions added depth to emotional state interpretation, enabling more nuanced insights into human affective experiences.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3153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4858" y="3333750"/>
            <a:ext cx="7536180" cy="682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350"/>
              </a:lnSpc>
              <a:buNone/>
            </a:pPr>
            <a:r>
              <a:rPr lang="en-US" sz="43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DDAMFN Architecture Overview</a:t>
            </a:r>
            <a:endParaRPr lang="en-US" sz="43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58" y="4344472"/>
            <a:ext cx="3275171" cy="87403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83337" y="5546288"/>
            <a:ext cx="2731532" cy="341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Base: MobileFaceNet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983337" y="6018728"/>
            <a:ext cx="2838212" cy="6991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Utilizes MobileFaceNet for initial feature extraction</a:t>
            </a:r>
            <a:endParaRPr lang="en-US" sz="17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029" y="4344472"/>
            <a:ext cx="3275171" cy="87403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258508" y="5546288"/>
            <a:ext cx="2838212" cy="6827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Dual Direction Attention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4258508" y="6360081"/>
            <a:ext cx="2838212" cy="10487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Incorporates two attention heads for enhanced feature focus</a:t>
            </a:r>
            <a:endParaRPr lang="en-US" sz="17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4344472"/>
            <a:ext cx="3275171" cy="87403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33680" y="5546288"/>
            <a:ext cx="2838212" cy="6827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Global Depthwise Convolution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7533680" y="6360081"/>
            <a:ext cx="2838212" cy="6991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Applies GDConv layer for final feature processing</a:t>
            </a:r>
            <a:endParaRPr lang="en-US" sz="170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0371" y="4344472"/>
            <a:ext cx="3275171" cy="87403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808851" y="5546288"/>
            <a:ext cx="2731532" cy="341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Task-Specific Layers</a:t>
            </a:r>
            <a:endParaRPr lang="en-US" sz="2150" dirty="0"/>
          </a:p>
        </p:txBody>
      </p:sp>
      <p:sp>
        <p:nvSpPr>
          <p:cNvPr id="15" name="Text 8"/>
          <p:cNvSpPr/>
          <p:nvPr/>
        </p:nvSpPr>
        <p:spPr>
          <a:xfrm>
            <a:off x="10808851" y="6018728"/>
            <a:ext cx="2838212" cy="10487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Three fully-connected layers for multitask outputs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Dataset: s-AffWild2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Dataset Overview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Subset of Aff-Wild2 dataset 221,928 total image frames Preestablished train-validation-test partition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Annotations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Valence-arousal values Eight basic expressions 12 action units Filtered out invalid annotations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28869"/>
            <a:ext cx="622887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Dataset Curation Process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477810"/>
            <a:ext cx="3664863" cy="2410897"/>
          </a:xfrm>
          <a:prstGeom prst="roundRect">
            <a:avLst>
              <a:gd name="adj" fmla="val 395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27122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Filtering Criteria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3202662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Removed frames with invalid annotations (-5 for valence/arousal, -1 for expressions/AUs)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477810"/>
            <a:ext cx="3664863" cy="2410897"/>
          </a:xfrm>
          <a:prstGeom prst="roundRect">
            <a:avLst>
              <a:gd name="adj" fmla="val 395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19901" y="27122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Transformation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9901" y="3202662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Converted expressions and action units to binary values (0 or 1)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115520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28224" y="53499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Refined Dataset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8224" y="5840373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52,154 frames for training, 15,440 frames for validation after filtering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2596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Multitask Approach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8348" y="2188369"/>
            <a:ext cx="2152055" cy="130694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11216" y="2777014"/>
            <a:ext cx="8620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357217" y="2415183"/>
            <a:ext cx="342626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Valence-Arousal Prediction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57217" y="2905601"/>
            <a:ext cx="342626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2 output units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187077" y="3508415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C5D2CF"/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81" y="3551992"/>
            <a:ext cx="4304109" cy="130694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82641" y="3978712"/>
            <a:ext cx="143470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6433304" y="3778806"/>
            <a:ext cx="26065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Emotion Recognition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33304" y="4269224"/>
            <a:ext cx="26065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8 output units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6263164" y="4872038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C5D2CF"/>
          </a:solidFill>
          <a:ln/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94" y="4915614"/>
            <a:ext cx="6456164" cy="1306949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81450" y="5342334"/>
            <a:ext cx="14573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7509272" y="5142428"/>
            <a:ext cx="267247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Action Unit Detection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09272" y="5632847"/>
            <a:ext cx="267247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12 output units</a:t>
            </a:r>
            <a:endParaRPr lang="en-US" sz="1750" dirty="0"/>
          </a:p>
        </p:txBody>
      </p:sp>
      <p:sp>
        <p:nvSpPr>
          <p:cNvPr id="17" name="Text 12"/>
          <p:cNvSpPr/>
          <p:nvPr/>
        </p:nvSpPr>
        <p:spPr>
          <a:xfrm>
            <a:off x="793790" y="6477714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Our DDAMFN architecture is adapted for multitask learning, with three separate fully-connected layers at the end of the network to handle different aspects of facial expression recognition simultaneously.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306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339590" y="535900"/>
            <a:ext cx="4872157" cy="6090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750"/>
              </a:lnSpc>
              <a:buNone/>
            </a:pPr>
            <a:r>
              <a:rPr lang="en-US" sz="38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Key Innovations</a:t>
            </a:r>
            <a:endParaRPr lang="en-US" sz="38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590" y="1437203"/>
            <a:ext cx="487204" cy="48720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339590" y="2119193"/>
            <a:ext cx="2436019" cy="3044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Attention Mechanism</a:t>
            </a:r>
            <a:endParaRPr lang="en-US" sz="1900" dirty="0"/>
          </a:p>
        </p:txBody>
      </p:sp>
      <p:sp>
        <p:nvSpPr>
          <p:cNvPr id="6" name="Text 2"/>
          <p:cNvSpPr/>
          <p:nvPr/>
        </p:nvSpPr>
        <p:spPr>
          <a:xfrm>
            <a:off x="4339590" y="2540556"/>
            <a:ext cx="9608820" cy="311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Enhances network's ability to focus on crucial facial features</a:t>
            </a:r>
            <a:endParaRPr lang="en-US" sz="15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590" y="3436977"/>
            <a:ext cx="487204" cy="48720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339590" y="4118967"/>
            <a:ext cx="2638663" cy="3044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Mixed Feature Extraction</a:t>
            </a:r>
            <a:endParaRPr lang="en-US" sz="1900" dirty="0"/>
          </a:p>
        </p:txBody>
      </p:sp>
      <p:sp>
        <p:nvSpPr>
          <p:cNvPr id="9" name="Text 4"/>
          <p:cNvSpPr/>
          <p:nvPr/>
        </p:nvSpPr>
        <p:spPr>
          <a:xfrm>
            <a:off x="4339590" y="4540329"/>
            <a:ext cx="9608820" cy="311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Combines different levels of features for comprehensive analysis</a:t>
            </a:r>
            <a:endParaRPr lang="en-US" sz="15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9590" y="5436751"/>
            <a:ext cx="487204" cy="48720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4339590" y="6118741"/>
            <a:ext cx="2436019" cy="3044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Multitask Learning</a:t>
            </a:r>
            <a:endParaRPr lang="en-US" sz="1900" dirty="0"/>
          </a:p>
        </p:txBody>
      </p:sp>
      <p:sp>
        <p:nvSpPr>
          <p:cNvPr id="12" name="Text 6"/>
          <p:cNvSpPr/>
          <p:nvPr/>
        </p:nvSpPr>
        <p:spPr>
          <a:xfrm>
            <a:off x="4339590" y="6540103"/>
            <a:ext cx="9608820" cy="311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Simultaneously handles valence-arousal, emotion, and action unit recognition</a:t>
            </a:r>
            <a:endParaRPr lang="en-US" sz="1500" dirty="0"/>
          </a:p>
        </p:txBody>
      </p:sp>
      <p:sp>
        <p:nvSpPr>
          <p:cNvPr id="13" name="Text 7"/>
          <p:cNvSpPr/>
          <p:nvPr/>
        </p:nvSpPr>
        <p:spPr>
          <a:xfrm>
            <a:off x="4339590" y="7071122"/>
            <a:ext cx="9608820" cy="6236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These innovations allow our DDAMFN to capture intricate details within facial expressions, leading to improved performance across multiple facial analysis tasks.</a:t>
            </a:r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970717"/>
            <a:ext cx="716434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Future Directions and Impact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274808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417439" y="2274808"/>
            <a:ext cx="29703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Performance Evaluation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17439" y="2765227"/>
            <a:ext cx="304121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Compare multitask solution with independent single-task performance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274808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309116" y="2274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Application Potential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309116" y="2765227"/>
            <a:ext cx="304121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Explore use in mental health monitoring and user experience design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335899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417439" y="43358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Continued Refinement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417439" y="4826318"/>
            <a:ext cx="693277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Further optimize architecture for real-world, on-the-wild applications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793790" y="5807273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Our DDAMFN approach shows promise in advancing facial expression recognition, with potential impacts across various fields from human-computer interaction to psychological research and clinical diagnostics.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2024-12-01T05:40:51Z</dcterms:created>
  <dcterms:modified xsi:type="dcterms:W3CDTF">2024-12-01T05:40:51Z</dcterms:modified>
</cp:coreProperties>
</file>