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546" y="-7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3" name="Group 42"/>
          <p:cNvGrpSpPr/>
          <p:nvPr/>
        </p:nvGrpSpPr>
        <p:grpSpPr>
          <a:xfrm>
            <a:off x="-382404" y="0"/>
            <a:ext cx="9932332" cy="68580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4649096" y="-21511"/>
            <a:ext cx="35052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733365" y="2708476"/>
            <a:ext cx="3313355" cy="1702160"/>
          </a:xfrm>
        </p:spPr>
        <p:txBody>
          <a:bodyPr>
            <a:normAutofit/>
          </a:bodyPr>
          <a:lstStyle>
            <a:lvl1pPr>
              <a:defRPr sz="3600"/>
            </a:lvl1pPr>
          </a:lstStyle>
          <a:p>
            <a:r>
              <a:rPr lang="en-US" smtClean="0"/>
              <a:t>Click to edit Master title style</a:t>
            </a:r>
            <a:endParaRPr lang="en-US" dirty="0"/>
          </a:p>
        </p:txBody>
      </p:sp>
      <p:sp>
        <p:nvSpPr>
          <p:cNvPr id="3" name="Subtitle 2"/>
          <p:cNvSpPr>
            <a:spLocks noGrp="1"/>
          </p:cNvSpPr>
          <p:nvPr>
            <p:ph type="subTitle" idx="1"/>
          </p:nvPr>
        </p:nvSpPr>
        <p:spPr>
          <a:xfrm>
            <a:off x="4733365" y="4421080"/>
            <a:ext cx="3309803" cy="1260629"/>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4738744" y="1516828"/>
            <a:ext cx="2133600" cy="750981"/>
          </a:xfrm>
        </p:spPr>
        <p:txBody>
          <a:bodyPr anchor="b"/>
          <a:lstStyle>
            <a:lvl1pPr algn="l">
              <a:defRPr sz="2400"/>
            </a:lvl1pPr>
          </a:lstStyle>
          <a:p>
            <a:fld id="{665FF86A-203E-4890-A00F-C04A3D6A13E9}" type="datetimeFigureOut">
              <a:rPr lang="en-IN" smtClean="0"/>
              <a:t>17-01-2023</a:t>
            </a:fld>
            <a:endParaRPr lang="en-IN"/>
          </a:p>
        </p:txBody>
      </p:sp>
      <p:sp>
        <p:nvSpPr>
          <p:cNvPr id="50" name="Rectangle 49"/>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a:xfrm>
            <a:off x="5303520" y="5719966"/>
            <a:ext cx="2831592" cy="365125"/>
          </a:xfrm>
        </p:spPr>
        <p:txBody>
          <a:bodyPr>
            <a:normAutofit/>
          </a:bodyPr>
          <a:lstStyle>
            <a:lvl1pPr>
              <a:defRPr>
                <a:solidFill>
                  <a:schemeClr val="accent1"/>
                </a:solidFill>
              </a:defRPr>
            </a:lvl1pPr>
          </a:lstStyle>
          <a:p>
            <a:endParaRPr lang="en-IN"/>
          </a:p>
        </p:txBody>
      </p:sp>
      <p:sp>
        <p:nvSpPr>
          <p:cNvPr id="6" name="Slide Number Placeholder 5"/>
          <p:cNvSpPr>
            <a:spLocks noGrp="1"/>
          </p:cNvSpPr>
          <p:nvPr>
            <p:ph type="sldNum" sz="quarter" idx="12"/>
          </p:nvPr>
        </p:nvSpPr>
        <p:spPr>
          <a:xfrm>
            <a:off x="4649096" y="5719966"/>
            <a:ext cx="643666" cy="365125"/>
          </a:xfrm>
        </p:spPr>
        <p:txBody>
          <a:bodyPr/>
          <a:lstStyle>
            <a:lvl1pPr>
              <a:defRPr>
                <a:solidFill>
                  <a:schemeClr val="accent1"/>
                </a:solidFill>
              </a:defRPr>
            </a:lvl1pPr>
          </a:lstStyle>
          <a:p>
            <a:fld id="{ACB5E99A-3A21-4B15-AAC4-091355D82E75}" type="slidenum">
              <a:rPr lang="en-IN" smtClean="0"/>
              <a:t>‹#›</a:t>
            </a:fld>
            <a:endParaRPr lang="en-IN"/>
          </a:p>
        </p:txBody>
      </p:sp>
      <p:sp>
        <p:nvSpPr>
          <p:cNvPr id="89" name="Rectangle 88"/>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65FF86A-203E-4890-A00F-C04A3D6A13E9}" type="datetimeFigureOut">
              <a:rPr lang="en-IN" smtClean="0"/>
              <a:t>17-01-2023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CB5E99A-3A21-4B15-AAC4-091355D82E75}"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30147"/>
            <a:ext cx="1484453" cy="4780344"/>
          </a:xfrm>
        </p:spPr>
        <p:txBody>
          <a:bodyPr vert="eaVert" anchor="ctr"/>
          <a:lstStyle/>
          <a:p>
            <a:r>
              <a:rPr lang="en-US" smtClean="0"/>
              <a:t>Click to edit Master title style</a:t>
            </a:r>
            <a:endParaRPr lang="en-US"/>
          </a:p>
        </p:txBody>
      </p:sp>
      <p:sp>
        <p:nvSpPr>
          <p:cNvPr id="3" name="Vertical Text Placeholder 2"/>
          <p:cNvSpPr>
            <a:spLocks noGrp="1"/>
          </p:cNvSpPr>
          <p:nvPr>
            <p:ph type="body" orient="vert" idx="1"/>
          </p:nvPr>
        </p:nvSpPr>
        <p:spPr>
          <a:xfrm>
            <a:off x="1053296" y="1030147"/>
            <a:ext cx="5423704" cy="47803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65FF86A-203E-4890-A00F-C04A3D6A13E9}" type="datetimeFigureOut">
              <a:rPr lang="en-IN" smtClean="0"/>
              <a:t>17-01-2023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CB5E99A-3A21-4B15-AAC4-091355D82E75}"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65FF86A-203E-4890-A00F-C04A3D6A13E9}" type="datetimeFigureOut">
              <a:rPr lang="en-IN" smtClean="0"/>
              <a:t>17-01-2023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CB5E99A-3A21-4B15-AAC4-091355D82E75}"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58645" y="2900829"/>
            <a:ext cx="6637468" cy="1362075"/>
          </a:xfrm>
        </p:spPr>
        <p:txBody>
          <a:bodyPr anchor="b"/>
          <a:lstStyle>
            <a:lvl1pPr algn="l">
              <a:defRPr sz="4000" b="0"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258645" y="4267200"/>
            <a:ext cx="6637467" cy="1520413"/>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65FF86A-203E-4890-A00F-C04A3D6A13E9}" type="datetimeFigureOut">
              <a:rPr lang="en-IN" smtClean="0"/>
              <a:t>17-01-2023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CB5E99A-3A21-4B15-AAC4-091355D82E75}"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665FF86A-203E-4890-A00F-C04A3D6A13E9}" type="datetimeFigureOut">
              <a:rPr lang="en-IN" smtClean="0"/>
              <a:t>17-01-2023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CB5E99A-3A21-4B15-AAC4-091355D82E75}" type="slidenum">
              <a:rPr lang="en-IN" smtClean="0"/>
              <a:t>‹#›</a:t>
            </a:fld>
            <a:endParaRPr lang="en-IN"/>
          </a:p>
        </p:txBody>
      </p:sp>
      <p:sp>
        <p:nvSpPr>
          <p:cNvPr id="9" name="Content Placeholder 8"/>
          <p:cNvSpPr>
            <a:spLocks noGrp="1"/>
          </p:cNvSpPr>
          <p:nvPr>
            <p:ph sz="quarter" idx="13"/>
          </p:nvPr>
        </p:nvSpPr>
        <p:spPr>
          <a:xfrm>
            <a:off x="1042416" y="2313432"/>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14"/>
          </p:nvPr>
        </p:nvSpPr>
        <p:spPr>
          <a:xfrm>
            <a:off x="4645152" y="2313431"/>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412111" y="2316009"/>
            <a:ext cx="3057148"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41721"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11837" y="2316010"/>
            <a:ext cx="3055717"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152"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65FF86A-203E-4890-A00F-C04A3D6A13E9}" type="datetimeFigureOut">
              <a:rPr lang="en-IN" smtClean="0"/>
              <a:t>17-01-2023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CB5E99A-3A21-4B15-AAC4-091355D82E75}"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65FF86A-203E-4890-A00F-C04A3D6A13E9}" type="datetimeFigureOut">
              <a:rPr lang="en-IN" smtClean="0"/>
              <a:t>17-01-2023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CB5E99A-3A21-4B15-AAC4-091355D82E75}"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65FF86A-203E-4890-A00F-C04A3D6A13E9}" type="datetimeFigureOut">
              <a:rPr lang="en-IN" smtClean="0"/>
              <a:t>17-01-2023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CB5E99A-3A21-4B15-AAC4-091355D82E75}"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665FF86A-203E-4890-A00F-C04A3D6A13E9}" type="datetimeFigureOut">
              <a:rPr lang="en-IN" smtClean="0"/>
              <a:t>17-01-2023</a:t>
            </a:fld>
            <a:endParaRPr lang="en-IN"/>
          </a:p>
        </p:txBody>
      </p:sp>
      <p:sp>
        <p:nvSpPr>
          <p:cNvPr id="7" name="Slide Number Placeholder 6"/>
          <p:cNvSpPr>
            <a:spLocks noGrp="1"/>
          </p:cNvSpPr>
          <p:nvPr>
            <p:ph type="sldNum" sz="quarter" idx="12"/>
          </p:nvPr>
        </p:nvSpPr>
        <p:spPr/>
        <p:txBody>
          <a:bodyPr/>
          <a:lstStyle/>
          <a:p>
            <a:fld id="{ACB5E99A-3A21-4B15-AAC4-091355D82E75}" type="slidenum">
              <a:rPr lang="en-IN" smtClean="0"/>
              <a:t>‹#›</a:t>
            </a:fld>
            <a:endParaRPr lang="en-IN"/>
          </a:p>
        </p:txBody>
      </p:sp>
      <p:sp>
        <p:nvSpPr>
          <p:cNvPr id="58" name="Rectangle 57"/>
          <p:cNvSpPr/>
          <p:nvPr/>
        </p:nvSpPr>
        <p:spPr>
          <a:xfrm>
            <a:off x="905571" y="601883"/>
            <a:ext cx="3562257"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145894" y="856527"/>
            <a:ext cx="3090440"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1" name="Rectangle 60"/>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IN"/>
          </a:p>
        </p:txBody>
      </p:sp>
      <p:sp>
        <p:nvSpPr>
          <p:cNvPr id="2" name="Title 1"/>
          <p:cNvSpPr>
            <a:spLocks noGrp="1"/>
          </p:cNvSpPr>
          <p:nvPr>
            <p:ph type="title"/>
          </p:nvPr>
        </p:nvSpPr>
        <p:spPr>
          <a:xfrm>
            <a:off x="4739833" y="2657434"/>
            <a:ext cx="3304572" cy="1463153"/>
          </a:xfrm>
        </p:spPr>
        <p:txBody>
          <a:bodyPr anchor="b">
            <a:normAutofit/>
          </a:bodyPr>
          <a:lstStyle>
            <a:lvl1pPr algn="l">
              <a:defRPr sz="2800" b="0"/>
            </a:lvl1pPr>
          </a:lstStyle>
          <a:p>
            <a:r>
              <a:rPr lang="en-US" smtClean="0"/>
              <a:t>Click to edit Master title style</a:t>
            </a:r>
            <a:endParaRPr lang="en-US"/>
          </a:p>
        </p:txBody>
      </p:sp>
      <p:sp>
        <p:nvSpPr>
          <p:cNvPr id="4" name="Text Placeholder 3"/>
          <p:cNvSpPr>
            <a:spLocks noGrp="1"/>
          </p:cNvSpPr>
          <p:nvPr>
            <p:ph type="body" sz="half" idx="2"/>
          </p:nvPr>
        </p:nvSpPr>
        <p:spPr>
          <a:xfrm>
            <a:off x="4736592" y="4136994"/>
            <a:ext cx="3298784" cy="1517904"/>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4" name="Rectangle 93"/>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905571" y="601883"/>
            <a:ext cx="3562257"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34424" y="2660904"/>
            <a:ext cx="3300984" cy="1463040"/>
          </a:xfrm>
        </p:spPr>
        <p:txBody>
          <a:bodyPr anchor="b">
            <a:normAutofit/>
          </a:bodyPr>
          <a:lstStyle>
            <a:lvl1pPr algn="l">
              <a:defRPr sz="2800" b="0"/>
            </a:lvl1pPr>
          </a:lstStyle>
          <a:p>
            <a:r>
              <a:rPr lang="en-US" smtClean="0"/>
              <a:t>Click to edit Master title style</a:t>
            </a:r>
            <a:endParaRPr lang="en-US"/>
          </a:p>
        </p:txBody>
      </p:sp>
      <p:sp>
        <p:nvSpPr>
          <p:cNvPr id="3" name="Picture Placeholder 2"/>
          <p:cNvSpPr>
            <a:spLocks noGrp="1"/>
          </p:cNvSpPr>
          <p:nvPr>
            <p:ph type="pic" idx="1"/>
          </p:nvPr>
        </p:nvSpPr>
        <p:spPr>
          <a:xfrm>
            <a:off x="1005208" y="693795"/>
            <a:ext cx="3359623" cy="5468112"/>
          </a:xfrm>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734630" y="4133088"/>
            <a:ext cx="3300573" cy="151956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65FF86A-203E-4890-A00F-C04A3D6A13E9}" type="datetimeFigureOut">
              <a:rPr lang="en-IN" smtClean="0"/>
              <a:t>17-01-2023</a:t>
            </a:fld>
            <a:endParaRPr lang="en-IN"/>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IN"/>
          </a:p>
        </p:txBody>
      </p:sp>
      <p:sp>
        <p:nvSpPr>
          <p:cNvPr id="7" name="Slide Number Placeholder 6"/>
          <p:cNvSpPr>
            <a:spLocks noGrp="1"/>
          </p:cNvSpPr>
          <p:nvPr>
            <p:ph type="sldNum" sz="quarter" idx="12"/>
          </p:nvPr>
        </p:nvSpPr>
        <p:spPr/>
        <p:txBody>
          <a:bodyPr/>
          <a:lstStyle/>
          <a:p>
            <a:fld id="{ACB5E99A-3A21-4B15-AAC4-091355D82E75}"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42" name="Group 41"/>
          <p:cNvGrpSpPr/>
          <p:nvPr/>
        </p:nvGrpSpPr>
        <p:grpSpPr>
          <a:xfrm>
            <a:off x="-304800" y="0"/>
            <a:ext cx="9932332" cy="68580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Rectangle 65"/>
          <p:cNvSpPr/>
          <p:nvPr/>
        </p:nvSpPr>
        <p:spPr>
          <a:xfrm>
            <a:off x="457200" y="333487"/>
            <a:ext cx="82296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4561242" y="-21511"/>
            <a:ext cx="3679116" cy="699244"/>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043490" y="1027664"/>
            <a:ext cx="7024744" cy="11430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43492" y="2323652"/>
            <a:ext cx="6777317" cy="350897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997388" y="224492"/>
            <a:ext cx="2133600" cy="365125"/>
          </a:xfrm>
          <a:prstGeom prst="rect">
            <a:avLst/>
          </a:prstGeom>
        </p:spPr>
        <p:txBody>
          <a:bodyPr vert="horz" lIns="91440" tIns="45720" rIns="91440" bIns="45720" rtlCol="0" anchor="ctr"/>
          <a:lstStyle>
            <a:lvl1pPr algn="r">
              <a:defRPr sz="1200">
                <a:solidFill>
                  <a:srgbClr val="FEFEFE"/>
                </a:solidFill>
              </a:defRPr>
            </a:lvl1pPr>
          </a:lstStyle>
          <a:p>
            <a:fld id="{665FF86A-203E-4890-A00F-C04A3D6A13E9}" type="datetimeFigureOut">
              <a:rPr lang="en-IN" smtClean="0"/>
              <a:t>17-01-2023</a:t>
            </a:fld>
            <a:endParaRPr lang="en-IN"/>
          </a:p>
        </p:txBody>
      </p:sp>
      <p:sp>
        <p:nvSpPr>
          <p:cNvPr id="5" name="Footer Placeholder 4"/>
          <p:cNvSpPr>
            <a:spLocks noGrp="1"/>
          </p:cNvSpPr>
          <p:nvPr>
            <p:ph type="ftr" sz="quarter" idx="3"/>
          </p:nvPr>
        </p:nvSpPr>
        <p:spPr>
          <a:xfrm>
            <a:off x="4641448" y="5852160"/>
            <a:ext cx="3502152" cy="365125"/>
          </a:xfrm>
          <a:prstGeom prst="rect">
            <a:avLst/>
          </a:prstGeom>
        </p:spPr>
        <p:txBody>
          <a:bodyPr vert="horz" lIns="91440" tIns="45720" rIns="91440" bIns="45720" rtlCol="0" anchor="ctr"/>
          <a:lstStyle>
            <a:lvl1pPr algn="r">
              <a:defRPr sz="1200">
                <a:solidFill>
                  <a:schemeClr val="accent1"/>
                </a:solidFill>
              </a:defRPr>
            </a:lvl1pPr>
          </a:lstStyle>
          <a:p>
            <a:endParaRPr lang="en-IN"/>
          </a:p>
        </p:txBody>
      </p:sp>
      <p:sp>
        <p:nvSpPr>
          <p:cNvPr id="6" name="Slide Number Placeholder 5"/>
          <p:cNvSpPr>
            <a:spLocks noGrp="1"/>
          </p:cNvSpPr>
          <p:nvPr>
            <p:ph type="sldNum" sz="quarter" idx="4"/>
          </p:nvPr>
        </p:nvSpPr>
        <p:spPr>
          <a:xfrm>
            <a:off x="4649096" y="224491"/>
            <a:ext cx="1332156" cy="365125"/>
          </a:xfrm>
          <a:prstGeom prst="rect">
            <a:avLst/>
          </a:prstGeom>
        </p:spPr>
        <p:txBody>
          <a:bodyPr vert="horz" lIns="91440" tIns="45720" rIns="91440" bIns="45720" rtlCol="0" anchor="ctr"/>
          <a:lstStyle>
            <a:lvl1pPr algn="l">
              <a:defRPr sz="1200">
                <a:solidFill>
                  <a:srgbClr val="FEFEFE"/>
                </a:solidFill>
              </a:defRPr>
            </a:lvl1pPr>
          </a:lstStyle>
          <a:p>
            <a:fld id="{ACB5E99A-3A21-4B15-AAC4-091355D82E75}"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43490" y="1027664"/>
            <a:ext cx="7024744" cy="1033184"/>
          </a:xfrm>
        </p:spPr>
        <p:txBody>
          <a:bodyPr/>
          <a:lstStyle/>
          <a:p>
            <a:r>
              <a:rPr lang="en-IN" dirty="0">
                <a:solidFill>
                  <a:schemeClr val="tx1"/>
                </a:solidFill>
              </a:rPr>
              <a:t>Web service seminar</a:t>
            </a:r>
          </a:p>
        </p:txBody>
      </p:sp>
      <p:sp>
        <p:nvSpPr>
          <p:cNvPr id="5" name="Content Placeholder 4"/>
          <p:cNvSpPr>
            <a:spLocks noGrp="1"/>
          </p:cNvSpPr>
          <p:nvPr>
            <p:ph idx="1"/>
          </p:nvPr>
        </p:nvSpPr>
        <p:spPr>
          <a:xfrm>
            <a:off x="755576" y="2323652"/>
            <a:ext cx="7560840" cy="3508977"/>
          </a:xfrm>
        </p:spPr>
        <p:txBody>
          <a:bodyPr>
            <a:normAutofit/>
          </a:bodyPr>
          <a:lstStyle/>
          <a:p>
            <a:r>
              <a:rPr lang="en-IN" sz="1800" b="1" dirty="0"/>
              <a:t>NAME:- Gajphode Shruti Sandip</a:t>
            </a:r>
          </a:p>
          <a:p>
            <a:r>
              <a:rPr lang="en-IN" sz="1800" b="1" dirty="0"/>
              <a:t>CLASS:- M.Sc.(computer science-I)</a:t>
            </a:r>
          </a:p>
          <a:p>
            <a:r>
              <a:rPr lang="en-IN" sz="1800" b="1" dirty="0"/>
              <a:t>ROLL NO:- 14</a:t>
            </a:r>
          </a:p>
          <a:p>
            <a:r>
              <a:rPr lang="en-IN" sz="1800" b="1" dirty="0"/>
              <a:t>SUBJECT: Web Service Seminar</a:t>
            </a:r>
          </a:p>
          <a:p>
            <a:r>
              <a:rPr lang="en-IN" sz="1800" b="1" dirty="0"/>
              <a:t>SEMINAR TOPIC Name: REST API Architecture</a:t>
            </a:r>
            <a:endParaRPr lang="en-US" sz="1800" dirty="0">
              <a:latin typeface="Times New Roman" pitchFamily="18" charset="0"/>
              <a:cs typeface="Times New Roman" pitchFamily="18" charset="0"/>
            </a:endParaRPr>
          </a:p>
          <a:p>
            <a:pPr marL="68580" indent="0">
              <a:buNone/>
            </a:pPr>
            <a:r>
              <a:rPr lang="en-IN" sz="1800" b="1" dirty="0" smtClean="0"/>
              <a:t> </a:t>
            </a:r>
            <a:endParaRPr lang="en-IN" sz="1800" b="1" dirty="0"/>
          </a:p>
        </p:txBody>
      </p:sp>
    </p:spTree>
    <p:extLst>
      <p:ext uri="{BB962C8B-B14F-4D97-AF65-F5344CB8AC3E}">
        <p14:creationId xmlns:p14="http://schemas.microsoft.com/office/powerpoint/2010/main" val="35368950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3568" y="836712"/>
            <a:ext cx="7704856" cy="5472608"/>
          </a:xfrm>
        </p:spPr>
        <p:txBody>
          <a:bodyPr>
            <a:normAutofit/>
          </a:bodyPr>
          <a:lstStyle/>
          <a:p>
            <a:pPr marL="68580" indent="0">
              <a:buNone/>
            </a:pPr>
            <a:r>
              <a:rPr lang="en-US" sz="1400" dirty="0">
                <a:latin typeface="Times New Roman" pitchFamily="18" charset="0"/>
                <a:cs typeface="Times New Roman" pitchFamily="18" charset="0"/>
              </a:rPr>
              <a:t> </a:t>
            </a:r>
            <a:r>
              <a:rPr lang="en-US" sz="1400" dirty="0" smtClean="0">
                <a:latin typeface="Times New Roman" pitchFamily="18" charset="0"/>
                <a:cs typeface="Times New Roman" pitchFamily="18" charset="0"/>
              </a:rPr>
              <a:t>                                                  </a:t>
            </a:r>
            <a:r>
              <a:rPr lang="en-IN" sz="1800" b="1" dirty="0" smtClean="0"/>
              <a:t>REST </a:t>
            </a:r>
            <a:r>
              <a:rPr lang="en-IN" sz="1800" b="1" dirty="0"/>
              <a:t>API </a:t>
            </a:r>
            <a:r>
              <a:rPr lang="en-IN" sz="1800" b="1" dirty="0" smtClean="0"/>
              <a:t>Architecture</a:t>
            </a:r>
            <a:endParaRPr lang="en-US" sz="1800" dirty="0" smtClean="0">
              <a:latin typeface="Times New Roman" pitchFamily="18" charset="0"/>
              <a:cs typeface="Times New Roman" pitchFamily="18" charset="0"/>
            </a:endParaRPr>
          </a:p>
          <a:p>
            <a:r>
              <a:rPr lang="en-US" sz="1600" b="1" dirty="0" smtClean="0">
                <a:latin typeface="Times New Roman" pitchFamily="18" charset="0"/>
                <a:cs typeface="Times New Roman" pitchFamily="18" charset="0"/>
              </a:rPr>
              <a:t>REST </a:t>
            </a:r>
            <a:r>
              <a:rPr lang="en-US" sz="1600" b="1" dirty="0">
                <a:latin typeface="Times New Roman" pitchFamily="18" charset="0"/>
                <a:cs typeface="Times New Roman" pitchFamily="18" charset="0"/>
              </a:rPr>
              <a:t>stands for REpresentational State Transfer and API stands for Application Program Interface. REST is a software architectural style that defines the set of rules to be used for creating web services. Web services which follow the REST architectural style are known as RESTful web services. It allows requesting systems to access and manipulate web resources by using a uniform and predefined set of rules. Interaction in REST based systems happen through Internet’s Hypertext Transfer Protocol (HTTP). </a:t>
            </a:r>
          </a:p>
          <a:p>
            <a:endParaRPr lang="en-US" sz="1600" b="1" dirty="0">
              <a:latin typeface="Times New Roman" pitchFamily="18" charset="0"/>
              <a:cs typeface="Times New Roman" pitchFamily="18" charset="0"/>
            </a:endParaRPr>
          </a:p>
          <a:p>
            <a:r>
              <a:rPr lang="en-US" sz="1600" b="1" dirty="0">
                <a:latin typeface="Times New Roman" pitchFamily="18" charset="0"/>
                <a:cs typeface="Times New Roman" pitchFamily="18" charset="0"/>
              </a:rPr>
              <a:t>A Restful system consists of a:</a:t>
            </a:r>
          </a:p>
          <a:p>
            <a:endParaRPr lang="en-US" sz="1600" b="1" dirty="0">
              <a:latin typeface="Times New Roman" pitchFamily="18" charset="0"/>
              <a:cs typeface="Times New Roman" pitchFamily="18" charset="0"/>
            </a:endParaRPr>
          </a:p>
          <a:p>
            <a:r>
              <a:rPr lang="en-US" sz="1600" b="1" dirty="0">
                <a:latin typeface="Times New Roman" pitchFamily="18" charset="0"/>
                <a:cs typeface="Times New Roman" pitchFamily="18" charset="0"/>
              </a:rPr>
              <a:t>client who requests for the resources.</a:t>
            </a:r>
          </a:p>
          <a:p>
            <a:r>
              <a:rPr lang="en-US" sz="1600" b="1" dirty="0">
                <a:latin typeface="Times New Roman" pitchFamily="18" charset="0"/>
                <a:cs typeface="Times New Roman" pitchFamily="18" charset="0"/>
              </a:rPr>
              <a:t>server who has the resources.</a:t>
            </a:r>
          </a:p>
          <a:p>
            <a:r>
              <a:rPr lang="en-US" sz="1600" b="1" dirty="0">
                <a:latin typeface="Times New Roman" pitchFamily="18" charset="0"/>
                <a:cs typeface="Times New Roman" pitchFamily="18" charset="0"/>
              </a:rPr>
              <a:t>It is important to create REST API according to industry standards which results in ease of development and increase client adoption. </a:t>
            </a:r>
          </a:p>
          <a:p>
            <a:endParaRPr lang="en-US" sz="1600" b="1" dirty="0">
              <a:latin typeface="Times New Roman" pitchFamily="18" charset="0"/>
              <a:cs typeface="Times New Roman" pitchFamily="18" charset="0"/>
            </a:endParaRPr>
          </a:p>
          <a:p>
            <a:r>
              <a:rPr lang="en-US" sz="1600" b="1" dirty="0">
                <a:latin typeface="Times New Roman" pitchFamily="18" charset="0"/>
                <a:cs typeface="Times New Roman" pitchFamily="18" charset="0"/>
              </a:rPr>
              <a:t>Architectural Constraints of RESTful API: There are six architectural constraints which makes any web service are listed below:</a:t>
            </a:r>
            <a:endParaRPr lang="en-IN"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10613731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11560" y="764704"/>
            <a:ext cx="7776864" cy="5544616"/>
          </a:xfrm>
        </p:spPr>
        <p:txBody>
          <a:bodyPr>
            <a:normAutofit fontScale="55000" lnSpcReduction="20000"/>
          </a:bodyPr>
          <a:lstStyle/>
          <a:p>
            <a:r>
              <a:rPr lang="en-US" b="1" dirty="0">
                <a:latin typeface="Times New Roman" pitchFamily="18" charset="0"/>
                <a:cs typeface="Times New Roman" pitchFamily="18" charset="0"/>
              </a:rPr>
              <a:t>Uniform Interface</a:t>
            </a:r>
          </a:p>
          <a:p>
            <a:r>
              <a:rPr lang="en-US" b="1" dirty="0">
                <a:latin typeface="Times New Roman" pitchFamily="18" charset="0"/>
                <a:cs typeface="Times New Roman" pitchFamily="18" charset="0"/>
              </a:rPr>
              <a:t>Stateless</a:t>
            </a:r>
          </a:p>
          <a:p>
            <a:r>
              <a:rPr lang="en-US" b="1" dirty="0">
                <a:latin typeface="Times New Roman" pitchFamily="18" charset="0"/>
                <a:cs typeface="Times New Roman" pitchFamily="18" charset="0"/>
              </a:rPr>
              <a:t>Cacheable</a:t>
            </a:r>
          </a:p>
          <a:p>
            <a:r>
              <a:rPr lang="en-US" b="1" dirty="0">
                <a:latin typeface="Times New Roman" pitchFamily="18" charset="0"/>
                <a:cs typeface="Times New Roman" pitchFamily="18" charset="0"/>
              </a:rPr>
              <a:t>Client-Server</a:t>
            </a:r>
          </a:p>
          <a:p>
            <a:r>
              <a:rPr lang="en-US" b="1" dirty="0">
                <a:latin typeface="Times New Roman" pitchFamily="18" charset="0"/>
                <a:cs typeface="Times New Roman" pitchFamily="18" charset="0"/>
              </a:rPr>
              <a:t>Layered System</a:t>
            </a:r>
          </a:p>
          <a:p>
            <a:r>
              <a:rPr lang="en-US" b="1" dirty="0">
                <a:latin typeface="Times New Roman" pitchFamily="18" charset="0"/>
                <a:cs typeface="Times New Roman" pitchFamily="18" charset="0"/>
              </a:rPr>
              <a:t>Code on Demand</a:t>
            </a:r>
          </a:p>
          <a:p>
            <a:r>
              <a:rPr lang="en-US" b="1" dirty="0">
                <a:latin typeface="Times New Roman" pitchFamily="18" charset="0"/>
                <a:cs typeface="Times New Roman" pitchFamily="18" charset="0"/>
              </a:rPr>
              <a:t>The only optional constraint of REST architecture is code on demand. If a service violates any other constraint, it cannot strictly be referred to as RESTful. </a:t>
            </a:r>
          </a:p>
          <a:p>
            <a:endParaRPr lang="en-US" b="1" dirty="0">
              <a:latin typeface="Times New Roman" pitchFamily="18" charset="0"/>
              <a:cs typeface="Times New Roman" pitchFamily="18" charset="0"/>
            </a:endParaRPr>
          </a:p>
          <a:p>
            <a:r>
              <a:rPr lang="en-US" sz="2900" b="1" dirty="0">
                <a:latin typeface="Times New Roman" pitchFamily="18" charset="0"/>
                <a:cs typeface="Times New Roman" pitchFamily="18" charset="0"/>
              </a:rPr>
              <a:t>Uniform Interface</a:t>
            </a:r>
            <a:r>
              <a:rPr lang="en-US" b="1" dirty="0">
                <a:latin typeface="Times New Roman" pitchFamily="18" charset="0"/>
                <a:cs typeface="Times New Roman" pitchFamily="18" charset="0"/>
              </a:rPr>
              <a:t>: It is a key constraint that differentiate between a REST API and Non-REST API. It suggests that there should be an uniform way of interacting with a given server irrespective of device or type of application (website, mobile app). </a:t>
            </a:r>
          </a:p>
          <a:p>
            <a:pPr marL="68580" indent="0">
              <a:buNone/>
            </a:pPr>
            <a:r>
              <a:rPr lang="en-US" b="1" dirty="0" smtClean="0">
                <a:latin typeface="Times New Roman" pitchFamily="18" charset="0"/>
                <a:cs typeface="Times New Roman" pitchFamily="18" charset="0"/>
              </a:rPr>
              <a:t>       There </a:t>
            </a:r>
            <a:r>
              <a:rPr lang="en-US" b="1" dirty="0">
                <a:latin typeface="Times New Roman" pitchFamily="18" charset="0"/>
                <a:cs typeface="Times New Roman" pitchFamily="18" charset="0"/>
              </a:rPr>
              <a:t>are four guidelines principle of Uniform Interface are:</a:t>
            </a:r>
          </a:p>
          <a:p>
            <a:endParaRPr lang="en-US" b="1" dirty="0">
              <a:latin typeface="Times New Roman" pitchFamily="18" charset="0"/>
              <a:cs typeface="Times New Roman" pitchFamily="18" charset="0"/>
            </a:endParaRPr>
          </a:p>
          <a:p>
            <a:r>
              <a:rPr lang="en-US" sz="2900" b="1" dirty="0">
                <a:latin typeface="Times New Roman" pitchFamily="18" charset="0"/>
                <a:cs typeface="Times New Roman" pitchFamily="18" charset="0"/>
              </a:rPr>
              <a:t>Resource-Based</a:t>
            </a:r>
            <a:r>
              <a:rPr lang="en-US" b="1" dirty="0">
                <a:latin typeface="Times New Roman" pitchFamily="18" charset="0"/>
                <a:cs typeface="Times New Roman" pitchFamily="18" charset="0"/>
              </a:rPr>
              <a:t>: Individual resources are identified in requests. For example: API/users.</a:t>
            </a:r>
          </a:p>
          <a:p>
            <a:pPr marL="68580" indent="0">
              <a:buNone/>
            </a:pPr>
            <a:r>
              <a:rPr lang="en-US" b="1" dirty="0" smtClean="0">
                <a:latin typeface="Times New Roman" pitchFamily="18" charset="0"/>
                <a:cs typeface="Times New Roman" pitchFamily="18" charset="0"/>
              </a:rPr>
              <a:t>  Manipulation </a:t>
            </a:r>
            <a:r>
              <a:rPr lang="en-US" b="1" dirty="0">
                <a:latin typeface="Times New Roman" pitchFamily="18" charset="0"/>
                <a:cs typeface="Times New Roman" pitchFamily="18" charset="0"/>
              </a:rPr>
              <a:t>of Resources Through Representations: Client has representation of resource and </a:t>
            </a:r>
            <a:r>
              <a:rPr lang="en-US" b="1" dirty="0" smtClean="0">
                <a:latin typeface="Times New Roman" pitchFamily="18" charset="0"/>
                <a:cs typeface="Times New Roman" pitchFamily="18" charset="0"/>
              </a:rPr>
              <a:t>it       contains </a:t>
            </a:r>
            <a:r>
              <a:rPr lang="en-US" b="1" dirty="0">
                <a:latin typeface="Times New Roman" pitchFamily="18" charset="0"/>
                <a:cs typeface="Times New Roman" pitchFamily="18" charset="0"/>
              </a:rPr>
              <a:t>enough information to modify or delete the resource on the server, provided it has permission to do so. Example: Usually user get a user id when user request for a list of users and then use that id to delete or modify that particular user.</a:t>
            </a:r>
          </a:p>
          <a:p>
            <a:r>
              <a:rPr lang="en-US" sz="2900" b="1" dirty="0">
                <a:latin typeface="Times New Roman" pitchFamily="18" charset="0"/>
                <a:cs typeface="Times New Roman" pitchFamily="18" charset="0"/>
              </a:rPr>
              <a:t>Self-descriptive Messages</a:t>
            </a:r>
            <a:r>
              <a:rPr lang="en-US" b="1" dirty="0">
                <a:latin typeface="Times New Roman" pitchFamily="18" charset="0"/>
                <a:cs typeface="Times New Roman" pitchFamily="18" charset="0"/>
              </a:rPr>
              <a:t>: Each message includes enough information to describe how to process the message so that server can easily analyses the </a:t>
            </a:r>
            <a:r>
              <a:rPr lang="en-US" b="1" dirty="0" err="1" smtClean="0">
                <a:latin typeface="Times New Roman" pitchFamily="18" charset="0"/>
                <a:cs typeface="Times New Roman" pitchFamily="18" charset="0"/>
              </a:rPr>
              <a:t>request.Hypermedia</a:t>
            </a:r>
            <a:r>
              <a:rPr lang="en-US" b="1" dirty="0" smtClean="0">
                <a:latin typeface="Times New Roman" pitchFamily="18" charset="0"/>
                <a:cs typeface="Times New Roman" pitchFamily="18" charset="0"/>
              </a:rPr>
              <a:t> </a:t>
            </a:r>
            <a:r>
              <a:rPr lang="en-US" b="1" dirty="0">
                <a:latin typeface="Times New Roman" pitchFamily="18" charset="0"/>
                <a:cs typeface="Times New Roman" pitchFamily="18" charset="0"/>
              </a:rPr>
              <a:t>as the Engine of Application State (HATEOAS): It need to include links for each response so that client can discover other resources easily.</a:t>
            </a:r>
          </a:p>
          <a:p>
            <a:r>
              <a:rPr lang="en-US" sz="2900" b="1" dirty="0">
                <a:latin typeface="Times New Roman" pitchFamily="18" charset="0"/>
                <a:cs typeface="Times New Roman" pitchFamily="18" charset="0"/>
              </a:rPr>
              <a:t>Stateless</a:t>
            </a:r>
            <a:r>
              <a:rPr lang="en-US" b="1" dirty="0">
                <a:latin typeface="Times New Roman" pitchFamily="18" charset="0"/>
                <a:cs typeface="Times New Roman" pitchFamily="18" charset="0"/>
              </a:rPr>
              <a:t>: It means that the necessary state to handle the request is contained within the request itself and server would not store anything related to the session. In REST, the client must include all information for the server to fulfill the request whether as a part of query </a:t>
            </a:r>
            <a:r>
              <a:rPr lang="en-US" b="1" dirty="0" err="1">
                <a:latin typeface="Times New Roman" pitchFamily="18" charset="0"/>
                <a:cs typeface="Times New Roman" pitchFamily="18" charset="0"/>
              </a:rPr>
              <a:t>params</a:t>
            </a:r>
            <a:r>
              <a:rPr lang="en-US" b="1" dirty="0">
                <a:latin typeface="Times New Roman" pitchFamily="18" charset="0"/>
                <a:cs typeface="Times New Roman" pitchFamily="18" charset="0"/>
              </a:rPr>
              <a:t>, headers or URI. Statelessness enables greater availability since the server does not have to maintain, update or communicate that session state. There is a drawback when the client need to send too much data to the server so it reduces the scope of network optimization and requires more bandwidth.</a:t>
            </a:r>
          </a:p>
          <a:p>
            <a:endParaRPr lang="en-US" b="1" dirty="0">
              <a:latin typeface="Times New Roman" pitchFamily="18" charset="0"/>
              <a:cs typeface="Times New Roman" pitchFamily="18" charset="0"/>
            </a:endParaRPr>
          </a:p>
        </p:txBody>
      </p:sp>
    </p:spTree>
    <p:extLst>
      <p:ext uri="{BB962C8B-B14F-4D97-AF65-F5344CB8AC3E}">
        <p14:creationId xmlns:p14="http://schemas.microsoft.com/office/powerpoint/2010/main" val="24862323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9552" y="836712"/>
            <a:ext cx="7992888" cy="5400600"/>
          </a:xfrm>
        </p:spPr>
        <p:txBody>
          <a:bodyPr>
            <a:normAutofit/>
          </a:bodyPr>
          <a:lstStyle/>
          <a:p>
            <a:r>
              <a:rPr lang="en-US" sz="1600" b="1" dirty="0">
                <a:latin typeface="Times New Roman" pitchFamily="18" charset="0"/>
                <a:cs typeface="Times New Roman" pitchFamily="18" charset="0"/>
              </a:rPr>
              <a:t>Cacheable: Every response should include whether the response is cacheable or not and for how much duration responses can be cached at the client side. Client will return the data from its cache for any subsequent request and there would be no need to send the request again to the server. A well-managed caching partially or completely eliminates some client–server interactions, further improving availability and performance. But sometime there are chances that user may receive stale data. </a:t>
            </a:r>
          </a:p>
          <a:p>
            <a:r>
              <a:rPr lang="en-US" sz="1600" b="1" dirty="0">
                <a:latin typeface="Times New Roman" pitchFamily="18" charset="0"/>
                <a:cs typeface="Times New Roman" pitchFamily="18" charset="0"/>
              </a:rPr>
              <a:t>Client-Server: REST application should have a client-server architecture. A Client is someone who is requesting resources and are not concerned with data storage, which remains internal to each server, and server is someone who holds the resources and are not concerned with the user interface or user state. They can evolve independently. Client doesn’t need to know anything about business logic and server doesn’t need to know anything about frontend UI. </a:t>
            </a:r>
            <a:endParaRPr lang="en-US" sz="1600" b="1" dirty="0" smtClean="0">
              <a:latin typeface="Times New Roman" pitchFamily="18" charset="0"/>
              <a:cs typeface="Times New Roman" pitchFamily="18" charset="0"/>
            </a:endParaRPr>
          </a:p>
          <a:p>
            <a:r>
              <a:rPr lang="en-US" sz="1600" b="1" dirty="0">
                <a:latin typeface="Times New Roman" pitchFamily="18" charset="0"/>
                <a:cs typeface="Times New Roman" pitchFamily="18" charset="0"/>
              </a:rPr>
              <a:t>Layered system: An application architecture needs to be composed of multiple layers. Each layer doesn’t know any thing about any layer other than that of immediate layer and there can be lot of intermediate servers between client and the end server. Intermediary servers may improve system availability by enabling load-balancing and by providing shared caches. </a:t>
            </a:r>
            <a:endParaRPr lang="en-US" sz="1600" b="1" dirty="0" smtClean="0">
              <a:latin typeface="Times New Roman" pitchFamily="18" charset="0"/>
              <a:cs typeface="Times New Roman" pitchFamily="18" charset="0"/>
            </a:endParaRPr>
          </a:p>
          <a:p>
            <a:r>
              <a:rPr lang="en-US" sz="1600" b="1" dirty="0">
                <a:latin typeface="Times New Roman" pitchFamily="18" charset="0"/>
                <a:cs typeface="Times New Roman" pitchFamily="18" charset="0"/>
              </a:rPr>
              <a:t>Code on demand: It is an optional feature. According to this, servers can also provide executable code to the client. The examples of code on demand may include the compiled components such as Java Servlets and Server-Side Scripts such as JavaScript. </a:t>
            </a:r>
            <a:endParaRPr lang="en-IN"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29897370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11560" y="980728"/>
            <a:ext cx="7920880" cy="4851901"/>
          </a:xfrm>
        </p:spPr>
        <p:txBody>
          <a:bodyPr>
            <a:normAutofit/>
          </a:bodyPr>
          <a:lstStyle/>
          <a:p>
            <a:pPr>
              <a:buFont typeface="Wingdings" pitchFamily="2" charset="2"/>
              <a:buChar char="q"/>
            </a:pPr>
            <a:r>
              <a:rPr lang="en-US" sz="1600" b="1" dirty="0">
                <a:latin typeface="Times New Roman" pitchFamily="18" charset="0"/>
                <a:cs typeface="Times New Roman" pitchFamily="18" charset="0"/>
              </a:rPr>
              <a:t>Rules of REST API: </a:t>
            </a:r>
            <a:endParaRPr lang="en-US" sz="1600" b="1" dirty="0" smtClean="0">
              <a:latin typeface="Times New Roman" pitchFamily="18" charset="0"/>
              <a:cs typeface="Times New Roman" pitchFamily="18" charset="0"/>
            </a:endParaRPr>
          </a:p>
          <a:p>
            <a:r>
              <a:rPr lang="en-US" sz="1600" b="1" dirty="0" smtClean="0">
                <a:latin typeface="Times New Roman" pitchFamily="18" charset="0"/>
                <a:cs typeface="Times New Roman" pitchFamily="18" charset="0"/>
              </a:rPr>
              <a:t>There </a:t>
            </a:r>
            <a:r>
              <a:rPr lang="en-US" sz="1600" b="1" dirty="0">
                <a:latin typeface="Times New Roman" pitchFamily="18" charset="0"/>
                <a:cs typeface="Times New Roman" pitchFamily="18" charset="0"/>
              </a:rPr>
              <a:t>are certain rules which should be kept in mind while creating REST API endpoints.</a:t>
            </a:r>
          </a:p>
          <a:p>
            <a:endParaRPr lang="en-US" sz="1600" b="1" dirty="0">
              <a:latin typeface="Times New Roman" pitchFamily="18" charset="0"/>
              <a:cs typeface="Times New Roman" pitchFamily="18" charset="0"/>
            </a:endParaRPr>
          </a:p>
          <a:p>
            <a:r>
              <a:rPr lang="en-US" sz="1600" b="1" dirty="0">
                <a:latin typeface="Times New Roman" pitchFamily="18" charset="0"/>
                <a:cs typeface="Times New Roman" pitchFamily="18" charset="0"/>
              </a:rPr>
              <a:t>REST is based on the resource or noun instead of action or verb based. It means that a URI of a REST API should always end with a noun. Example: /</a:t>
            </a:r>
            <a:r>
              <a:rPr lang="en-US" sz="1600" b="1" dirty="0" err="1">
                <a:latin typeface="Times New Roman" pitchFamily="18" charset="0"/>
                <a:cs typeface="Times New Roman" pitchFamily="18" charset="0"/>
              </a:rPr>
              <a:t>api</a:t>
            </a:r>
            <a:r>
              <a:rPr lang="en-US" sz="1600" b="1" dirty="0">
                <a:latin typeface="Times New Roman" pitchFamily="18" charset="0"/>
                <a:cs typeface="Times New Roman" pitchFamily="18" charset="0"/>
              </a:rPr>
              <a:t>/users is a good example, but /</a:t>
            </a:r>
            <a:r>
              <a:rPr lang="en-US" sz="1600" b="1" dirty="0" err="1">
                <a:latin typeface="Times New Roman" pitchFamily="18" charset="0"/>
                <a:cs typeface="Times New Roman" pitchFamily="18" charset="0"/>
              </a:rPr>
              <a:t>api?type</a:t>
            </a:r>
            <a:r>
              <a:rPr lang="en-US" sz="1600" b="1" dirty="0">
                <a:latin typeface="Times New Roman" pitchFamily="18" charset="0"/>
                <a:cs typeface="Times New Roman" pitchFamily="18" charset="0"/>
              </a:rPr>
              <a:t>=users is a bad example of creating a REST API.</a:t>
            </a:r>
          </a:p>
          <a:p>
            <a:r>
              <a:rPr lang="en-US" sz="1600" b="1" dirty="0">
                <a:latin typeface="Times New Roman" pitchFamily="18" charset="0"/>
                <a:cs typeface="Times New Roman" pitchFamily="18" charset="0"/>
              </a:rPr>
              <a:t>HTTP verbs are used to identify the action. Some of the HTTP verbs are – GET, PUT, POST, DELETE, GET, PATCH.</a:t>
            </a:r>
          </a:p>
          <a:p>
            <a:r>
              <a:rPr lang="en-US" sz="1600" b="1" dirty="0">
                <a:latin typeface="Times New Roman" pitchFamily="18" charset="0"/>
                <a:cs typeface="Times New Roman" pitchFamily="18" charset="0"/>
              </a:rPr>
              <a:t>A web application should be organized into resources like users and then uses HTTP verbs like – GET, PUT, POST, DELETE to modify those resources. And as a developer it should be clear that what needs to be done just by looking at the endpoint and HTTP method used.</a:t>
            </a:r>
            <a:endParaRPr lang="en-IN"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322598662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ustin">
  <a:themeElements>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Austin">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ustin">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Austin</Template>
  <TotalTime>16</TotalTime>
  <Words>932</Words>
  <Application>Microsoft Office PowerPoint</Application>
  <PresentationFormat>On-screen Show (4:3)</PresentationFormat>
  <Paragraphs>42</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Austin</vt:lpstr>
      <vt:lpstr>Web service seminar</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Dell</cp:lastModifiedBy>
  <cp:revision>2</cp:revision>
  <dcterms:created xsi:type="dcterms:W3CDTF">2023-01-17T17:00:12Z</dcterms:created>
  <dcterms:modified xsi:type="dcterms:W3CDTF">2023-01-17T17:16:32Z</dcterms:modified>
</cp:coreProperties>
</file>