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DCD8135-81EC-4C95-BFE5-134EB2261887}" type="datetimeFigureOut">
              <a:rPr lang="en-IN" smtClean="0"/>
              <a:t>17-01-2023</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841566D-8328-4861-B698-4B643A393CC1}"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D8135-81EC-4C95-BFE5-134EB2261887}"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1566D-8328-4861-B698-4B643A393CC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D8135-81EC-4C95-BFE5-134EB2261887}"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1566D-8328-4861-B698-4B643A393CC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CD8135-81EC-4C95-BFE5-134EB2261887}"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1566D-8328-4861-B698-4B643A393CC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D8135-81EC-4C95-BFE5-134EB2261887}"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1566D-8328-4861-B698-4B643A393CC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DCD8135-81EC-4C95-BFE5-134EB2261887}"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41566D-8328-4861-B698-4B643A393CC1}"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CD8135-81EC-4C95-BFE5-134EB2261887}"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41566D-8328-4861-B698-4B643A393CC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CD8135-81EC-4C95-BFE5-134EB2261887}"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41566D-8328-4861-B698-4B643A393CC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D8135-81EC-4C95-BFE5-134EB2261887}"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41566D-8328-4861-B698-4B643A393CC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DCD8135-81EC-4C95-BFE5-134EB2261887}" type="datetimeFigureOut">
              <a:rPr lang="en-IN" smtClean="0"/>
              <a:t>17-01-2023</a:t>
            </a:fld>
            <a:endParaRPr lang="en-IN"/>
          </a:p>
        </p:txBody>
      </p:sp>
      <p:sp>
        <p:nvSpPr>
          <p:cNvPr id="7" name="Slide Number Placeholder 6"/>
          <p:cNvSpPr>
            <a:spLocks noGrp="1"/>
          </p:cNvSpPr>
          <p:nvPr>
            <p:ph type="sldNum" sz="quarter" idx="12"/>
          </p:nvPr>
        </p:nvSpPr>
        <p:spPr/>
        <p:txBody>
          <a:bodyPr/>
          <a:lstStyle/>
          <a:p>
            <a:fld id="{F841566D-8328-4861-B698-4B643A393CC1}"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D8135-81EC-4C95-BFE5-134EB2261887}" type="datetimeFigureOut">
              <a:rPr lang="en-IN" smtClean="0"/>
              <a:t>17-01-2023</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F841566D-8328-4861-B698-4B643A393CC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DCD8135-81EC-4C95-BFE5-134EB2261887}" type="datetimeFigureOut">
              <a:rPr lang="en-IN" smtClean="0"/>
              <a:t>17-01-2023</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841566D-8328-4861-B698-4B643A393CC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bg1">
                <a:lumMod val="95000"/>
              </a:schemeClr>
            </a:solidFill>
          </a:ln>
        </p:spPr>
        <p:txBody>
          <a:bodyPr>
            <a:normAutofit/>
          </a:bodyPr>
          <a:lstStyle/>
          <a:p>
            <a:r>
              <a:rPr lang="en-US" dirty="0" smtClean="0">
                <a:solidFill>
                  <a:schemeClr val="tx1"/>
                </a:solidFill>
              </a:rPr>
              <a:t>Web service seminar</a:t>
            </a:r>
            <a:endParaRPr lang="en-IN" dirty="0">
              <a:solidFill>
                <a:schemeClr val="tx1"/>
              </a:solidFill>
            </a:endParaRPr>
          </a:p>
        </p:txBody>
      </p:sp>
      <p:sp>
        <p:nvSpPr>
          <p:cNvPr id="3" name="Subtitle 2"/>
          <p:cNvSpPr>
            <a:spLocks noGrp="1"/>
          </p:cNvSpPr>
          <p:nvPr>
            <p:ph idx="1"/>
          </p:nvPr>
        </p:nvSpPr>
        <p:spPr/>
        <p:txBody>
          <a:bodyPr>
            <a:normAutofit/>
          </a:bodyPr>
          <a:lstStyle/>
          <a:p>
            <a:pPr marL="342900" indent="-342900" algn="l">
              <a:buFont typeface="Wingdings" pitchFamily="2" charset="2"/>
              <a:buChar char="Ø"/>
            </a:pPr>
            <a:r>
              <a:rPr lang="en-IN" sz="2000" dirty="0" smtClean="0">
                <a:solidFill>
                  <a:schemeClr val="tx1"/>
                </a:solidFill>
                <a:latin typeface="Times New Roman" pitchFamily="18" charset="0"/>
                <a:cs typeface="Times New Roman" pitchFamily="18" charset="0"/>
              </a:rPr>
              <a:t>NAME:- Gajphode Shruti Sandip</a:t>
            </a:r>
          </a:p>
          <a:p>
            <a:pPr marL="342900" indent="-342900" algn="l">
              <a:buFont typeface="Wingdings" pitchFamily="2" charset="2"/>
              <a:buChar char="Ø"/>
            </a:pPr>
            <a:r>
              <a:rPr lang="en-IN" sz="2000" dirty="0" smtClean="0">
                <a:solidFill>
                  <a:schemeClr val="tx1"/>
                </a:solidFill>
                <a:latin typeface="Times New Roman" pitchFamily="18" charset="0"/>
                <a:cs typeface="Times New Roman" pitchFamily="18" charset="0"/>
              </a:rPr>
              <a:t>CLASS:- M.Sc.(computer science-I)</a:t>
            </a:r>
          </a:p>
          <a:p>
            <a:pPr marL="342900" indent="-342900" algn="l">
              <a:buFont typeface="Wingdings" pitchFamily="2" charset="2"/>
              <a:buChar char="Ø"/>
            </a:pPr>
            <a:r>
              <a:rPr lang="en-IN" sz="2000" dirty="0" smtClean="0">
                <a:solidFill>
                  <a:schemeClr val="tx1"/>
                </a:solidFill>
                <a:latin typeface="Times New Roman" pitchFamily="18" charset="0"/>
                <a:cs typeface="Times New Roman" pitchFamily="18" charset="0"/>
              </a:rPr>
              <a:t>ROLL NO:- 14</a:t>
            </a:r>
          </a:p>
          <a:p>
            <a:pPr marL="342900" indent="-342900" algn="l">
              <a:buFont typeface="Wingdings" pitchFamily="2" charset="2"/>
              <a:buChar char="Ø"/>
            </a:pPr>
            <a:r>
              <a:rPr lang="en-IN" sz="2000" dirty="0" smtClean="0">
                <a:solidFill>
                  <a:schemeClr val="tx1"/>
                </a:solidFill>
                <a:latin typeface="Times New Roman" pitchFamily="18" charset="0"/>
                <a:cs typeface="Times New Roman" pitchFamily="18" charset="0"/>
              </a:rPr>
              <a:t>SUBJECT: Web Service Seminar</a:t>
            </a:r>
          </a:p>
          <a:p>
            <a:pPr marL="342900" indent="-342900" algn="l">
              <a:buFont typeface="Wingdings" pitchFamily="2" charset="2"/>
              <a:buChar char="Ø"/>
            </a:pPr>
            <a:r>
              <a:rPr lang="en-IN" sz="1800" dirty="0" smtClean="0">
                <a:solidFill>
                  <a:schemeClr val="tx1"/>
                </a:solidFill>
                <a:latin typeface="Times New Roman" pitchFamily="18" charset="0"/>
                <a:cs typeface="Times New Roman" pitchFamily="18" charset="0"/>
              </a:rPr>
              <a:t>SEMINAR TOPIC Name: Microsoft DCOM </a:t>
            </a:r>
          </a:p>
        </p:txBody>
      </p:sp>
    </p:spTree>
    <p:extLst>
      <p:ext uri="{BB962C8B-B14F-4D97-AF65-F5344CB8AC3E}">
        <p14:creationId xmlns:p14="http://schemas.microsoft.com/office/powerpoint/2010/main" val="11536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836712"/>
            <a:ext cx="7776864" cy="5328592"/>
          </a:xfrm>
        </p:spPr>
        <p:txBody>
          <a:bodyPr>
            <a:noAutofit/>
          </a:bodyPr>
          <a:lstStyle/>
          <a:p>
            <a:r>
              <a:rPr lang="en-US" sz="1600" b="1" dirty="0">
                <a:latin typeface="Times New Roman" pitchFamily="18" charset="0"/>
                <a:cs typeface="Times New Roman" pitchFamily="18" charset="0"/>
              </a:rPr>
              <a:t>DCOM is a programming construct that allows a computer to run programs over the network on a different computer as if the program was running locally. DCOM is an acronym that stands for Distributed Component Object Model. DCOM is a proprietary Microsoft software component that allows COM objects to communicate with each other over the network. (Network OLE was the precursor to DCOM if anyone remembers seeing that in Windows 3.1.)</a:t>
            </a:r>
          </a:p>
          <a:p>
            <a:endParaRPr lang="en-US" sz="1600"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An extension of COM, DCOM solves a few inherent problems with the COM model to better use over a </a:t>
            </a:r>
            <a:r>
              <a:rPr lang="en-US" sz="1600" b="1" dirty="0" smtClean="0">
                <a:latin typeface="Times New Roman" pitchFamily="18" charset="0"/>
                <a:cs typeface="Times New Roman" pitchFamily="18" charset="0"/>
              </a:rPr>
              <a:t>network</a:t>
            </a:r>
            <a:r>
              <a:rPr lang="en-US" sz="1600" dirty="0" smtClean="0"/>
              <a:t>:</a:t>
            </a:r>
          </a:p>
          <a:p>
            <a:endParaRPr lang="en-US" sz="1600" b="1" dirty="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Marshalling : </a:t>
            </a:r>
            <a:r>
              <a:rPr lang="en-US" sz="1600" b="1" dirty="0">
                <a:latin typeface="Times New Roman" pitchFamily="18" charset="0"/>
                <a:cs typeface="Times New Roman" pitchFamily="18" charset="0"/>
              </a:rPr>
              <a:t> Marshalling solves a need to pass data from one COM object instance to another on a different computer – in programming terms, this is called “passing arguments.” For example, if I wanted </a:t>
            </a:r>
            <a:r>
              <a:rPr lang="en-US" sz="1600" b="1" dirty="0" err="1">
                <a:latin typeface="Times New Roman" pitchFamily="18" charset="0"/>
                <a:cs typeface="Times New Roman" pitchFamily="18" charset="0"/>
              </a:rPr>
              <a:t>Zaphod’s</a:t>
            </a:r>
            <a:r>
              <a:rPr lang="en-US" sz="1600" b="1" dirty="0">
                <a:latin typeface="Times New Roman" pitchFamily="18" charset="0"/>
                <a:cs typeface="Times New Roman" pitchFamily="18" charset="0"/>
              </a:rPr>
              <a:t> last name, I would call the COM Object </a:t>
            </a:r>
            <a:r>
              <a:rPr lang="en-US" sz="1600" b="1" dirty="0" err="1" smtClean="0">
                <a:latin typeface="Times New Roman" pitchFamily="18" charset="0"/>
                <a:cs typeface="Times New Roman" pitchFamily="18" charset="0"/>
              </a:rPr>
              <a:t>LastName</a:t>
            </a:r>
            <a:r>
              <a:rPr lang="en-US" sz="1600" b="1"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with the argument of </a:t>
            </a:r>
            <a:r>
              <a:rPr lang="en-US" sz="1600" b="1" dirty="0" err="1">
                <a:latin typeface="Times New Roman" pitchFamily="18" charset="0"/>
                <a:cs typeface="Times New Roman" pitchFamily="18" charset="0"/>
              </a:rPr>
              <a:t>Zaphod</a:t>
            </a:r>
            <a:r>
              <a:rPr lang="en-US" sz="1600" b="1" dirty="0">
                <a:latin typeface="Times New Roman" pitchFamily="18" charset="0"/>
                <a:cs typeface="Times New Roman" pitchFamily="18" charset="0"/>
              </a:rPr>
              <a:t>. The </a:t>
            </a:r>
            <a:r>
              <a:rPr lang="en-US" sz="1600" b="1" dirty="0" smtClean="0">
                <a:latin typeface="Times New Roman" pitchFamily="18" charset="0"/>
                <a:cs typeface="Times New Roman" pitchFamily="18" charset="0"/>
              </a:rPr>
              <a:t>Last Name </a:t>
            </a:r>
            <a:r>
              <a:rPr lang="en-US" sz="1600" b="1" dirty="0">
                <a:latin typeface="Times New Roman" pitchFamily="18" charset="0"/>
                <a:cs typeface="Times New Roman" pitchFamily="18" charset="0"/>
              </a:rPr>
              <a:t>function would use a Remote Procedure Call (RPC) to ask the other COM object on the target server for the return value for </a:t>
            </a:r>
            <a:r>
              <a:rPr lang="en-US" sz="1600" b="1" dirty="0" smtClean="0">
                <a:latin typeface="Times New Roman" pitchFamily="18" charset="0"/>
                <a:cs typeface="Times New Roman" pitchFamily="18" charset="0"/>
              </a:rPr>
              <a:t>Last Name(</a:t>
            </a:r>
            <a:r>
              <a:rPr lang="en-US" sz="1600" b="1" dirty="0" err="1" smtClean="0">
                <a:latin typeface="Times New Roman" pitchFamily="18" charset="0"/>
                <a:cs typeface="Times New Roman" pitchFamily="18" charset="0"/>
              </a:rPr>
              <a:t>Zaphod</a:t>
            </a:r>
            <a:r>
              <a:rPr lang="en-US" sz="1600" b="1" dirty="0">
                <a:latin typeface="Times New Roman" pitchFamily="18" charset="0"/>
                <a:cs typeface="Times New Roman" pitchFamily="18" charset="0"/>
              </a:rPr>
              <a:t>), and then it would send the answer – Beeblebrox – back to the first COM object</a:t>
            </a:r>
            <a:r>
              <a:rPr lang="en-US" sz="1600" b="1" dirty="0" smtClean="0">
                <a:latin typeface="Times New Roman" pitchFamily="18" charset="0"/>
                <a:cs typeface="Times New Roman" pitchFamily="18" charset="0"/>
              </a:rPr>
              <a:t>.</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0291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764704"/>
            <a:ext cx="7992888" cy="5067925"/>
          </a:xfrm>
        </p:spPr>
        <p:txBody>
          <a:bodyPr>
            <a:normAutofit/>
          </a:bodyPr>
          <a:lstStyle/>
          <a:p>
            <a:r>
              <a:rPr lang="en-US" sz="1600" b="1" dirty="0">
                <a:latin typeface="Times New Roman" pitchFamily="18" charset="0"/>
                <a:cs typeface="Times New Roman" pitchFamily="18" charset="0"/>
              </a:rPr>
              <a:t>Distributed Garbage Collection: Designed to scale DCOM in order to support high volume internet traffic, Distributed Garbage Collection also addresses a way to destroy and reclaim completed or abandoned DCOM objects to avoid blowing up the memory on webservers. In turn, it communicates with the other servers in the transaction chain to let them know they can get rid of the objects related to a transaction.</a:t>
            </a:r>
          </a:p>
          <a:p>
            <a:r>
              <a:rPr lang="en-US" sz="1600" b="1" dirty="0">
                <a:latin typeface="Times New Roman" pitchFamily="18" charset="0"/>
                <a:cs typeface="Times New Roman" pitchFamily="18" charset="0"/>
              </a:rPr>
              <a:t>Using DCE/RPC as the underlying RPC mechanism: To achieve the previous items and to attempt to scale to support high volume web traffic, Microsoft implemented DCE/RPC as the underlying technology for DCOM – which is where the D in DCOM came from.</a:t>
            </a:r>
          </a:p>
          <a:p>
            <a:endParaRPr lang="en-US"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85733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908720"/>
            <a:ext cx="7776864" cy="5112568"/>
          </a:xfrm>
        </p:spPr>
        <p:txBody>
          <a:bodyPr>
            <a:normAutofit fontScale="62500" lnSpcReduction="20000"/>
          </a:bodyPr>
          <a:lstStyle/>
          <a:p>
            <a:pPr>
              <a:buFont typeface="Wingdings" pitchFamily="2" charset="2"/>
              <a:buChar char="q"/>
            </a:pPr>
            <a:r>
              <a:rPr lang="en-US" b="1" dirty="0"/>
              <a:t>How Does DCOM Work</a:t>
            </a:r>
            <a:r>
              <a:rPr lang="en-US" b="1" dirty="0" smtClean="0"/>
              <a:t>?</a:t>
            </a:r>
          </a:p>
          <a:p>
            <a:pPr>
              <a:buFont typeface="Wingdings" pitchFamily="2" charset="2"/>
              <a:buChar char="q"/>
            </a:pPr>
            <a:endParaRPr lang="en-US" b="1" dirty="0"/>
          </a:p>
          <a:p>
            <a:r>
              <a:rPr lang="en-US" b="1" dirty="0"/>
              <a:t>In order for DCOM to work, the COM object needs to be configured correctly on both computers – in our experience they rarely were, and you had to uninstall and reinstall the objects several times to get them to work.</a:t>
            </a:r>
          </a:p>
          <a:p>
            <a:endParaRPr lang="en-US" b="1" dirty="0"/>
          </a:p>
          <a:p>
            <a:r>
              <a:rPr lang="en-US" b="1" dirty="0"/>
              <a:t>The Windows Registry contains the DCOM configuration data in 3 identifiers:</a:t>
            </a:r>
          </a:p>
          <a:p>
            <a:endParaRPr lang="en-US" b="1" dirty="0"/>
          </a:p>
          <a:p>
            <a:r>
              <a:rPr lang="en-US" b="1" dirty="0"/>
              <a:t>CLSID – The Class Identifier (CLSID) is a Global Unique Identifier (GUID). Windows stores a CLSID for each installed class in a program. When you need to run a class, you need the correct CLSID, so Windows knows where to go and find the program.</a:t>
            </a:r>
          </a:p>
          <a:p>
            <a:r>
              <a:rPr lang="en-US" b="1" dirty="0"/>
              <a:t>PROGID – The Programmatic Identifier (PROGID) is an optional identifier a programmer can substitute for the more complicated and strict CLSID. PROGIDs are usually easier to read and understand. A basic PROGID for our previous example could be Hitchiker.LastName. There are no restrictions on how many PROGIDs can have the same name, which causes issues on occasion.</a:t>
            </a:r>
          </a:p>
          <a:p>
            <a:r>
              <a:rPr lang="en-US" b="1" dirty="0"/>
              <a:t>APPID – The Application Identifier (APPID) identifies all of the classes that are part of the same executable and the permissions required to access it. DCOM cannot work if the APPID isn’t correct. You will probably get permissions errors trying to create the remote object, in my experience.</a:t>
            </a:r>
            <a:endParaRPr lang="en-IN" b="1" dirty="0"/>
          </a:p>
        </p:txBody>
      </p:sp>
    </p:spTree>
    <p:extLst>
      <p:ext uri="{BB962C8B-B14F-4D97-AF65-F5344CB8AC3E}">
        <p14:creationId xmlns:p14="http://schemas.microsoft.com/office/powerpoint/2010/main" val="4189755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764704"/>
            <a:ext cx="7920880" cy="5616624"/>
          </a:xfrm>
        </p:spPr>
        <p:txBody>
          <a:bodyPr>
            <a:normAutofit/>
          </a:bodyPr>
          <a:lstStyle/>
          <a:p>
            <a:pPr>
              <a:buFont typeface="Wingdings" pitchFamily="2" charset="2"/>
              <a:buChar char="q"/>
            </a:pPr>
            <a:r>
              <a:rPr lang="en-US" sz="1600" b="1" dirty="0">
                <a:latin typeface="Times New Roman" pitchFamily="18" charset="0"/>
                <a:cs typeface="Times New Roman" pitchFamily="18" charset="0"/>
              </a:rPr>
              <a:t>Why is DCOM necessary?</a:t>
            </a:r>
          </a:p>
          <a:p>
            <a:r>
              <a:rPr lang="en-US" sz="1600" b="1" dirty="0">
                <a:latin typeface="Times New Roman" pitchFamily="18" charset="0"/>
                <a:cs typeface="Times New Roman" pitchFamily="18" charset="0"/>
              </a:rPr>
              <a:t>DCOM didn’t win the battle to become the standard protocol for the internet, but it remains integrated into the Windows OS and is how many Windows services communicate – like Microsoft Management Console (MMC).</a:t>
            </a:r>
          </a:p>
          <a:p>
            <a:endParaRPr lang="en-US" sz="1600"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Since DCOM can run programs on other computers, hackers can leverage it for lateral movement attacks through your network, gaining access to more data. This activity can be difficult to detect because it’s not malware or hacker tools: all it takes to access DCOM is PowerShell.</a:t>
            </a:r>
          </a:p>
          <a:p>
            <a:endParaRPr lang="en-US" sz="1600"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The good news: even if the hacker can access your sensitive data using DCOM, </a:t>
            </a:r>
            <a:r>
              <a:rPr lang="en-US" sz="1600" b="1" dirty="0" err="1">
                <a:latin typeface="Times New Roman" pitchFamily="18" charset="0"/>
                <a:cs typeface="Times New Roman" pitchFamily="18" charset="0"/>
              </a:rPr>
              <a:t>Varonis</a:t>
            </a:r>
            <a:r>
              <a:rPr lang="en-US" sz="1600" b="1" dirty="0">
                <a:latin typeface="Times New Roman" pitchFamily="18" charset="0"/>
                <a:cs typeface="Times New Roman" pitchFamily="18" charset="0"/>
              </a:rPr>
              <a:t> will help detect (and stop them) as they try to access your data. </a:t>
            </a:r>
            <a:r>
              <a:rPr lang="en-US" sz="1600" b="1" dirty="0" err="1">
                <a:latin typeface="Times New Roman" pitchFamily="18" charset="0"/>
                <a:cs typeface="Times New Roman" pitchFamily="18" charset="0"/>
              </a:rPr>
              <a:t>Varonis</a:t>
            </a:r>
            <a:r>
              <a:rPr lang="en-US" sz="1600" b="1" dirty="0">
                <a:latin typeface="Times New Roman" pitchFamily="18" charset="0"/>
                <a:cs typeface="Times New Roman" pitchFamily="18" charset="0"/>
              </a:rPr>
              <a:t> monitors the activity on your core data stores, and analyzes that activity for abnormal user behavior and suspicious activity. See how </a:t>
            </a:r>
            <a:r>
              <a:rPr lang="en-US" sz="1600" b="1" dirty="0" err="1">
                <a:latin typeface="Times New Roman" pitchFamily="18" charset="0"/>
                <a:cs typeface="Times New Roman" pitchFamily="18" charset="0"/>
              </a:rPr>
              <a:t>Varonis</a:t>
            </a:r>
            <a:r>
              <a:rPr lang="en-US" sz="1600" b="1" dirty="0">
                <a:latin typeface="Times New Roman" pitchFamily="18" charset="0"/>
                <a:cs typeface="Times New Roman" pitchFamily="18" charset="0"/>
              </a:rPr>
              <a:t> fits into your data security strategy with a customized 1:1 demo.</a:t>
            </a:r>
            <a:endParaRPr lang="en-IN"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703856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20</TotalTime>
  <Words>528</Words>
  <Application>Microsoft Office PowerPoint</Application>
  <PresentationFormat>On-screen Show (4:3)</PresentationFormat>
  <Paragraphs>28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Austin</vt:lpstr>
      <vt:lpstr>Web service seminar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 seminar</dc:title>
  <dc:creator>Dell</dc:creator>
  <cp:lastModifiedBy>Dell</cp:lastModifiedBy>
  <cp:revision>2</cp:revision>
  <dcterms:created xsi:type="dcterms:W3CDTF">2023-01-17T16:32:29Z</dcterms:created>
  <dcterms:modified xsi:type="dcterms:W3CDTF">2023-01-17T16:52:42Z</dcterms:modified>
</cp:coreProperties>
</file>