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Lexend Light"/>
      <p:regular r:id="rId28"/>
      <p:bold r:id="rId29"/>
    </p:embeddedFont>
    <p:embeddedFont>
      <p:font typeface="Lexend Medium"/>
      <p:regular r:id="rId30"/>
      <p:bold r:id="rId31"/>
    </p:embeddedFont>
    <p:embeddedFont>
      <p:font typeface="DM Sans SemiBold"/>
      <p:regular r:id="rId32"/>
      <p:bold r:id="rId33"/>
      <p:italic r:id="rId34"/>
      <p:boldItalic r:id="rId35"/>
    </p:embeddedFont>
    <p:embeddedFont>
      <p:font typeface="Lexend"/>
      <p:regular r:id="rId36"/>
      <p:bold r:id="rId37"/>
    </p:embeddedFont>
    <p:embeddedFont>
      <p:font typeface="DM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2" roundtripDataSignature="AMtx7mhMtYd+0QWzoxXrBWFTEbHsd4Fz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633084-CAD8-46F7-9CF3-37E22B1201BA}">
  <a:tblStyle styleId="{47633084-CAD8-46F7-9CF3-37E22B1201B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76410B67-AFCC-467B-8388-E2CA182664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italic.fntdata"/><Relationship Id="rId20" Type="http://schemas.openxmlformats.org/officeDocument/2006/relationships/slide" Target="slides/slide14.xml"/><Relationship Id="rId42" Type="http://customschemas.google.com/relationships/presentationmetadata" Target="metadata"/><Relationship Id="rId41" Type="http://schemas.openxmlformats.org/officeDocument/2006/relationships/font" Target="fonts/DMSans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LexendLight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exend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exendMedium-bold.fntdata"/><Relationship Id="rId30" Type="http://schemas.openxmlformats.org/officeDocument/2006/relationships/font" Target="fonts/LexendMedium-regular.fntdata"/><Relationship Id="rId11" Type="http://schemas.openxmlformats.org/officeDocument/2006/relationships/slide" Target="slides/slide5.xml"/><Relationship Id="rId33" Type="http://schemas.openxmlformats.org/officeDocument/2006/relationships/font" Target="fonts/DMSansSemiBold-bold.fntdata"/><Relationship Id="rId10" Type="http://schemas.openxmlformats.org/officeDocument/2006/relationships/slide" Target="slides/slide4.xml"/><Relationship Id="rId32" Type="http://schemas.openxmlformats.org/officeDocument/2006/relationships/font" Target="fonts/DMSansSemiBold-regular.fntdata"/><Relationship Id="rId13" Type="http://schemas.openxmlformats.org/officeDocument/2006/relationships/slide" Target="slides/slide7.xml"/><Relationship Id="rId35" Type="http://schemas.openxmlformats.org/officeDocument/2006/relationships/font" Target="fonts/DMSansSemiBold-boldItalic.fntdata"/><Relationship Id="rId12" Type="http://schemas.openxmlformats.org/officeDocument/2006/relationships/slide" Target="slides/slide6.xml"/><Relationship Id="rId34" Type="http://schemas.openxmlformats.org/officeDocument/2006/relationships/font" Target="fonts/DMSansSemiBold-italic.fntdata"/><Relationship Id="rId15" Type="http://schemas.openxmlformats.org/officeDocument/2006/relationships/slide" Target="slides/slide9.xml"/><Relationship Id="rId37" Type="http://schemas.openxmlformats.org/officeDocument/2006/relationships/font" Target="fonts/Lexend-bold.fntdata"/><Relationship Id="rId14" Type="http://schemas.openxmlformats.org/officeDocument/2006/relationships/slide" Target="slides/slide8.xml"/><Relationship Id="rId36" Type="http://schemas.openxmlformats.org/officeDocument/2006/relationships/font" Target="fonts/Lexend-regular.fntdata"/><Relationship Id="rId17" Type="http://schemas.openxmlformats.org/officeDocument/2006/relationships/slide" Target="slides/slide11.xml"/><Relationship Id="rId39" Type="http://schemas.openxmlformats.org/officeDocument/2006/relationships/font" Target="fonts/DMSans-bold.fntdata"/><Relationship Id="rId16" Type="http://schemas.openxmlformats.org/officeDocument/2006/relationships/slide" Target="slides/slide10.xml"/><Relationship Id="rId38" Type="http://schemas.openxmlformats.org/officeDocument/2006/relationships/font" Target="fonts/DMSan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1b9721c356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1b9721c356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Dania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Dania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Dania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Jomaris  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Association of Income and town size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SLR - high school grad rate v college rate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	Include: scatter plot and model Adj R^2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	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Power Analysis 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1bded5ee9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g31bded5ee9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Jomaris  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Association of Income and town size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SLR - high school grad rate v college rate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	Include: scatter plot and model Adj R^2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	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Power Analysis 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1bded5ee9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g31bded5ee9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Jomaris  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Association of Income and town size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SLR - high school grad rate v college rate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	Include: scatter plot and model Adj R^2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	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Power Analysis 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Jomaris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Jomaris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All of us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1f0854d797_9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g31f0854d797_9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Shruti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1b9c6086e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1b9c6086e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Shruti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Shruti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Dania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1bbd45f9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31bbd45f9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Dania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116485" y="2712675"/>
            <a:ext cx="5311200" cy="18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19"/>
          <p:cNvSpPr txBox="1"/>
          <p:nvPr>
            <p:ph idx="1" type="subTitle"/>
          </p:nvPr>
        </p:nvSpPr>
        <p:spPr>
          <a:xfrm>
            <a:off x="152606" y="832000"/>
            <a:ext cx="24345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" name="Google Shape;12;p19"/>
          <p:cNvCxnSpPr/>
          <p:nvPr/>
        </p:nvCxnSpPr>
        <p:spPr>
          <a:xfrm>
            <a:off x="244425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" name="Google Shape;13;p19"/>
          <p:cNvGrpSpPr/>
          <p:nvPr/>
        </p:nvGrpSpPr>
        <p:grpSpPr>
          <a:xfrm>
            <a:off x="5866148" y="67048"/>
            <a:ext cx="2955281" cy="4587877"/>
            <a:chOff x="5866148" y="130214"/>
            <a:chExt cx="2955281" cy="4587877"/>
          </a:xfrm>
        </p:grpSpPr>
        <p:grpSp>
          <p:nvGrpSpPr>
            <p:cNvPr id="14" name="Google Shape;14;p19"/>
            <p:cNvGrpSpPr/>
            <p:nvPr/>
          </p:nvGrpSpPr>
          <p:grpSpPr>
            <a:xfrm rot="1800044">
              <a:off x="7145938" y="375652"/>
              <a:ext cx="1340970" cy="1340671"/>
              <a:chOff x="2442055" y="1248288"/>
              <a:chExt cx="1341000" cy="1340700"/>
            </a:xfrm>
          </p:grpSpPr>
          <p:sp>
            <p:nvSpPr>
              <p:cNvPr id="15" name="Google Shape;15;p19"/>
              <p:cNvSpPr/>
              <p:nvPr/>
            </p:nvSpPr>
            <p:spPr>
              <a:xfrm>
                <a:off x="2442055" y="1248288"/>
                <a:ext cx="1341000" cy="13407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9"/>
              <p:cNvSpPr/>
              <p:nvPr/>
            </p:nvSpPr>
            <p:spPr>
              <a:xfrm rot="-945">
                <a:off x="2567155" y="1373238"/>
                <a:ext cx="1090800" cy="1090800"/>
              </a:xfrm>
              <a:prstGeom prst="flowChartConnector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" name="Google Shape;17;p19"/>
            <p:cNvGrpSpPr/>
            <p:nvPr/>
          </p:nvGrpSpPr>
          <p:grpSpPr>
            <a:xfrm rot="2400131">
              <a:off x="7078016" y="3672082"/>
              <a:ext cx="868477" cy="868477"/>
              <a:chOff x="5015268" y="2960846"/>
              <a:chExt cx="868500" cy="868500"/>
            </a:xfrm>
          </p:grpSpPr>
          <p:sp>
            <p:nvSpPr>
              <p:cNvPr id="18" name="Google Shape;18;p19"/>
              <p:cNvSpPr/>
              <p:nvPr/>
            </p:nvSpPr>
            <p:spPr>
              <a:xfrm>
                <a:off x="5015268" y="2960846"/>
                <a:ext cx="868500" cy="868500"/>
              </a:xfrm>
              <a:prstGeom prst="roundRect">
                <a:avLst>
                  <a:gd fmla="val 14552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" name="Google Shape;19;p19"/>
              <p:cNvGrpSpPr/>
              <p:nvPr/>
            </p:nvGrpSpPr>
            <p:grpSpPr>
              <a:xfrm>
                <a:off x="5133781" y="3105078"/>
                <a:ext cx="631475" cy="580035"/>
                <a:chOff x="5133445" y="3105408"/>
                <a:chExt cx="631475" cy="580035"/>
              </a:xfrm>
            </p:grpSpPr>
            <p:sp>
              <p:nvSpPr>
                <p:cNvPr id="20" name="Google Shape;20;p19"/>
                <p:cNvSpPr/>
                <p:nvPr/>
              </p:nvSpPr>
              <p:spPr>
                <a:xfrm rot="-4902">
                  <a:off x="5133582" y="3105858"/>
                  <a:ext cx="631201" cy="192300"/>
                </a:xfrm>
                <a:prstGeom prst="flowChartConnector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" name="Google Shape;21;p19"/>
                <p:cNvSpPr/>
                <p:nvPr/>
              </p:nvSpPr>
              <p:spPr>
                <a:xfrm rot="-4902">
                  <a:off x="5133582" y="3300756"/>
                  <a:ext cx="631201" cy="192300"/>
                </a:xfrm>
                <a:prstGeom prst="flowChartConnector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" name="Google Shape;22;p19"/>
                <p:cNvSpPr/>
                <p:nvPr/>
              </p:nvSpPr>
              <p:spPr>
                <a:xfrm rot="-4902">
                  <a:off x="5133582" y="3492693"/>
                  <a:ext cx="631201" cy="192300"/>
                </a:xfrm>
                <a:prstGeom prst="flowChartConnector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3" name="Google Shape;23;p19"/>
            <p:cNvGrpSpPr/>
            <p:nvPr/>
          </p:nvGrpSpPr>
          <p:grpSpPr>
            <a:xfrm rot="-600240">
              <a:off x="5979801" y="2008184"/>
              <a:ext cx="2727975" cy="1547250"/>
              <a:chOff x="6121010" y="1963945"/>
              <a:chExt cx="2728240" cy="1547400"/>
            </a:xfrm>
          </p:grpSpPr>
          <p:sp>
            <p:nvSpPr>
              <p:cNvPr id="24" name="Google Shape;24;p19"/>
              <p:cNvSpPr/>
              <p:nvPr/>
            </p:nvSpPr>
            <p:spPr>
              <a:xfrm rot="756">
                <a:off x="6121180" y="1964245"/>
                <a:ext cx="2727900" cy="1546800"/>
              </a:xfrm>
              <a:prstGeom prst="roundRect">
                <a:avLst>
                  <a:gd fmla="val 804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9"/>
              <p:cNvSpPr/>
              <p:nvPr/>
            </p:nvSpPr>
            <p:spPr>
              <a:xfrm rot="5398209">
                <a:off x="7302225" y="2489024"/>
                <a:ext cx="575700" cy="4974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" name="Google Shape;26;p19"/>
            <p:cNvGrpSpPr/>
            <p:nvPr/>
          </p:nvGrpSpPr>
          <p:grpSpPr>
            <a:xfrm rot="-839923">
              <a:off x="6099205" y="520245"/>
              <a:ext cx="888941" cy="1584299"/>
              <a:chOff x="3614304" y="406175"/>
              <a:chExt cx="888942" cy="1584301"/>
            </a:xfrm>
          </p:grpSpPr>
          <p:sp>
            <p:nvSpPr>
              <p:cNvPr id="27" name="Google Shape;27;p19"/>
              <p:cNvSpPr/>
              <p:nvPr/>
            </p:nvSpPr>
            <p:spPr>
              <a:xfrm rot="4652">
                <a:off x="3615375" y="406774"/>
                <a:ext cx="886801" cy="1583102"/>
              </a:xfrm>
              <a:prstGeom prst="roundRect">
                <a:avLst>
                  <a:gd fmla="val 11359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9"/>
              <p:cNvSpPr/>
              <p:nvPr/>
            </p:nvSpPr>
            <p:spPr>
              <a:xfrm rot="4290">
                <a:off x="3698175" y="488088"/>
                <a:ext cx="721201" cy="1100701"/>
              </a:xfrm>
              <a:prstGeom prst="roundRect">
                <a:avLst>
                  <a:gd fmla="val 8619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19"/>
              <p:cNvSpPr/>
              <p:nvPr/>
            </p:nvSpPr>
            <p:spPr>
              <a:xfrm rot="5431">
                <a:off x="3682773" y="1655743"/>
                <a:ext cx="752005" cy="252558"/>
              </a:xfrm>
              <a:prstGeom prst="flowChartTerminator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" name="Google Shape;30;p19"/>
            <p:cNvSpPr/>
            <p:nvPr/>
          </p:nvSpPr>
          <p:spPr>
            <a:xfrm>
              <a:off x="6830386" y="186612"/>
              <a:ext cx="464700" cy="4023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9"/>
            <p:cNvSpPr/>
            <p:nvPr/>
          </p:nvSpPr>
          <p:spPr>
            <a:xfrm>
              <a:off x="7742824" y="3481655"/>
              <a:ext cx="325200" cy="3252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9"/>
            <p:cNvSpPr/>
            <p:nvPr/>
          </p:nvSpPr>
          <p:spPr>
            <a:xfrm>
              <a:off x="8288974" y="1467844"/>
              <a:ext cx="325200" cy="3252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9"/>
            <p:cNvSpPr/>
            <p:nvPr/>
          </p:nvSpPr>
          <p:spPr>
            <a:xfrm rot="2400046">
              <a:off x="6545745" y="3772294"/>
              <a:ext cx="428439" cy="428439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19"/>
          <p:cNvSpPr txBox="1"/>
          <p:nvPr>
            <p:ph idx="2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36" name="Google Shape;36;p19"/>
          <p:cNvSpPr txBox="1"/>
          <p:nvPr>
            <p:ph idx="3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0" name="Google Shape;90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8" name="Google Shape;98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9" name="Google Shape;9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3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6" name="Google Shape;106;p3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7" name="Google Shape;107;p3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8" name="Google Shape;108;p3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9" name="Google Shape;109;p3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0" name="Google Shape;110;p3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3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4" name="Google Shape;114;p3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3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9" name="Google Shape;119;p3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0" name="Google Shape;120;p3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1" name="Google Shape;121;p3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2" name="Google Shape;122;p3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3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6" name="Google Shape;126;p3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7" name="Google Shape;127;p3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8" name="Google Shape;128;p3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9" name="Google Shape;129;p3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0" name="Google Shape;130;p3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1" name="Google Shape;131;p3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3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5" name="Google Shape;135;p3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6" name="Google Shape;136;p3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7" name="Google Shape;137;p3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8" name="Google Shape;138;p3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9" name="Google Shape;139;p3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0" name="Google Shape;140;p3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1" name="Google Shape;141;p3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2" name="Google Shape;142;p3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1">
  <p:cSld name="TITLE_1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20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20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1" name="Google Shape;41;p20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2" name="Google Shape;42;p20"/>
          <p:cNvSpPr txBox="1"/>
          <p:nvPr>
            <p:ph type="title"/>
          </p:nvPr>
        </p:nvSpPr>
        <p:spPr>
          <a:xfrm>
            <a:off x="146450" y="182880"/>
            <a:ext cx="45069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Lexend"/>
              <a:buNone/>
              <a:defRPr sz="4000">
                <a:latin typeface="Lexend"/>
                <a:ea typeface="Lexend"/>
                <a:cs typeface="Lexend"/>
                <a:sym typeface="Lexen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3" type="body"/>
          </p:nvPr>
        </p:nvSpPr>
        <p:spPr>
          <a:xfrm>
            <a:off x="157138" y="3840480"/>
            <a:ext cx="25836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4" type="body"/>
          </p:nvPr>
        </p:nvSpPr>
        <p:spPr>
          <a:xfrm>
            <a:off x="3280200" y="3840480"/>
            <a:ext cx="25836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5" type="body"/>
          </p:nvPr>
        </p:nvSpPr>
        <p:spPr>
          <a:xfrm>
            <a:off x="6406288" y="3840480"/>
            <a:ext cx="25836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6" type="subTitle"/>
          </p:nvPr>
        </p:nvSpPr>
        <p:spPr>
          <a:xfrm>
            <a:off x="154113" y="3566150"/>
            <a:ext cx="2586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7" name="Google Shape;47;p20"/>
          <p:cNvSpPr txBox="1"/>
          <p:nvPr>
            <p:ph idx="7" type="subTitle"/>
          </p:nvPr>
        </p:nvSpPr>
        <p:spPr>
          <a:xfrm>
            <a:off x="3280200" y="3566160"/>
            <a:ext cx="2583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8" name="Google Shape;48;p20"/>
          <p:cNvSpPr txBox="1"/>
          <p:nvPr>
            <p:ph idx="8" type="subTitle"/>
          </p:nvPr>
        </p:nvSpPr>
        <p:spPr>
          <a:xfrm>
            <a:off x="6406288" y="3566160"/>
            <a:ext cx="2583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9" name="Google Shape;149;p3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3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52" name="Google Shape;15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" name="Google Shape;154;p3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5" name="Google Shape;155;p3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58" name="Google Shape;158;p4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4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4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1" name="Google Shape;161;p4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4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3" name="Google Shape;16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4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6" name="Google Shape;166;p4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7" name="Google Shape;167;p4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4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4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4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4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4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4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4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0" name="Google Shape;180;p4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4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4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with Image">
  <p:cSld name="TITLE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p43"/>
          <p:cNvCxnSpPr/>
          <p:nvPr/>
        </p:nvCxnSpPr>
        <p:spPr>
          <a:xfrm>
            <a:off x="244425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Google Shape;185;p43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43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87" name="Google Shape;187;p43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88" name="Google Shape;188;p43"/>
          <p:cNvSpPr txBox="1"/>
          <p:nvPr>
            <p:ph type="title"/>
          </p:nvPr>
        </p:nvSpPr>
        <p:spPr>
          <a:xfrm>
            <a:off x="146450" y="186951"/>
            <a:ext cx="4506900" cy="25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Lexend"/>
              <a:buNone/>
              <a:defRPr sz="4000">
                <a:latin typeface="Lexend"/>
                <a:ea typeface="Lexend"/>
                <a:cs typeface="Lexend"/>
                <a:sym typeface="Lexen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" name="Google Shape;189;p43"/>
          <p:cNvSpPr txBox="1"/>
          <p:nvPr>
            <p:ph idx="3" type="body"/>
          </p:nvPr>
        </p:nvSpPr>
        <p:spPr>
          <a:xfrm>
            <a:off x="5145950" y="230050"/>
            <a:ext cx="3420900" cy="17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190" name="Google Shape;190;p43"/>
          <p:cNvSpPr/>
          <p:nvPr>
            <p:ph idx="4" type="pic"/>
          </p:nvPr>
        </p:nvSpPr>
        <p:spPr>
          <a:xfrm>
            <a:off x="5256200" y="1554480"/>
            <a:ext cx="3200400" cy="4517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2">
  <p:cSld name="TITLE_1_1_1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Google Shape;192;p44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44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44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95" name="Google Shape;195;p44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96" name="Google Shape;196;p44"/>
          <p:cNvSpPr txBox="1"/>
          <p:nvPr>
            <p:ph type="title"/>
          </p:nvPr>
        </p:nvSpPr>
        <p:spPr>
          <a:xfrm>
            <a:off x="708600" y="1371600"/>
            <a:ext cx="3441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7" name="Google Shape;197;p44"/>
          <p:cNvSpPr txBox="1"/>
          <p:nvPr>
            <p:ph idx="3" type="body"/>
          </p:nvPr>
        </p:nvSpPr>
        <p:spPr>
          <a:xfrm>
            <a:off x="708600" y="2414025"/>
            <a:ext cx="32943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198" name="Google Shape;198;p44"/>
          <p:cNvSpPr txBox="1"/>
          <p:nvPr>
            <p:ph idx="4" type="body"/>
          </p:nvPr>
        </p:nvSpPr>
        <p:spPr>
          <a:xfrm>
            <a:off x="4114800" y="1538254"/>
            <a:ext cx="22413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199" name="Google Shape;199;p44"/>
          <p:cNvSpPr txBox="1"/>
          <p:nvPr>
            <p:ph idx="5" type="subTitle"/>
          </p:nvPr>
        </p:nvSpPr>
        <p:spPr>
          <a:xfrm>
            <a:off x="4114800" y="1263925"/>
            <a:ext cx="2243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00" name="Google Shape;200;p44"/>
          <p:cNvSpPr txBox="1"/>
          <p:nvPr>
            <p:ph idx="6" type="body"/>
          </p:nvPr>
        </p:nvSpPr>
        <p:spPr>
          <a:xfrm>
            <a:off x="6492240" y="1538254"/>
            <a:ext cx="22413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01" name="Google Shape;201;p44"/>
          <p:cNvSpPr txBox="1"/>
          <p:nvPr>
            <p:ph idx="7" type="subTitle"/>
          </p:nvPr>
        </p:nvSpPr>
        <p:spPr>
          <a:xfrm>
            <a:off x="6492240" y="1263925"/>
            <a:ext cx="2243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02" name="Google Shape;202;p44"/>
          <p:cNvSpPr txBox="1"/>
          <p:nvPr>
            <p:ph idx="8" type="body"/>
          </p:nvPr>
        </p:nvSpPr>
        <p:spPr>
          <a:xfrm>
            <a:off x="4114800" y="3763029"/>
            <a:ext cx="22413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03" name="Google Shape;203;p44"/>
          <p:cNvSpPr txBox="1"/>
          <p:nvPr>
            <p:ph idx="9" type="subTitle"/>
          </p:nvPr>
        </p:nvSpPr>
        <p:spPr>
          <a:xfrm>
            <a:off x="4114800" y="3488700"/>
            <a:ext cx="2243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04" name="Google Shape;204;p44"/>
          <p:cNvSpPr txBox="1"/>
          <p:nvPr>
            <p:ph idx="13" type="body"/>
          </p:nvPr>
        </p:nvSpPr>
        <p:spPr>
          <a:xfrm>
            <a:off x="6492240" y="3763029"/>
            <a:ext cx="22413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05" name="Google Shape;205;p44"/>
          <p:cNvSpPr txBox="1"/>
          <p:nvPr>
            <p:ph idx="14" type="subTitle"/>
          </p:nvPr>
        </p:nvSpPr>
        <p:spPr>
          <a:xfrm>
            <a:off x="6492240" y="3488700"/>
            <a:ext cx="2243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Left ">
  <p:cSld name="TITLE_1_1_1_1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45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p45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5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10" name="Google Shape;210;p45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11" name="Google Shape;211;p45"/>
          <p:cNvSpPr txBox="1"/>
          <p:nvPr>
            <p:ph type="title"/>
          </p:nvPr>
        </p:nvSpPr>
        <p:spPr>
          <a:xfrm>
            <a:off x="708600" y="1371600"/>
            <a:ext cx="32943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2" name="Google Shape;212;p45"/>
          <p:cNvSpPr txBox="1"/>
          <p:nvPr>
            <p:ph idx="3" type="body"/>
          </p:nvPr>
        </p:nvSpPr>
        <p:spPr>
          <a:xfrm>
            <a:off x="708600" y="2414025"/>
            <a:ext cx="32943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Right">
  <p:cSld name="TITLE_1_1_1_1_1_2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Google Shape;214;p46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" name="Google Shape;215;p46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6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17" name="Google Shape;217;p46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18" name="Google Shape;218;p46"/>
          <p:cNvSpPr txBox="1"/>
          <p:nvPr>
            <p:ph type="title"/>
          </p:nvPr>
        </p:nvSpPr>
        <p:spPr>
          <a:xfrm>
            <a:off x="5366000" y="1371600"/>
            <a:ext cx="32943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9" name="Google Shape;219;p46"/>
          <p:cNvSpPr txBox="1"/>
          <p:nvPr>
            <p:ph idx="3" type="body"/>
          </p:nvPr>
        </p:nvSpPr>
        <p:spPr>
          <a:xfrm>
            <a:off x="5366000" y="2414025"/>
            <a:ext cx="32943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TITLE_1_1_1_1_1_2_2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p47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" name="Google Shape;222;p47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47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24" name="Google Shape;224;p47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Q">
  <p:cSld name="TITLE_1_1_1_1_1_2_1_2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5023625" y="657479"/>
            <a:ext cx="35382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cxnSp>
        <p:nvCxnSpPr>
          <p:cNvPr id="51" name="Google Shape;51;p21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21"/>
          <p:cNvSpPr txBox="1"/>
          <p:nvPr>
            <p:ph idx="2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4" name="Google Shape;54;p21"/>
          <p:cNvSpPr txBox="1"/>
          <p:nvPr>
            <p:ph idx="3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5" name="Google Shape;55;p21"/>
          <p:cNvSpPr txBox="1"/>
          <p:nvPr>
            <p:ph type="title"/>
          </p:nvPr>
        </p:nvSpPr>
        <p:spPr>
          <a:xfrm>
            <a:off x="146450" y="186948"/>
            <a:ext cx="45069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Lexend"/>
              <a:buNone/>
              <a:defRPr sz="4000">
                <a:latin typeface="Lexend"/>
                <a:ea typeface="Lexend"/>
                <a:cs typeface="Lexend"/>
                <a:sym typeface="Lexe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4" type="subTitle"/>
          </p:nvPr>
        </p:nvSpPr>
        <p:spPr>
          <a:xfrm>
            <a:off x="5023625" y="218925"/>
            <a:ext cx="3538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57" name="Google Shape;57;p21"/>
          <p:cNvSpPr txBox="1"/>
          <p:nvPr>
            <p:ph idx="5" type="body"/>
          </p:nvPr>
        </p:nvSpPr>
        <p:spPr>
          <a:xfrm>
            <a:off x="5023625" y="2214467"/>
            <a:ext cx="35382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6" type="subTitle"/>
          </p:nvPr>
        </p:nvSpPr>
        <p:spPr>
          <a:xfrm>
            <a:off x="5023625" y="1775913"/>
            <a:ext cx="3538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59" name="Google Shape;59;p21"/>
          <p:cNvSpPr txBox="1"/>
          <p:nvPr>
            <p:ph idx="7" type="body"/>
          </p:nvPr>
        </p:nvSpPr>
        <p:spPr>
          <a:xfrm>
            <a:off x="5023625" y="3771454"/>
            <a:ext cx="35382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8" type="subTitle"/>
          </p:nvPr>
        </p:nvSpPr>
        <p:spPr>
          <a:xfrm>
            <a:off x="5023625" y="3332900"/>
            <a:ext cx="3538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Top">
  <p:cSld name="TITLE_1_1_1_1_1_2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48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" name="Google Shape;227;p48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48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29" name="Google Shape;229;p48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30" name="Google Shape;230;p48"/>
          <p:cNvSpPr txBox="1"/>
          <p:nvPr>
            <p:ph type="title"/>
          </p:nvPr>
        </p:nvSpPr>
        <p:spPr>
          <a:xfrm>
            <a:off x="146450" y="186948"/>
            <a:ext cx="45069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Lexend"/>
              <a:buNone/>
              <a:defRPr sz="4000">
                <a:latin typeface="Lexend"/>
                <a:ea typeface="Lexend"/>
                <a:cs typeface="Lexend"/>
                <a:sym typeface="Lexe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48"/>
          <p:cNvSpPr txBox="1"/>
          <p:nvPr>
            <p:ph idx="3" type="body"/>
          </p:nvPr>
        </p:nvSpPr>
        <p:spPr>
          <a:xfrm>
            <a:off x="5028550" y="230050"/>
            <a:ext cx="3538200" cy="17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ap">
  <p:cSld name="TITLE_1_1_1_1_1_2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49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" name="Google Shape;234;p49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49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36" name="Google Shape;236;p49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37" name="Google Shape;237;p49"/>
          <p:cNvSpPr txBox="1"/>
          <p:nvPr>
            <p:ph type="title"/>
          </p:nvPr>
        </p:nvSpPr>
        <p:spPr>
          <a:xfrm>
            <a:off x="146450" y="186949"/>
            <a:ext cx="45069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Lexend"/>
              <a:buNone/>
              <a:defRPr sz="4000">
                <a:latin typeface="Lexend"/>
                <a:ea typeface="Lexend"/>
                <a:cs typeface="Lexend"/>
                <a:sym typeface="Lexe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8" name="Google Shape;238;p49"/>
          <p:cNvSpPr txBox="1"/>
          <p:nvPr>
            <p:ph idx="3" type="body"/>
          </p:nvPr>
        </p:nvSpPr>
        <p:spPr>
          <a:xfrm>
            <a:off x="146450" y="2054029"/>
            <a:ext cx="34200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39" name="Google Shape;239;p49"/>
          <p:cNvSpPr txBox="1"/>
          <p:nvPr>
            <p:ph idx="4" type="subTitle"/>
          </p:nvPr>
        </p:nvSpPr>
        <p:spPr>
          <a:xfrm>
            <a:off x="146450" y="1615475"/>
            <a:ext cx="3423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40" name="Google Shape;240;p49"/>
          <p:cNvSpPr txBox="1"/>
          <p:nvPr>
            <p:ph idx="5" type="body"/>
          </p:nvPr>
        </p:nvSpPr>
        <p:spPr>
          <a:xfrm>
            <a:off x="146450" y="3418408"/>
            <a:ext cx="34200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41" name="Google Shape;241;p49"/>
          <p:cNvSpPr txBox="1"/>
          <p:nvPr>
            <p:ph idx="6" type="subTitle"/>
          </p:nvPr>
        </p:nvSpPr>
        <p:spPr>
          <a:xfrm>
            <a:off x="146450" y="2979854"/>
            <a:ext cx="3423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42" name="Google Shape;242;p49"/>
          <p:cNvSpPr txBox="1"/>
          <p:nvPr>
            <p:ph idx="7" type="body"/>
          </p:nvPr>
        </p:nvSpPr>
        <p:spPr>
          <a:xfrm>
            <a:off x="3879320" y="2054029"/>
            <a:ext cx="34200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43" name="Google Shape;243;p49"/>
          <p:cNvSpPr txBox="1"/>
          <p:nvPr>
            <p:ph idx="8" type="subTitle"/>
          </p:nvPr>
        </p:nvSpPr>
        <p:spPr>
          <a:xfrm>
            <a:off x="3879320" y="1615475"/>
            <a:ext cx="3423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44" name="Google Shape;244;p49"/>
          <p:cNvSpPr txBox="1"/>
          <p:nvPr>
            <p:ph idx="9" type="body"/>
          </p:nvPr>
        </p:nvSpPr>
        <p:spPr>
          <a:xfrm>
            <a:off x="3879320" y="3418408"/>
            <a:ext cx="34200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45" name="Google Shape;245;p49"/>
          <p:cNvSpPr txBox="1"/>
          <p:nvPr>
            <p:ph idx="13" type="subTitle"/>
          </p:nvPr>
        </p:nvSpPr>
        <p:spPr>
          <a:xfrm>
            <a:off x="3879320" y="2979854"/>
            <a:ext cx="3423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s">
  <p:cSld name="TITLE_1_1_1_1_1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Google Shape;247;p50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8" name="Google Shape;248;p50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50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50" name="Google Shape;250;p50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51" name="Google Shape;251;p50"/>
          <p:cNvSpPr txBox="1"/>
          <p:nvPr>
            <p:ph idx="3" type="body"/>
          </p:nvPr>
        </p:nvSpPr>
        <p:spPr>
          <a:xfrm>
            <a:off x="538138" y="490548"/>
            <a:ext cx="25836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52" name="Google Shape;252;p50"/>
          <p:cNvSpPr txBox="1"/>
          <p:nvPr>
            <p:ph idx="4" type="body"/>
          </p:nvPr>
        </p:nvSpPr>
        <p:spPr>
          <a:xfrm>
            <a:off x="3280200" y="490548"/>
            <a:ext cx="25836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53" name="Google Shape;253;p50"/>
          <p:cNvSpPr txBox="1"/>
          <p:nvPr>
            <p:ph idx="5" type="body"/>
          </p:nvPr>
        </p:nvSpPr>
        <p:spPr>
          <a:xfrm>
            <a:off x="6025288" y="490548"/>
            <a:ext cx="25836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54" name="Google Shape;254;p50"/>
          <p:cNvSpPr txBox="1"/>
          <p:nvPr>
            <p:ph idx="6" type="subTitle"/>
          </p:nvPr>
        </p:nvSpPr>
        <p:spPr>
          <a:xfrm>
            <a:off x="535113" y="216218"/>
            <a:ext cx="2586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55" name="Google Shape;255;p50"/>
          <p:cNvSpPr txBox="1"/>
          <p:nvPr>
            <p:ph idx="7" type="subTitle"/>
          </p:nvPr>
        </p:nvSpPr>
        <p:spPr>
          <a:xfrm>
            <a:off x="3280200" y="216228"/>
            <a:ext cx="2583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56" name="Google Shape;256;p50"/>
          <p:cNvSpPr txBox="1"/>
          <p:nvPr>
            <p:ph idx="8" type="subTitle"/>
          </p:nvPr>
        </p:nvSpPr>
        <p:spPr>
          <a:xfrm>
            <a:off x="6025288" y="216228"/>
            <a:ext cx="2583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Phone Blank">
  <p:cSld name="TITLE_1_1_1_1_1_1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1"/>
          <p:cNvSpPr/>
          <p:nvPr/>
        </p:nvSpPr>
        <p:spPr>
          <a:xfrm>
            <a:off x="4830625" y="579550"/>
            <a:ext cx="3188700" cy="6824700"/>
          </a:xfrm>
          <a:prstGeom prst="roundRect">
            <a:avLst>
              <a:gd fmla="val 16566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9" name="Google Shape;259;p51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61" name="Google Shape;261;p51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62" name="Google Shape;262;p51"/>
          <p:cNvSpPr txBox="1"/>
          <p:nvPr>
            <p:ph type="title"/>
          </p:nvPr>
        </p:nvSpPr>
        <p:spPr>
          <a:xfrm>
            <a:off x="708600" y="1371600"/>
            <a:ext cx="3441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3" name="Google Shape;263;p51"/>
          <p:cNvSpPr txBox="1"/>
          <p:nvPr>
            <p:ph idx="3" type="body"/>
          </p:nvPr>
        </p:nvSpPr>
        <p:spPr>
          <a:xfrm>
            <a:off x="708600" y="2414025"/>
            <a:ext cx="32943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64" name="Google Shape;264;p51"/>
          <p:cNvSpPr/>
          <p:nvPr/>
        </p:nvSpPr>
        <p:spPr>
          <a:xfrm>
            <a:off x="4625575" y="4726725"/>
            <a:ext cx="3598800" cy="41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51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Phone with Image">
  <p:cSld name="TITLE_1_1_1_1_1_1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52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69" name="Google Shape;269;p52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70" name="Google Shape;270;p52"/>
          <p:cNvSpPr txBox="1"/>
          <p:nvPr>
            <p:ph type="title"/>
          </p:nvPr>
        </p:nvSpPr>
        <p:spPr>
          <a:xfrm>
            <a:off x="708600" y="1371600"/>
            <a:ext cx="3441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1" name="Google Shape;271;p52"/>
          <p:cNvSpPr txBox="1"/>
          <p:nvPr>
            <p:ph idx="3" type="body"/>
          </p:nvPr>
        </p:nvSpPr>
        <p:spPr>
          <a:xfrm>
            <a:off x="708600" y="2414025"/>
            <a:ext cx="32943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cxnSp>
        <p:nvCxnSpPr>
          <p:cNvPr id="272" name="Google Shape;272;p52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3" name="Google Shape;273;p52"/>
          <p:cNvSpPr/>
          <p:nvPr>
            <p:ph idx="4" type="pic"/>
          </p:nvPr>
        </p:nvSpPr>
        <p:spPr>
          <a:xfrm>
            <a:off x="4839625" y="589800"/>
            <a:ext cx="3169800" cy="6802500"/>
          </a:xfrm>
          <a:prstGeom prst="roundRect">
            <a:avLst>
              <a:gd fmla="val 1657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reen Library">
  <p:cSld name="TITLE_1_1_1_1_1_1_1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3"/>
          <p:cNvSpPr/>
          <p:nvPr>
            <p:ph idx="2" type="pic"/>
          </p:nvPr>
        </p:nvSpPr>
        <p:spPr>
          <a:xfrm>
            <a:off x="4506725" y="1592725"/>
            <a:ext cx="4389000" cy="2724900"/>
          </a:xfrm>
          <a:prstGeom prst="roundRect">
            <a:avLst>
              <a:gd fmla="val 7298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53"/>
          <p:cNvSpPr/>
          <p:nvPr>
            <p:ph idx="3" type="pic"/>
          </p:nvPr>
        </p:nvSpPr>
        <p:spPr>
          <a:xfrm>
            <a:off x="2058025" y="1592725"/>
            <a:ext cx="1947600" cy="2724900"/>
          </a:xfrm>
          <a:prstGeom prst="roundRect">
            <a:avLst>
              <a:gd fmla="val 800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53"/>
          <p:cNvSpPr/>
          <p:nvPr>
            <p:ph idx="4" type="pic"/>
          </p:nvPr>
        </p:nvSpPr>
        <p:spPr>
          <a:xfrm>
            <a:off x="244425" y="1592725"/>
            <a:ext cx="1312500" cy="2724900"/>
          </a:xfrm>
          <a:prstGeom prst="roundRect">
            <a:avLst>
              <a:gd fmla="val 1657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53"/>
          <p:cNvSpPr txBox="1"/>
          <p:nvPr/>
        </p:nvSpPr>
        <p:spPr>
          <a:xfrm>
            <a:off x="244424" y="1093100"/>
            <a:ext cx="1312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53"/>
          <p:cNvSpPr txBox="1"/>
          <p:nvPr/>
        </p:nvSpPr>
        <p:spPr>
          <a:xfrm>
            <a:off x="2047975" y="1093100"/>
            <a:ext cx="1967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53"/>
          <p:cNvSpPr txBox="1"/>
          <p:nvPr/>
        </p:nvSpPr>
        <p:spPr>
          <a:xfrm>
            <a:off x="4506725" y="1093100"/>
            <a:ext cx="4410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Desktop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" name="Google Shape;281;p53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" name="Google Shape;282;p53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53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84" name="Google Shape;284;p53"/>
          <p:cNvSpPr txBox="1"/>
          <p:nvPr>
            <p:ph idx="5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reen Library - No Images">
  <p:cSld name="TITLE_1_1_1_1_1_1_1_1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 txBox="1"/>
          <p:nvPr/>
        </p:nvSpPr>
        <p:spPr>
          <a:xfrm>
            <a:off x="244424" y="1093100"/>
            <a:ext cx="1312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54"/>
          <p:cNvSpPr txBox="1"/>
          <p:nvPr/>
        </p:nvSpPr>
        <p:spPr>
          <a:xfrm>
            <a:off x="2047950" y="1093100"/>
            <a:ext cx="1967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54"/>
          <p:cNvSpPr txBox="1"/>
          <p:nvPr/>
        </p:nvSpPr>
        <p:spPr>
          <a:xfrm>
            <a:off x="4506675" y="1093100"/>
            <a:ext cx="4410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Desktop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p54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0" name="Google Shape;290;p54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54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92" name="Google Shape;292;p54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109800" y="108525"/>
            <a:ext cx="8806800" cy="22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Lexend Medium"/>
              <a:buNone/>
              <a:defRPr b="0" i="0" sz="7000" u="none" cap="none" strike="noStrike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0" i="0" sz="28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0" i="0" sz="28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0" i="0" sz="28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0" i="0" sz="28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0" i="0" sz="28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0" i="0" sz="28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0" i="0" sz="28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0" i="0" sz="28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109800" y="2829950"/>
            <a:ext cx="8520600" cy="19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b="0" i="0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b="0" i="0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b="0" i="0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b="0" i="0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b="0" i="0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b="0" i="0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b="0" i="0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b="0" i="0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b="0" i="0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ons.gov.uk/peoplepopulationandcommunity/educationandchildcare/articles/whydochildrenandyoungpeopleinsmallertownsdobetteracademicallythanthoseinlargertowns/2023-07-25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"/>
          <p:cNvSpPr txBox="1"/>
          <p:nvPr>
            <p:ph type="title"/>
          </p:nvPr>
        </p:nvSpPr>
        <p:spPr>
          <a:xfrm>
            <a:off x="0" y="2258125"/>
            <a:ext cx="5940900" cy="20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500"/>
              <a:t>Education </a:t>
            </a:r>
            <a:endParaRPr sz="55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500"/>
              <a:t>Attainment in the UK </a:t>
            </a:r>
            <a:endParaRPr sz="5500"/>
          </a:p>
        </p:txBody>
      </p:sp>
      <p:sp>
        <p:nvSpPr>
          <p:cNvPr id="298" name="Google Shape;298;p1"/>
          <p:cNvSpPr txBox="1"/>
          <p:nvPr>
            <p:ph idx="1" type="subTitle"/>
          </p:nvPr>
        </p:nvSpPr>
        <p:spPr>
          <a:xfrm>
            <a:off x="152600" y="832000"/>
            <a:ext cx="24345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Group 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Dania Usman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Jomaris Banua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Shruti Gajre</a:t>
            </a:r>
            <a:endParaRPr/>
          </a:p>
        </p:txBody>
      </p:sp>
      <p:sp>
        <p:nvSpPr>
          <p:cNvPr id="299" name="Google Shape;299;p1"/>
          <p:cNvSpPr txBox="1"/>
          <p:nvPr>
            <p:ph idx="2" type="body"/>
          </p:nvPr>
        </p:nvSpPr>
        <p:spPr>
          <a:xfrm>
            <a:off x="3054150" y="4743800"/>
            <a:ext cx="3035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00"/>
              <a:buNone/>
            </a:pPr>
            <a:r>
              <a:rPr lang="en"/>
              <a:t>California State University Eastbay</a:t>
            </a:r>
            <a:endParaRPr/>
          </a:p>
        </p:txBody>
      </p:sp>
      <p:pic>
        <p:nvPicPr>
          <p:cNvPr id="300" name="Google Shape;30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80333">
            <a:off x="7341056" y="760244"/>
            <a:ext cx="941989" cy="538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1b9721c356_3_10"/>
          <p:cNvSpPr txBox="1"/>
          <p:nvPr>
            <p:ph idx="2" type="body"/>
          </p:nvPr>
        </p:nvSpPr>
        <p:spPr>
          <a:xfrm>
            <a:off x="2657279" y="4726725"/>
            <a:ext cx="28209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California State University East Bay </a:t>
            </a:r>
            <a:endParaRPr/>
          </a:p>
        </p:txBody>
      </p:sp>
      <p:pic>
        <p:nvPicPr>
          <p:cNvPr id="397" name="Google Shape;397;g31b9721c356_3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5" y="1375976"/>
            <a:ext cx="4096068" cy="2684224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8" name="Google Shape;398;g31b9721c356_3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351" y="1375975"/>
            <a:ext cx="4087924" cy="2684225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9" name="Google Shape;399;g31b9721c356_3_10"/>
          <p:cNvSpPr txBox="1"/>
          <p:nvPr>
            <p:ph type="title"/>
          </p:nvPr>
        </p:nvSpPr>
        <p:spPr>
          <a:xfrm>
            <a:off x="1316200" y="78775"/>
            <a:ext cx="76008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"/>
              <a:t>Exploring the Data</a:t>
            </a:r>
            <a:endParaRPr/>
          </a:p>
        </p:txBody>
      </p:sp>
      <p:pic>
        <p:nvPicPr>
          <p:cNvPr id="400" name="Google Shape;400;g31b9721c356_3_10"/>
          <p:cNvPicPr preferRelativeResize="0"/>
          <p:nvPr/>
        </p:nvPicPr>
        <p:blipFill rotWithShape="1">
          <a:blip r:embed="rId5">
            <a:alphaModFix/>
          </a:blip>
          <a:srcRect b="-13369" l="0" r="0" t="7850"/>
          <a:stretch/>
        </p:blipFill>
        <p:spPr>
          <a:xfrm>
            <a:off x="-44075" y="0"/>
            <a:ext cx="1681800" cy="16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6" name="Google Shape;406;p6"/>
          <p:cNvSpPr txBox="1"/>
          <p:nvPr>
            <p:ph type="title"/>
          </p:nvPr>
        </p:nvSpPr>
        <p:spPr>
          <a:xfrm>
            <a:off x="408375" y="0"/>
            <a:ext cx="62643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Summary Statistics </a:t>
            </a:r>
            <a:endParaRPr/>
          </a:p>
        </p:txBody>
      </p:sp>
      <p:sp>
        <p:nvSpPr>
          <p:cNvPr id="407" name="Google Shape;407;p6"/>
          <p:cNvSpPr txBox="1"/>
          <p:nvPr>
            <p:ph idx="2" type="body"/>
          </p:nvPr>
        </p:nvSpPr>
        <p:spPr>
          <a:xfrm>
            <a:off x="3353175" y="4726725"/>
            <a:ext cx="22479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00"/>
              <a:buNone/>
            </a:pPr>
            <a:r>
              <a:rPr lang="en"/>
              <a:t>California State University East Bay</a:t>
            </a:r>
            <a:endParaRPr/>
          </a:p>
        </p:txBody>
      </p:sp>
      <p:graphicFrame>
        <p:nvGraphicFramePr>
          <p:cNvPr id="408" name="Google Shape;408;p6"/>
          <p:cNvGraphicFramePr/>
          <p:nvPr/>
        </p:nvGraphicFramePr>
        <p:xfrm>
          <a:off x="1018350" y="67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{76410B67-AFCC-467B-8388-E2CA182664D7}</a:tableStyleId>
              </a:tblPr>
              <a:tblGrid>
                <a:gridCol w="2424900"/>
                <a:gridCol w="2424900"/>
                <a:gridCol w="2424900"/>
              </a:tblGrid>
              <a:tr h="36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Characteristics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Large  (N = 441)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Small (N=663)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6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Income Flag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6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Cities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 (4.1%)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(0%)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40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Higher deprivation towns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221 (50%)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212 (32%)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40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Lower deprivation towns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117 (27%)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327 (49%)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40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Mid deprivation towns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 (19%)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123 (19%)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40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Missing Values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High school graduation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C9DAF8"/>
                          </a:highlight>
                        </a:rPr>
                        <a:t>60.20 (8.60)*</a:t>
                      </a:r>
                      <a:endParaRPr>
                        <a:highlight>
                          <a:srgbClr val="C9DAF8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C9DAF8"/>
                          </a:highlight>
                        </a:rPr>
                        <a:t>62.02 (10.94)*</a:t>
                      </a:r>
                      <a:endParaRPr>
                        <a:highlight>
                          <a:srgbClr val="C9DAF8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College graduation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C9DAF8"/>
                          </a:highlight>
                        </a:rPr>
                        <a:t>27.53 (7.39)*</a:t>
                      </a:r>
                      <a:endParaRPr>
                        <a:highlight>
                          <a:srgbClr val="C9DAF8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C9DAF8"/>
                          </a:highlight>
                        </a:rPr>
                        <a:t>31.59 (9.02)*</a:t>
                      </a:r>
                      <a:endParaRPr>
                        <a:highlight>
                          <a:srgbClr val="C9DAF8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40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Missing values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EA9999"/>
                          </a:highlight>
                        </a:rPr>
                        <a:t>230</a:t>
                      </a:r>
                      <a:endParaRPr>
                        <a:highlight>
                          <a:srgbClr val="EA9999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9" name="Google Shape;409;p6"/>
          <p:cNvSpPr txBox="1"/>
          <p:nvPr/>
        </p:nvSpPr>
        <p:spPr>
          <a:xfrm>
            <a:off x="689375" y="4718875"/>
            <a:ext cx="1719900" cy="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*  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Mean (sd)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8"/>
          <p:cNvSpPr txBox="1"/>
          <p:nvPr>
            <p:ph type="title"/>
          </p:nvPr>
        </p:nvSpPr>
        <p:spPr>
          <a:xfrm>
            <a:off x="1439850" y="165500"/>
            <a:ext cx="62643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Condition Check</a:t>
            </a:r>
            <a:endParaRPr/>
          </a:p>
        </p:txBody>
      </p:sp>
      <p:sp>
        <p:nvSpPr>
          <p:cNvPr id="416" name="Google Shape;416;p8"/>
          <p:cNvSpPr txBox="1"/>
          <p:nvPr>
            <p:ph idx="2" type="body"/>
          </p:nvPr>
        </p:nvSpPr>
        <p:spPr>
          <a:xfrm>
            <a:off x="3135025" y="4726725"/>
            <a:ext cx="2295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00"/>
              <a:buNone/>
            </a:pPr>
            <a:r>
              <a:rPr lang="en"/>
              <a:t>California State University East Bay</a:t>
            </a:r>
            <a:endParaRPr/>
          </a:p>
        </p:txBody>
      </p:sp>
      <p:sp>
        <p:nvSpPr>
          <p:cNvPr id="417" name="Google Shape;417;p8"/>
          <p:cNvSpPr txBox="1"/>
          <p:nvPr/>
        </p:nvSpPr>
        <p:spPr>
          <a:xfrm>
            <a:off x="686325" y="1717000"/>
            <a:ext cx="8137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/>
              <a:t>Independence of the observations and the two groups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Population normally distributed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Both groups are greater than 30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conditions are satisfied for a difference in mean hypothesis test</a:t>
            </a:r>
            <a:endParaRPr/>
          </a:p>
        </p:txBody>
      </p:sp>
      <p:pic>
        <p:nvPicPr>
          <p:cNvPr id="418" name="Google Shape;41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78475"/>
            <a:ext cx="1923250" cy="19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1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4" name="Google Shape;424;p11"/>
          <p:cNvSpPr txBox="1"/>
          <p:nvPr>
            <p:ph type="title"/>
          </p:nvPr>
        </p:nvSpPr>
        <p:spPr>
          <a:xfrm>
            <a:off x="70250" y="186950"/>
            <a:ext cx="90441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Results, Decisions and Conclusions</a:t>
            </a:r>
            <a:endParaRPr/>
          </a:p>
        </p:txBody>
      </p:sp>
      <p:sp>
        <p:nvSpPr>
          <p:cNvPr id="425" name="Google Shape;425;p11"/>
          <p:cNvSpPr txBox="1"/>
          <p:nvPr>
            <p:ph idx="2" type="body"/>
          </p:nvPr>
        </p:nvSpPr>
        <p:spPr>
          <a:xfrm>
            <a:off x="3251725" y="4726725"/>
            <a:ext cx="2400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00"/>
              <a:buNone/>
            </a:pPr>
            <a:r>
              <a:rPr lang="en"/>
              <a:t>California State </a:t>
            </a:r>
            <a:r>
              <a:rPr lang="en"/>
              <a:t>University</a:t>
            </a:r>
            <a:r>
              <a:rPr lang="en"/>
              <a:t> East Bay</a:t>
            </a:r>
            <a:endParaRPr/>
          </a:p>
        </p:txBody>
      </p:sp>
      <p:graphicFrame>
        <p:nvGraphicFramePr>
          <p:cNvPr id="426" name="Google Shape;426;p11"/>
          <p:cNvGraphicFramePr/>
          <p:nvPr/>
        </p:nvGraphicFramePr>
        <p:xfrm>
          <a:off x="952500" y="159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{76410B67-AFCC-467B-8388-E2CA182664D7}</a:tableStyleId>
              </a:tblPr>
              <a:tblGrid>
                <a:gridCol w="1397475"/>
                <a:gridCol w="1397475"/>
              </a:tblGrid>
              <a:tr h="65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statistic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3.077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5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P-value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5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Confidence Interval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</a:t>
                      </a:r>
                      <a:r>
                        <a:rPr lang="en"/>
                        <a:t>0.658 , 2.974)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7" name="Google Shape;427;p11"/>
          <p:cNvSpPr txBox="1"/>
          <p:nvPr/>
        </p:nvSpPr>
        <p:spPr>
          <a:xfrm>
            <a:off x="766950" y="970825"/>
            <a:ext cx="29805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C9DAF8"/>
                </a:highlight>
                <a:latin typeface="DM Sans"/>
                <a:ea typeface="DM Sans"/>
                <a:cs typeface="DM Sans"/>
                <a:sym typeface="DM Sans"/>
              </a:rPr>
              <a:t>Difference in mean </a:t>
            </a:r>
            <a:r>
              <a:rPr b="1" lang="en">
                <a:solidFill>
                  <a:schemeClr val="dk1"/>
                </a:solidFill>
                <a:highlight>
                  <a:srgbClr val="C9DAF8"/>
                </a:highlight>
                <a:latin typeface="DM Sans"/>
                <a:ea typeface="DM Sans"/>
                <a:cs typeface="DM Sans"/>
                <a:sym typeface="DM Sans"/>
              </a:rPr>
              <a:t>high school</a:t>
            </a:r>
            <a:r>
              <a:rPr b="1" lang="en">
                <a:solidFill>
                  <a:schemeClr val="dk1"/>
                </a:solidFill>
                <a:highlight>
                  <a:srgbClr val="C9DAF8"/>
                </a:highlight>
                <a:latin typeface="DM Sans"/>
                <a:ea typeface="DM Sans"/>
                <a:cs typeface="DM Sans"/>
                <a:sym typeface="DM Sans"/>
              </a:rPr>
              <a:t> graduation rate</a:t>
            </a:r>
            <a:endParaRPr b="1">
              <a:solidFill>
                <a:schemeClr val="dk1"/>
              </a:solidFill>
              <a:highlight>
                <a:srgbClr val="C9DAF8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28" name="Google Shape;428;p11"/>
          <p:cNvSpPr txBox="1"/>
          <p:nvPr/>
        </p:nvSpPr>
        <p:spPr>
          <a:xfrm>
            <a:off x="5132850" y="970825"/>
            <a:ext cx="29805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C9DAF8"/>
                </a:highlight>
                <a:latin typeface="DM Sans"/>
                <a:ea typeface="DM Sans"/>
                <a:cs typeface="DM Sans"/>
                <a:sym typeface="DM Sans"/>
              </a:rPr>
              <a:t>Difference in mean </a:t>
            </a:r>
            <a:r>
              <a:rPr b="1" lang="en">
                <a:solidFill>
                  <a:schemeClr val="dk1"/>
                </a:solidFill>
                <a:highlight>
                  <a:srgbClr val="C9DAF8"/>
                </a:highlight>
                <a:latin typeface="DM Sans"/>
                <a:ea typeface="DM Sans"/>
                <a:cs typeface="DM Sans"/>
                <a:sym typeface="DM Sans"/>
              </a:rPr>
              <a:t>college</a:t>
            </a:r>
            <a:r>
              <a:rPr b="1" lang="en">
                <a:solidFill>
                  <a:schemeClr val="dk1"/>
                </a:solidFill>
                <a:highlight>
                  <a:srgbClr val="C9DAF8"/>
                </a:highlight>
                <a:latin typeface="DM Sans"/>
                <a:ea typeface="DM Sans"/>
                <a:cs typeface="DM Sans"/>
                <a:sym typeface="DM Sans"/>
              </a:rPr>
              <a:t> graduation rate</a:t>
            </a:r>
            <a:endParaRPr b="1">
              <a:solidFill>
                <a:schemeClr val="dk1"/>
              </a:solidFill>
              <a:highlight>
                <a:srgbClr val="C9DAF8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429" name="Google Shape;429;p11"/>
          <p:cNvGraphicFramePr/>
          <p:nvPr/>
        </p:nvGraphicFramePr>
        <p:xfrm>
          <a:off x="5318400" y="159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{76410B67-AFCC-467B-8388-E2CA182664D7}</a:tableStyleId>
              </a:tblPr>
              <a:tblGrid>
                <a:gridCol w="1397475"/>
                <a:gridCol w="1397475"/>
              </a:tblGrid>
              <a:tr h="65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statistic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7.260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5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P-value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8.864 x 10</a:t>
                      </a:r>
                      <a:r>
                        <a:rPr baseline="30000" lang="en"/>
                        <a:t>-13</a:t>
                      </a:r>
                      <a:endParaRPr baseline="30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30000"/>
                    </a:p>
                  </a:txBody>
                  <a:tcPr marT="91425" marB="91425" marR="91425" marL="91425"/>
                </a:tc>
              </a:tr>
              <a:tr h="65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Confidence Interval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</a:t>
                      </a:r>
                      <a:r>
                        <a:rPr lang="en"/>
                        <a:t>2.960 , 5.153)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0" name="Google Shape;430;p11"/>
          <p:cNvSpPr txBox="1"/>
          <p:nvPr/>
        </p:nvSpPr>
        <p:spPr>
          <a:xfrm>
            <a:off x="156100" y="3607150"/>
            <a:ext cx="8465400" cy="1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We have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enough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evidence to conclude that both the mean high school graduation and college graduation rates are significantly different for small v large towns. 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Small towns have higher graduation rates for both high school and college.  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3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13"/>
          <p:cNvSpPr txBox="1"/>
          <p:nvPr>
            <p:ph type="title"/>
          </p:nvPr>
        </p:nvSpPr>
        <p:spPr>
          <a:xfrm>
            <a:off x="146450" y="186950"/>
            <a:ext cx="62643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Secondary Analysis</a:t>
            </a:r>
            <a:endParaRPr/>
          </a:p>
        </p:txBody>
      </p:sp>
      <p:sp>
        <p:nvSpPr>
          <p:cNvPr id="437" name="Google Shape;437;p13"/>
          <p:cNvSpPr txBox="1"/>
          <p:nvPr/>
        </p:nvSpPr>
        <p:spPr>
          <a:xfrm>
            <a:off x="5118225" y="2260625"/>
            <a:ext cx="39405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8" name="Google Shape;438;p13"/>
          <p:cNvSpPr txBox="1"/>
          <p:nvPr/>
        </p:nvSpPr>
        <p:spPr>
          <a:xfrm>
            <a:off x="355400" y="1121675"/>
            <a:ext cx="2510700" cy="400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Chi</a:t>
            </a:r>
            <a:r>
              <a:rPr b="1" lang="en">
                <a:solidFill>
                  <a:schemeClr val="dk1"/>
                </a:solidFill>
              </a:rPr>
              <a:t>²</a:t>
            </a:r>
            <a:r>
              <a:rPr b="1" lang="en">
                <a:solidFill>
                  <a:schemeClr val="dk1"/>
                </a:solidFill>
              </a:rPr>
              <a:t> test of Independence</a:t>
            </a:r>
            <a:endParaRPr/>
          </a:p>
        </p:txBody>
      </p:sp>
      <p:sp>
        <p:nvSpPr>
          <p:cNvPr id="439" name="Google Shape;439;p13"/>
          <p:cNvSpPr txBox="1"/>
          <p:nvPr>
            <p:ph idx="2" type="body"/>
          </p:nvPr>
        </p:nvSpPr>
        <p:spPr>
          <a:xfrm>
            <a:off x="776525" y="1735725"/>
            <a:ext cx="2510700" cy="22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Are income level and town sizes associated?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lang="en" sz="14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Income ⊥Town Size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lang="en" sz="14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Income ⊥̸Town Size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</a:t>
            </a:r>
            <a:endParaRPr sz="1200"/>
          </a:p>
        </p:txBody>
      </p:sp>
      <p:graphicFrame>
        <p:nvGraphicFramePr>
          <p:cNvPr id="440" name="Google Shape;440;p13"/>
          <p:cNvGraphicFramePr/>
          <p:nvPr/>
        </p:nvGraphicFramePr>
        <p:xfrm>
          <a:off x="355400" y="375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{76410B67-AFCC-467B-8388-E2CA182664D7}</a:tableStyleId>
              </a:tblPr>
              <a:tblGrid>
                <a:gridCol w="1937300"/>
                <a:gridCol w="1865600"/>
                <a:gridCol w="4303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X-squared</a:t>
                      </a:r>
                      <a:r>
                        <a:rPr lang="en"/>
                        <a:t> = 83.562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p-value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&lt; 2.2 x 10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-16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Decision: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We reject the null hypothesis H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Conclusion: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There is strong statistical evidence to conclude that income levels and town size are not independent.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41" name="Google Shape;44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050" y="1121675"/>
            <a:ext cx="3767000" cy="240193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2" name="Google Shape;442;p13"/>
          <p:cNvSpPr txBox="1"/>
          <p:nvPr>
            <p:ph idx="2" type="body"/>
          </p:nvPr>
        </p:nvSpPr>
        <p:spPr>
          <a:xfrm>
            <a:off x="2657280" y="4726725"/>
            <a:ext cx="28887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/>
              <a:t>California State University Eastbay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1bded5ee9b_0_75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8" name="Google Shape;448;g31bded5ee9b_0_75"/>
          <p:cNvSpPr txBox="1"/>
          <p:nvPr>
            <p:ph type="title"/>
          </p:nvPr>
        </p:nvSpPr>
        <p:spPr>
          <a:xfrm>
            <a:off x="146450" y="186950"/>
            <a:ext cx="62643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Secondary Analysis</a:t>
            </a:r>
            <a:endParaRPr/>
          </a:p>
        </p:txBody>
      </p:sp>
      <p:sp>
        <p:nvSpPr>
          <p:cNvPr id="449" name="Google Shape;449;g31bded5ee9b_0_75"/>
          <p:cNvSpPr txBox="1"/>
          <p:nvPr/>
        </p:nvSpPr>
        <p:spPr>
          <a:xfrm>
            <a:off x="5118225" y="2260625"/>
            <a:ext cx="39405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0" name="Google Shape;450;g31bded5ee9b_0_75"/>
          <p:cNvSpPr txBox="1"/>
          <p:nvPr/>
        </p:nvSpPr>
        <p:spPr>
          <a:xfrm>
            <a:off x="355400" y="1121675"/>
            <a:ext cx="2510700" cy="400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Simple Linear Regression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51" name="Google Shape;451;g31bded5ee9b_0_75"/>
          <p:cNvSpPr txBox="1"/>
          <p:nvPr>
            <p:ph idx="2" type="body"/>
          </p:nvPr>
        </p:nvSpPr>
        <p:spPr>
          <a:xfrm>
            <a:off x="776525" y="1735725"/>
            <a:ext cx="2510700" cy="22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Is high school completion a good predictor of college degree completion?  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lang="en" sz="14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aseline="-25000" lang="en" sz="14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= 0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lang="en" sz="14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aseline="-25000" lang="en" sz="14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​≠ 0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p-value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&lt; 2.2 x 10</a:t>
            </a:r>
            <a:r>
              <a:rPr baseline="30000" lang="en" sz="1400">
                <a:latin typeface="Arial"/>
                <a:ea typeface="Arial"/>
                <a:cs typeface="Arial"/>
                <a:sym typeface="Arial"/>
              </a:rPr>
              <a:t>-16</a:t>
            </a:r>
            <a:endParaRPr baseline="30000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endParaRPr sz="1200"/>
          </a:p>
        </p:txBody>
      </p:sp>
      <p:graphicFrame>
        <p:nvGraphicFramePr>
          <p:cNvPr id="452" name="Google Shape;452;g31bded5ee9b_0_75"/>
          <p:cNvGraphicFramePr/>
          <p:nvPr/>
        </p:nvGraphicFramePr>
        <p:xfrm>
          <a:off x="681825" y="380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{76410B67-AFCC-467B-8388-E2CA182664D7}</a:tableStyleId>
              </a:tblPr>
              <a:tblGrid>
                <a:gridCol w="7584225"/>
              </a:tblGrid>
              <a:tr h="61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Predicted</a:t>
                      </a:r>
                      <a:r>
                        <a:rPr b="1" lang="en"/>
                        <a:t> College Graduation Rate  =   </a:t>
                      </a:r>
                      <a:r>
                        <a:rPr b="1" lang="en">
                          <a:solidFill>
                            <a:schemeClr val="lt2"/>
                          </a:solidFill>
                        </a:rPr>
                        <a:t>−12.95   </a:t>
                      </a:r>
                      <a:r>
                        <a:rPr b="1" lang="en"/>
                        <a:t>+   </a:t>
                      </a:r>
                      <a:r>
                        <a:rPr b="1" lang="en">
                          <a:solidFill>
                            <a:schemeClr val="lt2"/>
                          </a:solidFill>
                        </a:rPr>
                        <a:t>0.68 </a:t>
                      </a:r>
                      <a:r>
                        <a:rPr b="1" lang="en"/>
                        <a:t>⋅ High school Completion Rate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53" name="Google Shape;453;g31bded5ee9b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050" y="1121675"/>
            <a:ext cx="3766999" cy="2365568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54" name="Google Shape;454;g31bded5ee9b_0_75"/>
          <p:cNvSpPr txBox="1"/>
          <p:nvPr>
            <p:ph idx="2" type="body"/>
          </p:nvPr>
        </p:nvSpPr>
        <p:spPr>
          <a:xfrm>
            <a:off x="2657280" y="4726725"/>
            <a:ext cx="28887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/>
              <a:t>California State University Eastbay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1bded5ee9b_0_107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0" name="Google Shape;460;g31bded5ee9b_0_107"/>
          <p:cNvSpPr txBox="1"/>
          <p:nvPr>
            <p:ph type="title"/>
          </p:nvPr>
        </p:nvSpPr>
        <p:spPr>
          <a:xfrm>
            <a:off x="146450" y="186950"/>
            <a:ext cx="62643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Secondary Analysis</a:t>
            </a:r>
            <a:endParaRPr/>
          </a:p>
        </p:txBody>
      </p:sp>
      <p:sp>
        <p:nvSpPr>
          <p:cNvPr id="461" name="Google Shape;461;g31bded5ee9b_0_107"/>
          <p:cNvSpPr txBox="1"/>
          <p:nvPr/>
        </p:nvSpPr>
        <p:spPr>
          <a:xfrm>
            <a:off x="5118225" y="2260625"/>
            <a:ext cx="39405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62" name="Google Shape;462;g31bded5ee9b_0_107"/>
          <p:cNvSpPr txBox="1"/>
          <p:nvPr/>
        </p:nvSpPr>
        <p:spPr>
          <a:xfrm>
            <a:off x="355400" y="1121675"/>
            <a:ext cx="2510700" cy="400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Power Analysis</a:t>
            </a:r>
            <a:endParaRPr b="1">
              <a:solidFill>
                <a:schemeClr val="dk1"/>
              </a:solidFill>
            </a:endParaRPr>
          </a:p>
        </p:txBody>
      </p:sp>
      <p:graphicFrame>
        <p:nvGraphicFramePr>
          <p:cNvPr id="463" name="Google Shape;463;g31bded5ee9b_0_107"/>
          <p:cNvGraphicFramePr/>
          <p:nvPr/>
        </p:nvGraphicFramePr>
        <p:xfrm>
          <a:off x="892775" y="184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{76410B67-AFCC-467B-8388-E2CA182664D7}</a:tableStyleId>
              </a:tblPr>
              <a:tblGrid>
                <a:gridCol w="3798175"/>
                <a:gridCol w="1946350"/>
                <a:gridCol w="1541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Sample Size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Power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2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t-Test (High School Grad Rates)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663, 441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0.782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t-Test (College Grad Rates)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663, 441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Chi-squared Test (Income and Town sizes)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Regression (High school completion as predictor of college rate)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4" name="Google Shape;464;g31bded5ee9b_0_107"/>
          <p:cNvSpPr txBox="1"/>
          <p:nvPr>
            <p:ph idx="2" type="body"/>
          </p:nvPr>
        </p:nvSpPr>
        <p:spPr>
          <a:xfrm>
            <a:off x="2657280" y="4726725"/>
            <a:ext cx="28887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/>
              <a:t>California State University Eastbay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Google Shape;470;p14"/>
          <p:cNvSpPr txBox="1"/>
          <p:nvPr>
            <p:ph type="title"/>
          </p:nvPr>
        </p:nvSpPr>
        <p:spPr>
          <a:xfrm>
            <a:off x="146450" y="186950"/>
            <a:ext cx="62643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471" name="Google Shape;471;p14"/>
          <p:cNvSpPr txBox="1"/>
          <p:nvPr/>
        </p:nvSpPr>
        <p:spPr>
          <a:xfrm>
            <a:off x="293363" y="2627175"/>
            <a:ext cx="2694000" cy="400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1. </a:t>
            </a:r>
            <a:r>
              <a:rPr b="1" i="0" lang="en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Unmeasured Variables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4"/>
          <p:cNvSpPr txBox="1"/>
          <p:nvPr/>
        </p:nvSpPr>
        <p:spPr>
          <a:xfrm>
            <a:off x="3312013" y="2627175"/>
            <a:ext cx="2456400" cy="400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2. Specific Cohorts</a:t>
            </a:r>
            <a:endParaRPr b="1"/>
          </a:p>
        </p:txBody>
      </p:sp>
      <p:sp>
        <p:nvSpPr>
          <p:cNvPr id="473" name="Google Shape;473;p14"/>
          <p:cNvSpPr txBox="1"/>
          <p:nvPr/>
        </p:nvSpPr>
        <p:spPr>
          <a:xfrm>
            <a:off x="6156638" y="2627175"/>
            <a:ext cx="2694000" cy="400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3. Global Applicability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4"/>
          <p:cNvSpPr txBox="1"/>
          <p:nvPr/>
        </p:nvSpPr>
        <p:spPr>
          <a:xfrm>
            <a:off x="3312013" y="3314175"/>
            <a:ext cx="2456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students who sat GCSEs in 2012-2013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5" name="Google Shape;475;p14"/>
          <p:cNvSpPr txBox="1"/>
          <p:nvPr/>
        </p:nvSpPr>
        <p:spPr>
          <a:xfrm>
            <a:off x="327488" y="3314175"/>
            <a:ext cx="2659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school quality, student-teacher ratio, etc.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6" name="Google Shape;476;p14"/>
          <p:cNvSpPr txBox="1"/>
          <p:nvPr/>
        </p:nvSpPr>
        <p:spPr>
          <a:xfrm>
            <a:off x="6156638" y="3270400"/>
            <a:ext cx="26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specific to the UK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77" name="Google Shape;4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175" y="640563"/>
            <a:ext cx="2322375" cy="232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425" y="831025"/>
            <a:ext cx="1941450" cy="19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7750" y="640573"/>
            <a:ext cx="2166450" cy="216645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14"/>
          <p:cNvSpPr txBox="1"/>
          <p:nvPr>
            <p:ph idx="2" type="body"/>
          </p:nvPr>
        </p:nvSpPr>
        <p:spPr>
          <a:xfrm>
            <a:off x="2657280" y="4726725"/>
            <a:ext cx="28887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/>
              <a:t>California State University Eastbay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5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15"/>
          <p:cNvSpPr txBox="1"/>
          <p:nvPr>
            <p:ph type="title"/>
          </p:nvPr>
        </p:nvSpPr>
        <p:spPr>
          <a:xfrm>
            <a:off x="146450" y="186950"/>
            <a:ext cx="62643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487" name="Google Shape;487;p15"/>
          <p:cNvSpPr txBox="1"/>
          <p:nvPr/>
        </p:nvSpPr>
        <p:spPr>
          <a:xfrm>
            <a:off x="196175" y="1292925"/>
            <a:ext cx="85641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Explore factors driving small town success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Investigate the role of income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Assess adult education levels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Conduct cross-country comparisons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Evaluate additional factors</a:t>
            </a:r>
            <a:endParaRPr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Extracurricular activities</a:t>
            </a:r>
            <a:endParaRPr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Parental involvement</a:t>
            </a:r>
            <a:endParaRPr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Student/teacher ratio</a:t>
            </a:r>
            <a:endParaRPr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School facilities</a:t>
            </a:r>
            <a:endParaRPr/>
          </a:p>
        </p:txBody>
      </p:sp>
      <p:pic>
        <p:nvPicPr>
          <p:cNvPr id="488" name="Google Shape;4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475" y="820800"/>
            <a:ext cx="3326850" cy="33268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15"/>
          <p:cNvSpPr txBox="1"/>
          <p:nvPr>
            <p:ph idx="2" type="body"/>
          </p:nvPr>
        </p:nvSpPr>
        <p:spPr>
          <a:xfrm>
            <a:off x="2657280" y="4726725"/>
            <a:ext cx="28887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/>
              <a:t>California State University Eastbay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7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5" name="Google Shape;495;p17"/>
          <p:cNvSpPr txBox="1"/>
          <p:nvPr>
            <p:ph type="title"/>
          </p:nvPr>
        </p:nvSpPr>
        <p:spPr>
          <a:xfrm>
            <a:off x="146450" y="186950"/>
            <a:ext cx="62643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496" name="Google Shape;496;p17"/>
          <p:cNvSpPr txBox="1"/>
          <p:nvPr>
            <p:ph type="title"/>
          </p:nvPr>
        </p:nvSpPr>
        <p:spPr>
          <a:xfrm>
            <a:off x="1439850" y="1830200"/>
            <a:ext cx="62643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497" name="Google Shape;497;p17"/>
          <p:cNvSpPr txBox="1"/>
          <p:nvPr>
            <p:ph idx="2" type="body"/>
          </p:nvPr>
        </p:nvSpPr>
        <p:spPr>
          <a:xfrm>
            <a:off x="2657280" y="4726725"/>
            <a:ext cx="28887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/>
              <a:t>California State University Eastbay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6" name="Google Shape;306;p2"/>
          <p:cNvSpPr txBox="1"/>
          <p:nvPr>
            <p:ph type="title"/>
          </p:nvPr>
        </p:nvSpPr>
        <p:spPr>
          <a:xfrm>
            <a:off x="693100" y="1143500"/>
            <a:ext cx="7332600" cy="17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Does </a:t>
            </a:r>
            <a:r>
              <a:rPr lang="en"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where you grow up determine your </a:t>
            </a:r>
            <a:r>
              <a:rPr lang="en"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edu</a:t>
            </a:r>
            <a:r>
              <a:rPr lang="en"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cational success?</a:t>
            </a:r>
            <a:endParaRPr/>
          </a:p>
        </p:txBody>
      </p:sp>
      <p:grpSp>
        <p:nvGrpSpPr>
          <p:cNvPr id="307" name="Google Shape;307;p2"/>
          <p:cNvGrpSpPr/>
          <p:nvPr/>
        </p:nvGrpSpPr>
        <p:grpSpPr>
          <a:xfrm>
            <a:off x="3427814" y="3532219"/>
            <a:ext cx="1975061" cy="1194502"/>
            <a:chOff x="405875" y="2363109"/>
            <a:chExt cx="1537850" cy="928129"/>
          </a:xfrm>
        </p:grpSpPr>
        <p:grpSp>
          <p:nvGrpSpPr>
            <p:cNvPr id="308" name="Google Shape;308;p2"/>
            <p:cNvGrpSpPr/>
            <p:nvPr/>
          </p:nvGrpSpPr>
          <p:grpSpPr>
            <a:xfrm>
              <a:off x="955650" y="2458163"/>
              <a:ext cx="438300" cy="305325"/>
              <a:chOff x="964525" y="2458163"/>
              <a:chExt cx="438300" cy="305325"/>
            </a:xfrm>
          </p:grpSpPr>
          <p:grpSp>
            <p:nvGrpSpPr>
              <p:cNvPr id="309" name="Google Shape;309;p2"/>
              <p:cNvGrpSpPr/>
              <p:nvPr/>
            </p:nvGrpSpPr>
            <p:grpSpPr>
              <a:xfrm>
                <a:off x="964525" y="2458163"/>
                <a:ext cx="438300" cy="154200"/>
                <a:chOff x="964525" y="2458163"/>
                <a:chExt cx="438300" cy="154200"/>
              </a:xfrm>
            </p:grpSpPr>
            <p:cxnSp>
              <p:nvCxnSpPr>
                <p:cNvPr id="310" name="Google Shape;310;p2"/>
                <p:cNvCxnSpPr/>
                <p:nvPr/>
              </p:nvCxnSpPr>
              <p:spPr>
                <a:xfrm>
                  <a:off x="964525" y="2535263"/>
                  <a:ext cx="3048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11" name="Google Shape;311;p2"/>
                <p:cNvSpPr/>
                <p:nvPr/>
              </p:nvSpPr>
              <p:spPr>
                <a:xfrm rot="5400000">
                  <a:off x="1258975" y="2468513"/>
                  <a:ext cx="154200" cy="133500"/>
                </a:xfrm>
                <a:prstGeom prst="triangle">
                  <a:avLst>
                    <a:gd fmla="val 50000" name="adj"/>
                  </a:avLst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2" name="Google Shape;312;p2"/>
              <p:cNvGrpSpPr/>
              <p:nvPr/>
            </p:nvGrpSpPr>
            <p:grpSpPr>
              <a:xfrm>
                <a:off x="964525" y="2609288"/>
                <a:ext cx="438300" cy="154200"/>
                <a:chOff x="964525" y="2609288"/>
                <a:chExt cx="438300" cy="154200"/>
              </a:xfrm>
            </p:grpSpPr>
            <p:cxnSp>
              <p:nvCxnSpPr>
                <p:cNvPr id="313" name="Google Shape;313;p2"/>
                <p:cNvCxnSpPr/>
                <p:nvPr/>
              </p:nvCxnSpPr>
              <p:spPr>
                <a:xfrm rot="10800000">
                  <a:off x="1098025" y="2686388"/>
                  <a:ext cx="3048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14" name="Google Shape;314;p2"/>
                <p:cNvSpPr/>
                <p:nvPr/>
              </p:nvSpPr>
              <p:spPr>
                <a:xfrm rot="-5400000">
                  <a:off x="954175" y="2619638"/>
                  <a:ext cx="154200" cy="133500"/>
                </a:xfrm>
                <a:prstGeom prst="triangle">
                  <a:avLst>
                    <a:gd fmla="val 50000" name="adj"/>
                  </a:avLst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15" name="Google Shape;315;p2"/>
            <p:cNvGrpSpPr/>
            <p:nvPr/>
          </p:nvGrpSpPr>
          <p:grpSpPr>
            <a:xfrm>
              <a:off x="405875" y="2363109"/>
              <a:ext cx="622200" cy="928129"/>
              <a:chOff x="7350525" y="918771"/>
              <a:chExt cx="622200" cy="928129"/>
            </a:xfrm>
          </p:grpSpPr>
          <p:sp>
            <p:nvSpPr>
              <p:cNvPr id="316" name="Google Shape;316;p2"/>
              <p:cNvSpPr/>
              <p:nvPr/>
            </p:nvSpPr>
            <p:spPr>
              <a:xfrm rot="5400000">
                <a:off x="7350525" y="1224700"/>
                <a:ext cx="622200" cy="622200"/>
              </a:xfrm>
              <a:prstGeom prst="pie">
                <a:avLst>
                  <a:gd fmla="val 5399541" name="adj1"/>
                  <a:gd fmla="val 1620000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7527375" y="918771"/>
                <a:ext cx="268500" cy="2685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8" name="Google Shape;318;p2"/>
            <p:cNvGrpSpPr/>
            <p:nvPr/>
          </p:nvGrpSpPr>
          <p:grpSpPr>
            <a:xfrm>
              <a:off x="1321525" y="2363109"/>
              <a:ext cx="622200" cy="928129"/>
              <a:chOff x="7350525" y="918771"/>
              <a:chExt cx="622200" cy="928129"/>
            </a:xfrm>
          </p:grpSpPr>
          <p:sp>
            <p:nvSpPr>
              <p:cNvPr id="319" name="Google Shape;319;p2"/>
              <p:cNvSpPr/>
              <p:nvPr/>
            </p:nvSpPr>
            <p:spPr>
              <a:xfrm rot="5400000">
                <a:off x="7350525" y="1224700"/>
                <a:ext cx="622200" cy="622200"/>
              </a:xfrm>
              <a:prstGeom prst="pie">
                <a:avLst>
                  <a:gd fmla="val 5399541" name="adj1"/>
                  <a:gd fmla="val 1620000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7527375" y="918771"/>
                <a:ext cx="268500" cy="2685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21" name="Google Shape;321;p2"/>
          <p:cNvSpPr txBox="1"/>
          <p:nvPr>
            <p:ph idx="1" type="body"/>
          </p:nvPr>
        </p:nvSpPr>
        <p:spPr>
          <a:xfrm>
            <a:off x="3054150" y="4743800"/>
            <a:ext cx="3035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00"/>
              <a:buNone/>
            </a:pPr>
            <a:r>
              <a:rPr lang="en"/>
              <a:t>California State University Eastbay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6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3" name="Google Shape;503;p16"/>
          <p:cNvSpPr txBox="1"/>
          <p:nvPr>
            <p:ph type="title"/>
          </p:nvPr>
        </p:nvSpPr>
        <p:spPr>
          <a:xfrm>
            <a:off x="146450" y="186950"/>
            <a:ext cx="62643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04" name="Google Shape;504;p16"/>
          <p:cNvSpPr txBox="1"/>
          <p:nvPr>
            <p:ph idx="2" type="body"/>
          </p:nvPr>
        </p:nvSpPr>
        <p:spPr>
          <a:xfrm>
            <a:off x="2657280" y="4726725"/>
            <a:ext cx="28887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/>
              <a:t>California State University Eastbay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6"/>
          <p:cNvSpPr txBox="1"/>
          <p:nvPr/>
        </p:nvSpPr>
        <p:spPr>
          <a:xfrm>
            <a:off x="146450" y="1083950"/>
            <a:ext cx="84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6315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u="sng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Why do children and young people in smaller towns do better academically than those in larger towns?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1f0854d797_9_12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1" name="Google Shape;511;g31f0854d797_9_12"/>
          <p:cNvSpPr txBox="1"/>
          <p:nvPr>
            <p:ph idx="2" type="body"/>
          </p:nvPr>
        </p:nvSpPr>
        <p:spPr>
          <a:xfrm>
            <a:off x="2657280" y="4726725"/>
            <a:ext cx="28887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/>
              <a:t>California State University Eastbay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2" name="Google Shape;512;g31f0854d797_9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00" y="196770"/>
            <a:ext cx="8514376" cy="4597576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g31f0854d797_9_12"/>
          <p:cNvSpPr txBox="1"/>
          <p:nvPr/>
        </p:nvSpPr>
        <p:spPr>
          <a:xfrm>
            <a:off x="5710325" y="1231625"/>
            <a:ext cx="22020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pwr.chisq.test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4" name="Google Shape;514;g31f0854d797_9_12"/>
          <p:cNvSpPr txBox="1"/>
          <p:nvPr/>
        </p:nvSpPr>
        <p:spPr>
          <a:xfrm>
            <a:off x="5710325" y="995275"/>
            <a:ext cx="22020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pwr.t.test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5" name="Google Shape;515;g31f0854d797_9_12"/>
          <p:cNvSpPr txBox="1"/>
          <p:nvPr/>
        </p:nvSpPr>
        <p:spPr>
          <a:xfrm>
            <a:off x="5710325" y="737050"/>
            <a:ext cx="1399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 functions:</a:t>
            </a:r>
            <a:endParaRPr b="1"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6" name="Google Shape;516;g31f0854d797_9_12"/>
          <p:cNvSpPr txBox="1"/>
          <p:nvPr/>
        </p:nvSpPr>
        <p:spPr>
          <a:xfrm>
            <a:off x="5710325" y="1449400"/>
            <a:ext cx="22020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pwr.f2.test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3"/>
          <p:cNvSpPr txBox="1"/>
          <p:nvPr>
            <p:ph idx="1" type="body"/>
          </p:nvPr>
        </p:nvSpPr>
        <p:spPr>
          <a:xfrm>
            <a:off x="3054150" y="4743800"/>
            <a:ext cx="3035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00"/>
              <a:buNone/>
            </a:pPr>
            <a:r>
              <a:rPr lang="en"/>
              <a:t>California State University Eastbay</a:t>
            </a:r>
            <a:endParaRPr/>
          </a:p>
        </p:txBody>
      </p:sp>
      <p:sp>
        <p:nvSpPr>
          <p:cNvPr id="328" name="Google Shape;328;p3"/>
          <p:cNvSpPr txBox="1"/>
          <p:nvPr/>
        </p:nvSpPr>
        <p:spPr>
          <a:xfrm>
            <a:off x="1441175" y="-99400"/>
            <a:ext cx="715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9" name="Google Shape;329;p3"/>
          <p:cNvSpPr txBox="1"/>
          <p:nvPr>
            <p:ph type="title"/>
          </p:nvPr>
        </p:nvSpPr>
        <p:spPr>
          <a:xfrm>
            <a:off x="146450" y="186950"/>
            <a:ext cx="40740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330" name="Google Shape;330;p3"/>
          <p:cNvSpPr txBox="1"/>
          <p:nvPr/>
        </p:nvSpPr>
        <p:spPr>
          <a:xfrm>
            <a:off x="2161775" y="2348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"/>
          <p:cNvSpPr txBox="1"/>
          <p:nvPr>
            <p:ph idx="3" type="body"/>
          </p:nvPr>
        </p:nvSpPr>
        <p:spPr>
          <a:xfrm>
            <a:off x="244425" y="2130900"/>
            <a:ext cx="3568800" cy="17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Are students’ educational attainment in UK communities affected by the demographics of their hometowns?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 sz="1800"/>
          </a:p>
        </p:txBody>
      </p:sp>
      <p:pic>
        <p:nvPicPr>
          <p:cNvPr id="332" name="Google Shape;33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400" y="1252538"/>
            <a:ext cx="3344825" cy="250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7"/>
          <p:cNvSpPr txBox="1"/>
          <p:nvPr>
            <p:ph type="title"/>
          </p:nvPr>
        </p:nvSpPr>
        <p:spPr>
          <a:xfrm>
            <a:off x="349500" y="220600"/>
            <a:ext cx="64851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H</a:t>
            </a:r>
            <a:r>
              <a:rPr lang="en"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ypotheses</a:t>
            </a:r>
            <a:endParaRPr/>
          </a:p>
        </p:txBody>
      </p:sp>
      <p:sp>
        <p:nvSpPr>
          <p:cNvPr id="339" name="Google Shape;339;p7"/>
          <p:cNvSpPr txBox="1"/>
          <p:nvPr>
            <p:ph idx="2" type="body"/>
          </p:nvPr>
        </p:nvSpPr>
        <p:spPr>
          <a:xfrm>
            <a:off x="3238650" y="4726725"/>
            <a:ext cx="26667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/>
              <a:t>California State University Eastbay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00"/>
              <a:buNone/>
            </a:pPr>
            <a:r>
              <a:t/>
            </a:r>
            <a:endParaRPr/>
          </a:p>
        </p:txBody>
      </p:sp>
      <p:sp>
        <p:nvSpPr>
          <p:cNvPr id="340" name="Google Shape;340;p7"/>
          <p:cNvSpPr txBox="1"/>
          <p:nvPr/>
        </p:nvSpPr>
        <p:spPr>
          <a:xfrm>
            <a:off x="349500" y="1238000"/>
            <a:ext cx="84450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Is there a difference in high school graduation rates between small v large towns/cities?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H</a:t>
            </a:r>
            <a:r>
              <a:rPr b="1" baseline="-25000" lang="en">
                <a:solidFill>
                  <a:schemeClr val="dk1"/>
                </a:solidFill>
              </a:rPr>
              <a:t>0</a:t>
            </a:r>
            <a:r>
              <a:rPr b="1"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chemeClr val="dk1"/>
                </a:solidFill>
              </a:rPr>
              <a:t> There is no mean difference between the high school graduation rates  between small v large towns/cities. </a:t>
            </a:r>
            <a:r>
              <a:rPr lang="en">
                <a:solidFill>
                  <a:schemeClr val="dk1"/>
                </a:solidFill>
              </a:rPr>
              <a:t>(μ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= μ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H</a:t>
            </a:r>
            <a:r>
              <a:rPr b="1" baseline="-25000" lang="en">
                <a:solidFill>
                  <a:schemeClr val="dk1"/>
                </a:solidFill>
              </a:rPr>
              <a:t>A</a:t>
            </a:r>
            <a:r>
              <a:rPr b="1"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chemeClr val="dk1"/>
                </a:solidFill>
              </a:rPr>
              <a:t> There is a difference  between the high school graduation rates  between small v large towns/cities. </a:t>
            </a:r>
            <a:r>
              <a:rPr lang="en">
                <a:solidFill>
                  <a:schemeClr val="dk1"/>
                </a:solidFill>
              </a:rPr>
              <a:t>(μ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≠ μ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 i="0" u="none" cap="none" strike="noStrike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</a:endParaRPr>
          </a:p>
        </p:txBody>
      </p:sp>
      <p:sp>
        <p:nvSpPr>
          <p:cNvPr id="341" name="Google Shape;341;p7"/>
          <p:cNvSpPr txBox="1"/>
          <p:nvPr/>
        </p:nvSpPr>
        <p:spPr>
          <a:xfrm>
            <a:off x="349500" y="1062600"/>
            <a:ext cx="3064500" cy="371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Difference between two means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b9c6086e9_0_1"/>
          <p:cNvSpPr txBox="1"/>
          <p:nvPr>
            <p:ph idx="2" type="body"/>
          </p:nvPr>
        </p:nvSpPr>
        <p:spPr>
          <a:xfrm>
            <a:off x="2657280" y="4726725"/>
            <a:ext cx="28887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/>
              <a:t>California State University Eastbay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31b9c6086e9_0_1"/>
          <p:cNvSpPr txBox="1"/>
          <p:nvPr>
            <p:ph type="title"/>
          </p:nvPr>
        </p:nvSpPr>
        <p:spPr>
          <a:xfrm>
            <a:off x="244475" y="985675"/>
            <a:ext cx="5279400" cy="3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Is there a mean difference in college graduation rates between small  v large towns/cities?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lang="en" sz="14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There is no difference in mean college graduation rates between small vs large towns/cities. (μ</a:t>
            </a:r>
            <a:r>
              <a:rPr baseline="-25000" lang="en" sz="14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= μ</a:t>
            </a:r>
            <a:r>
              <a:rPr baseline="-25000" lang="en" sz="14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lang="en" sz="14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There is a difference in mean college graduation rate between small vs large towns/cities. (μ</a:t>
            </a:r>
            <a:r>
              <a:rPr baseline="-25000" lang="en" sz="14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≠ μ</a:t>
            </a:r>
            <a:r>
              <a:rPr baseline="-25000" lang="en" sz="14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48" name="Google Shape;348;g31b9c6086e9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250" y="2288800"/>
            <a:ext cx="3177375" cy="2294774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9" name="Google Shape;349;g31b9c6086e9_0_1"/>
          <p:cNvSpPr txBox="1"/>
          <p:nvPr/>
        </p:nvSpPr>
        <p:spPr>
          <a:xfrm>
            <a:off x="244475" y="342900"/>
            <a:ext cx="2936700" cy="370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Difference between two means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5" name="Google Shape;355;p4"/>
          <p:cNvSpPr txBox="1"/>
          <p:nvPr>
            <p:ph type="title"/>
          </p:nvPr>
        </p:nvSpPr>
        <p:spPr>
          <a:xfrm>
            <a:off x="146450" y="186948"/>
            <a:ext cx="45069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356" name="Google Shape;356;p4"/>
          <p:cNvSpPr txBox="1"/>
          <p:nvPr>
            <p:ph idx="4" type="subTitle"/>
          </p:nvPr>
        </p:nvSpPr>
        <p:spPr>
          <a:xfrm>
            <a:off x="2593075" y="1399200"/>
            <a:ext cx="6417000" cy="27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Longitudinal Education Outcomes </a:t>
            </a: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(LEO)</a:t>
            </a:r>
            <a:r>
              <a:rPr lang="en" sz="1400"/>
              <a:t> Database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Developed by the Department</a:t>
            </a:r>
            <a:r>
              <a:rPr lang="en" sz="1400">
                <a:extLst>
                  <a:ext uri="http://customooxmlschemas.google.com/">
                    <go:slidesCustomData xmlns:go="http://customooxmlschemas.google.com/" textRoundtripDataId="5"/>
                  </a:ext>
                </a:extLst>
              </a:rPr>
              <a:t> of Education in the UK.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Aggregated</a:t>
            </a:r>
            <a:r>
              <a:rPr lang="en" sz="1400"/>
              <a:t> and </a:t>
            </a: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anonymized</a:t>
            </a:r>
            <a:r>
              <a:rPr lang="en" sz="1400"/>
              <a:t> data ensures privacy.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Students who took their </a:t>
            </a:r>
            <a:r>
              <a:rPr b="1" lang="en" sz="1400">
                <a:latin typeface="Lexend"/>
                <a:ea typeface="Lexend"/>
                <a:cs typeface="Lexend"/>
                <a:sym typeface="Lexend"/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  <a:t>GCSEs</a:t>
            </a:r>
            <a:r>
              <a:rPr lang="en" sz="1400">
                <a:extLst>
                  <a:ext uri="http://customooxmlschemas.google.com/">
                    <go:slidesCustomData xmlns:go="http://customooxmlschemas.google.com/" textRoundtripDataId="7"/>
                  </a:ext>
                </a:extLst>
              </a:rPr>
              <a:t> </a:t>
            </a:r>
            <a:r>
              <a:rPr lang="en" sz="1400"/>
              <a:t>(Level 4 qualifications) in 2012-2013, tracked until </a:t>
            </a: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age 22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Each data point represents a </a:t>
            </a: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town</a:t>
            </a:r>
            <a:r>
              <a:rPr lang="en" sz="1400"/>
              <a:t> or </a:t>
            </a: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built-up area (BUA)</a:t>
            </a:r>
            <a:r>
              <a:rPr lang="en" sz="1400"/>
              <a:t> in the UK.</a:t>
            </a:r>
            <a:endParaRPr sz="1400"/>
          </a:p>
        </p:txBody>
      </p:sp>
      <p:grpSp>
        <p:nvGrpSpPr>
          <p:cNvPr id="357" name="Google Shape;357;p4"/>
          <p:cNvGrpSpPr/>
          <p:nvPr/>
        </p:nvGrpSpPr>
        <p:grpSpPr>
          <a:xfrm>
            <a:off x="819541" y="1484139"/>
            <a:ext cx="1349592" cy="2904144"/>
            <a:chOff x="1307630" y="1662589"/>
            <a:chExt cx="1349592" cy="2904144"/>
          </a:xfrm>
        </p:grpSpPr>
        <p:sp>
          <p:nvSpPr>
            <p:cNvPr id="358" name="Google Shape;358;p4"/>
            <p:cNvSpPr/>
            <p:nvPr/>
          </p:nvSpPr>
          <p:spPr>
            <a:xfrm rot="3103096">
              <a:off x="1687731" y="3858224"/>
              <a:ext cx="589319" cy="589319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"/>
            <p:cNvSpPr/>
            <p:nvPr/>
          </p:nvSpPr>
          <p:spPr>
            <a:xfrm rot="-364041">
              <a:off x="1342390" y="3005950"/>
              <a:ext cx="1280071" cy="725576"/>
            </a:xfrm>
            <a:prstGeom prst="roundRect">
              <a:avLst>
                <a:gd fmla="val 804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"/>
            <p:cNvSpPr/>
            <p:nvPr/>
          </p:nvSpPr>
          <p:spPr>
            <a:xfrm rot="663531">
              <a:off x="1509219" y="1753432"/>
              <a:ext cx="1033797" cy="89471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"/>
            <p:cNvSpPr/>
            <p:nvPr/>
          </p:nvSpPr>
          <p:spPr>
            <a:xfrm rot="2447905">
              <a:off x="1442386" y="2720786"/>
              <a:ext cx="283747" cy="283747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1772635" y="2654186"/>
              <a:ext cx="340800" cy="340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3" name="Google Shape;363;p4"/>
          <p:cNvSpPr txBox="1"/>
          <p:nvPr>
            <p:ph idx="2" type="body"/>
          </p:nvPr>
        </p:nvSpPr>
        <p:spPr>
          <a:xfrm>
            <a:off x="3825600" y="4726725"/>
            <a:ext cx="2694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/>
              <a:t>California State University Eastbay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5"/>
          <p:cNvSpPr txBox="1"/>
          <p:nvPr>
            <p:ph idx="2" type="body"/>
          </p:nvPr>
        </p:nvSpPr>
        <p:spPr>
          <a:xfrm>
            <a:off x="3825600" y="4726725"/>
            <a:ext cx="2776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/>
              <a:t>California State University Eastbay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00"/>
              <a:buNone/>
            </a:pPr>
            <a:r>
              <a:t/>
            </a:r>
            <a:endParaRPr/>
          </a:p>
        </p:txBody>
      </p:sp>
      <p:graphicFrame>
        <p:nvGraphicFramePr>
          <p:cNvPr id="370" name="Google Shape;370;p5"/>
          <p:cNvGraphicFramePr/>
          <p:nvPr/>
        </p:nvGraphicFramePr>
        <p:xfrm>
          <a:off x="140150" y="1062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{47633084-CAD8-46F7-9CF3-37E22B1201BA}</a:tableStyleId>
              </a:tblPr>
              <a:tblGrid>
                <a:gridCol w="3086100"/>
                <a:gridCol w="1066625"/>
                <a:gridCol w="4710975"/>
              </a:tblGrid>
              <a:tr h="397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/>
                        <a:t>Variable Name</a:t>
                      </a:r>
                      <a:endParaRPr b="1"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/>
                        <a:t>Type</a:t>
                      </a:r>
                      <a:endParaRPr b="1"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/>
                        <a:t>Description</a:t>
                      </a:r>
                      <a:endParaRPr b="1" sz="1500" u="none" cap="none" strike="noStrike"/>
                    </a:p>
                  </a:txBody>
                  <a:tcPr marT="91425" marB="91425" marR="91425" marL="91425"/>
                </a:tc>
              </a:tr>
              <a:tr h="384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town11nm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character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Town/city geography name (2011)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size_flag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/>
                        <a:t>character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Levels: small_town, large_town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  <a:tr h="75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income_flag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character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Variable used to describe towns as lower income deprivation, mid income deprivation or higher income </a:t>
                      </a:r>
                      <a:r>
                        <a:rPr lang="en"/>
                        <a:t>deprivation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  <a:tr h="75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key_stage_4_attainment_school_year_2012_to_2013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numeric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Proportion of pupils that achieved 5 GCSE or more, including English and Maths, with grades A*-C in the 2012 to 2013 school year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  <a:tr h="55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highest_level_qualification_achieved_by_age_22_level_6_or_above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numeric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Proportion of the town/city's 2012/13 key stage 4 cohort with level 6 or above qualification at age 22.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1" name="Google Shape;371;p5"/>
          <p:cNvSpPr txBox="1"/>
          <p:nvPr>
            <p:ph type="title"/>
          </p:nvPr>
        </p:nvSpPr>
        <p:spPr>
          <a:xfrm>
            <a:off x="140150" y="98573"/>
            <a:ext cx="45069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Data Overview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0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10"/>
          <p:cNvSpPr txBox="1"/>
          <p:nvPr>
            <p:ph type="title"/>
          </p:nvPr>
        </p:nvSpPr>
        <p:spPr>
          <a:xfrm>
            <a:off x="1439850" y="285225"/>
            <a:ext cx="62643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Data Cleaning </a:t>
            </a:r>
            <a:endParaRPr/>
          </a:p>
        </p:txBody>
      </p:sp>
      <p:sp>
        <p:nvSpPr>
          <p:cNvPr id="378" name="Google Shape;378;p10"/>
          <p:cNvSpPr txBox="1"/>
          <p:nvPr/>
        </p:nvSpPr>
        <p:spPr>
          <a:xfrm>
            <a:off x="244475" y="2230413"/>
            <a:ext cx="64725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Reduced the dataset to variables of interest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Renamed the variables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Changed</a:t>
            </a:r>
            <a:r>
              <a:rPr lang="en"/>
              <a:t> the character variables to factor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Modified</a:t>
            </a:r>
            <a:r>
              <a:rPr lang="en"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rPr>
              <a:t> the </a:t>
            </a:r>
            <a:r>
              <a:rPr lang="en">
                <a:extLst>
                  <a:ext uri="http://customooxmlschemas.google.com/">
                    <go:slidesCustomData xmlns:go="http://customooxmlschemas.google.com/" textRoundtripDataId="9"/>
                  </a:ext>
                </a:extLst>
              </a:rPr>
              <a:t>factor</a:t>
            </a:r>
            <a:r>
              <a:rPr lang="en">
                <a:extLst>
                  <a:ext uri="http://customooxmlschemas.google.com/">
                    <go:slidesCustomData xmlns:go="http://customooxmlschemas.google.com/" textRoundtripDataId="10"/>
                  </a:ext>
                </a:extLst>
              </a:rPr>
              <a:t> levels for the size_flag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9" name="Google Shape;37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425" y="1373300"/>
            <a:ext cx="3617024" cy="289470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0" name="Google Shape;380;p10"/>
          <p:cNvPicPr preferRelativeResize="0"/>
          <p:nvPr/>
        </p:nvPicPr>
        <p:blipFill rotWithShape="1">
          <a:blip r:embed="rId4">
            <a:alphaModFix/>
          </a:blip>
          <a:srcRect b="9435" l="0" r="14864" t="9362"/>
          <a:stretch/>
        </p:blipFill>
        <p:spPr>
          <a:xfrm>
            <a:off x="-59700" y="0"/>
            <a:ext cx="1612150" cy="1537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0"/>
          <p:cNvSpPr txBox="1"/>
          <p:nvPr>
            <p:ph idx="2" type="body"/>
          </p:nvPr>
        </p:nvSpPr>
        <p:spPr>
          <a:xfrm>
            <a:off x="2657280" y="4726725"/>
            <a:ext cx="28887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/>
              <a:t>California State University Eastbay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1bbd45f9cd_0_0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g31bbd45f9cd_0_0"/>
          <p:cNvSpPr txBox="1"/>
          <p:nvPr>
            <p:ph type="title"/>
          </p:nvPr>
        </p:nvSpPr>
        <p:spPr>
          <a:xfrm>
            <a:off x="1316200" y="78775"/>
            <a:ext cx="76008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"/>
              <a:t>Exploring the Data</a:t>
            </a:r>
            <a:endParaRPr/>
          </a:p>
        </p:txBody>
      </p:sp>
      <p:sp>
        <p:nvSpPr>
          <p:cNvPr id="388" name="Google Shape;388;g31bbd45f9cd_0_0"/>
          <p:cNvSpPr txBox="1"/>
          <p:nvPr>
            <p:ph idx="2" type="body"/>
          </p:nvPr>
        </p:nvSpPr>
        <p:spPr>
          <a:xfrm>
            <a:off x="3504150" y="4726725"/>
            <a:ext cx="24264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00"/>
              <a:buNone/>
            </a:pPr>
            <a:r>
              <a:rPr lang="en"/>
              <a:t>California State University East Bay</a:t>
            </a:r>
            <a:endParaRPr/>
          </a:p>
        </p:txBody>
      </p:sp>
      <p:pic>
        <p:nvPicPr>
          <p:cNvPr id="389" name="Google Shape;389;g31bbd45f9c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075" y="1478884"/>
            <a:ext cx="3994977" cy="2493067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0" name="Google Shape;390;g31bbd45f9c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691" y="1467411"/>
            <a:ext cx="3996435" cy="2516051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1" name="Google Shape;391;g31bbd45f9cd_0_0"/>
          <p:cNvPicPr preferRelativeResize="0"/>
          <p:nvPr/>
        </p:nvPicPr>
        <p:blipFill rotWithShape="1">
          <a:blip r:embed="rId5">
            <a:alphaModFix/>
          </a:blip>
          <a:srcRect b="-13369" l="0" r="0" t="7850"/>
          <a:stretch/>
        </p:blipFill>
        <p:spPr>
          <a:xfrm>
            <a:off x="-44075" y="0"/>
            <a:ext cx="1681800" cy="16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fessional Development #2">
  <a:themeElements>
    <a:clrScheme name="Simple Light">
      <a:dk1>
        <a:srgbClr val="000000"/>
      </a:dk1>
      <a:lt1>
        <a:srgbClr val="FCEFE5"/>
      </a:lt1>
      <a:dk2>
        <a:srgbClr val="A47FA7"/>
      </a:dk2>
      <a:lt2>
        <a:srgbClr val="2170F2"/>
      </a:lt2>
      <a:accent1>
        <a:srgbClr val="FFD966"/>
      </a:accent1>
      <a:accent2>
        <a:srgbClr val="CC0000"/>
      </a:accent2>
      <a:accent3>
        <a:srgbClr val="646464"/>
      </a:accent3>
      <a:accent4>
        <a:srgbClr val="FFFFFF"/>
      </a:accent4>
      <a:accent5>
        <a:srgbClr val="3D0B37"/>
      </a:accent5>
      <a:accent6>
        <a:srgbClr val="63264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